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notesSlides/notesSlide1.xml" ContentType="application/vnd.openxmlformats-officedocument.presentationml.notesSlide+xml"/>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ph type="sldImg"/>
          </p:nvPr>
        </p:nvSpPr>
        <p:spPr>
          <a:xfrm>
            <a:off x="1143000" y="685800"/>
            <a:ext cx="4572000" cy="3429000"/>
          </a:xfrm>
          <a:prstGeom prst="rect">
            <a:avLst/>
          </a:prstGeom>
        </p:spPr>
        <p:txBody>
          <a:bodyPr/>
          <a:lstStyle/>
          <a:p>
            <a:pPr/>
          </a:p>
        </p:txBody>
      </p:sp>
      <p:sp>
        <p:nvSpPr>
          <p:cNvPr id="200" name="Shape 2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4" name="Shape 664"/>
          <p:cNvSpPr/>
          <p:nvPr>
            <p:ph type="sldImg"/>
          </p:nvPr>
        </p:nvSpPr>
        <p:spPr>
          <a:prstGeom prst="rect">
            <a:avLst/>
          </a:prstGeom>
        </p:spPr>
        <p:txBody>
          <a:bodyPr/>
          <a:lstStyle/>
          <a:p>
            <a:pPr/>
          </a:p>
        </p:txBody>
      </p:sp>
      <p:sp>
        <p:nvSpPr>
          <p:cNvPr id="665" name="Shape 665"/>
          <p:cNvSpPr/>
          <p:nvPr>
            <p:ph type="body" sz="quarter" idx="1"/>
          </p:nvPr>
        </p:nvSpPr>
        <p:spPr>
          <a:prstGeom prst="rect">
            <a:avLst/>
          </a:prstGeom>
        </p:spPr>
        <p:txBody>
          <a:bodyPr/>
          <a:lstStyle>
            <a:lvl1pPr defTabSz="459348">
              <a:lnSpc>
                <a:spcPct val="100000"/>
              </a:lnSpc>
              <a:defRPr sz="1200">
                <a:latin typeface="Calibri"/>
                <a:ea typeface="Calibri"/>
                <a:cs typeface="Calibri"/>
                <a:sym typeface="Calibri"/>
              </a:defRPr>
            </a:lvl1pPr>
          </a:lstStyle>
          <a:p>
            <a:pPr/>
            <a:r>
              <a:t>Slide demonstrates the initially steep rate of rise of Hb from baseline in active Rx group and plateau off as Hb approaches normal, with iron then going into iron stores. These phases are reproduced once placebo patients are switched to Feraccru at 12 weeks.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“Type a quote here.”</a:t>
            </a:r>
          </a:p>
        </p:txBody>
      </p:sp>
      <p:sp>
        <p:nvSpPr>
          <p:cNvPr id="95"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650239" y="735688"/>
            <a:ext cx="11704322" cy="1500555"/>
          </a:xfrm>
          <a:prstGeom prst="rect">
            <a:avLst/>
          </a:prstGeom>
        </p:spPr>
        <p:txBody>
          <a:bodyPr lIns="0" tIns="0" rIns="0" bIns="0"/>
          <a:lstStyle>
            <a:lvl1pPr algn="l" defTabSz="650240">
              <a:defRPr sz="4400">
                <a:solidFill>
                  <a:srgbClr val="000000"/>
                </a:solidFill>
                <a:latin typeface="Calibri"/>
                <a:ea typeface="Calibri"/>
                <a:cs typeface="Calibri"/>
                <a:sym typeface="Calibri"/>
              </a:defRPr>
            </a:lvl1pPr>
          </a:lstStyle>
          <a:p>
            <a:pPr/>
            <a:r>
              <a:t>Title Text</a:t>
            </a:r>
          </a:p>
        </p:txBody>
      </p:sp>
      <p:sp>
        <p:nvSpPr>
          <p:cNvPr id="118" name="Body Level One…"/>
          <p:cNvSpPr txBox="1"/>
          <p:nvPr>
            <p:ph type="body" idx="1"/>
          </p:nvPr>
        </p:nvSpPr>
        <p:spPr>
          <a:xfrm>
            <a:off x="650239" y="2475914"/>
            <a:ext cx="11704322" cy="5941779"/>
          </a:xfrm>
          <a:prstGeom prst="rect">
            <a:avLst/>
          </a:prstGeom>
        </p:spPr>
        <p:txBody>
          <a:bodyPr lIns="60022" tIns="60022" rIns="60022" bIns="60022" anchor="t"/>
          <a:lstStyle>
            <a:lvl1pPr marL="480059" indent="-480059" defTabSz="650240">
              <a:spcBef>
                <a:spcPts val="600"/>
              </a:spcBef>
              <a:buSzPct val="100000"/>
              <a:buFont typeface="Arial"/>
              <a:defRPr sz="2800">
                <a:solidFill>
                  <a:srgbClr val="000000"/>
                </a:solidFill>
                <a:latin typeface="Calibri"/>
                <a:ea typeface="Calibri"/>
                <a:cs typeface="Calibri"/>
                <a:sym typeface="Calibri"/>
              </a:defRPr>
            </a:lvl1pPr>
            <a:lvl2pPr marL="901700" indent="-444500" defTabSz="650240">
              <a:spcBef>
                <a:spcPts val="600"/>
              </a:spcBef>
              <a:buSzPct val="100000"/>
              <a:buFont typeface="Arial"/>
              <a:buChar char="–"/>
              <a:defRPr sz="2800">
                <a:solidFill>
                  <a:srgbClr val="000000"/>
                </a:solidFill>
                <a:latin typeface="Calibri"/>
                <a:ea typeface="Calibri"/>
                <a:cs typeface="Calibri"/>
                <a:sym typeface="Calibri"/>
              </a:defRPr>
            </a:lvl2pPr>
            <a:lvl3pPr marL="1270000" indent="-355600" defTabSz="650240">
              <a:spcBef>
                <a:spcPts val="600"/>
              </a:spcBef>
              <a:buSzPct val="100000"/>
              <a:buFont typeface="Arial"/>
              <a:defRPr sz="2800">
                <a:solidFill>
                  <a:srgbClr val="000000"/>
                </a:solidFill>
                <a:latin typeface="Calibri"/>
                <a:ea typeface="Calibri"/>
                <a:cs typeface="Calibri"/>
                <a:sym typeface="Calibri"/>
              </a:defRPr>
            </a:lvl3pPr>
            <a:lvl4pPr marL="1771650" indent="-400050" defTabSz="650240">
              <a:spcBef>
                <a:spcPts val="600"/>
              </a:spcBef>
              <a:buSzPct val="100000"/>
              <a:buFont typeface="Arial"/>
              <a:buChar char="–"/>
              <a:defRPr sz="2800">
                <a:solidFill>
                  <a:srgbClr val="000000"/>
                </a:solidFill>
                <a:latin typeface="Calibri"/>
                <a:ea typeface="Calibri"/>
                <a:cs typeface="Calibri"/>
                <a:sym typeface="Calibri"/>
              </a:defRPr>
            </a:lvl4pPr>
            <a:lvl5pPr marL="2228850" indent="-400050" defTabSz="650240">
              <a:spcBef>
                <a:spcPts val="600"/>
              </a:spcBef>
              <a:buSzPct val="100000"/>
              <a:buFont typeface="Arial"/>
              <a:buChar char="»"/>
              <a:defRPr sz="28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Text Placeholder 4"/>
          <p:cNvSpPr/>
          <p:nvPr>
            <p:ph type="body" sz="quarter" idx="13"/>
          </p:nvPr>
        </p:nvSpPr>
        <p:spPr>
          <a:xfrm>
            <a:off x="650239" y="8699044"/>
            <a:ext cx="10097479" cy="535616"/>
          </a:xfrm>
          <a:prstGeom prst="rect">
            <a:avLst/>
          </a:prstGeom>
        </p:spPr>
        <p:txBody>
          <a:bodyPr lIns="0" tIns="0" rIns="0" bIns="0" anchor="b"/>
          <a:lstStyle/>
          <a:p>
            <a:pPr marL="243417" indent="-243417" defTabSz="650240">
              <a:lnSpc>
                <a:spcPct val="90000"/>
              </a:lnSpc>
              <a:spcBef>
                <a:spcPts val="0"/>
              </a:spcBef>
              <a:buSzPct val="100000"/>
              <a:buFont typeface="Arial"/>
              <a:defRPr sz="1200">
                <a:solidFill>
                  <a:srgbClr val="000000"/>
                </a:solidFill>
                <a:latin typeface="Calibri"/>
                <a:ea typeface="Calibri"/>
                <a:cs typeface="Calibri"/>
                <a:sym typeface="Calibri"/>
              </a:defRPr>
            </a:pPr>
          </a:p>
        </p:txBody>
      </p:sp>
      <p:sp>
        <p:nvSpPr>
          <p:cNvPr id="120" name="Slide Number"/>
          <p:cNvSpPr txBox="1"/>
          <p:nvPr>
            <p:ph type="sldNum" sz="quarter" idx="2"/>
          </p:nvPr>
        </p:nvSpPr>
        <p:spPr>
          <a:xfrm>
            <a:off x="12671115" y="9049890"/>
            <a:ext cx="167185" cy="177801"/>
          </a:xfrm>
          <a:prstGeom prst="rect">
            <a:avLst/>
          </a:prstGeom>
        </p:spPr>
        <p:txBody>
          <a:bodyPr lIns="0" tIns="0" rIns="0" bIns="0" anchor="ctr"/>
          <a:lstStyle>
            <a:lvl1pPr defTabSz="650240">
              <a:defRPr sz="1200">
                <a:solidFill>
                  <a:srgbClr val="808080"/>
                </a:solidFill>
                <a:latin typeface="Calibri"/>
                <a:ea typeface="Calibri"/>
                <a:cs typeface="Calibri"/>
                <a:sym typeface="Calibri"/>
              </a:defRPr>
            </a:lvl1pPr>
          </a:lstStyle>
          <a:p>
            <a:pPr/>
            <a:fld id="{86CB4B4D-7CA3-9044-876B-883B54F8677D}" type="slidenum"/>
          </a:p>
        </p:txBody>
      </p:sp>
      <p:sp>
        <p:nvSpPr>
          <p:cNvPr id="121" name="Rectangle 7"/>
          <p:cNvSpPr txBox="1"/>
          <p:nvPr/>
        </p:nvSpPr>
        <p:spPr>
          <a:xfrm>
            <a:off x="11327039" y="8687551"/>
            <a:ext cx="170062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650240">
              <a:defRPr sz="900">
                <a:solidFill>
                  <a:srgbClr val="000000"/>
                </a:solidFill>
                <a:latin typeface="Calibri"/>
                <a:ea typeface="Calibri"/>
                <a:cs typeface="Calibri"/>
                <a:sym typeface="Calibri"/>
              </a:defRPr>
            </a:lvl1pPr>
          </a:lstStyle>
          <a:p>
            <a:pPr/>
            <a:r>
              <a:t>UK/FER/2016/012 • Aug 2016</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Title Text"/>
          <p:cNvSpPr txBox="1"/>
          <p:nvPr>
            <p:ph type="title"/>
          </p:nvPr>
        </p:nvSpPr>
        <p:spPr>
          <a:xfrm>
            <a:off x="650239" y="735688"/>
            <a:ext cx="11704322" cy="1500555"/>
          </a:xfrm>
          <a:prstGeom prst="rect">
            <a:avLst/>
          </a:prstGeom>
        </p:spPr>
        <p:txBody>
          <a:bodyPr lIns="0" tIns="0" rIns="0" bIns="0"/>
          <a:lstStyle>
            <a:lvl1pPr algn="l" defTabSz="650240">
              <a:defRPr sz="4400">
                <a:solidFill>
                  <a:srgbClr val="000000"/>
                </a:solidFill>
                <a:latin typeface="Calibri"/>
                <a:ea typeface="Calibri"/>
                <a:cs typeface="Calibri"/>
                <a:sym typeface="Calibri"/>
              </a:defRPr>
            </a:lvl1pPr>
          </a:lstStyle>
          <a:p>
            <a:pPr/>
            <a:r>
              <a:t>Title Text</a:t>
            </a:r>
          </a:p>
        </p:txBody>
      </p:sp>
      <p:sp>
        <p:nvSpPr>
          <p:cNvPr id="129" name="Body Level One…"/>
          <p:cNvSpPr txBox="1"/>
          <p:nvPr>
            <p:ph type="body" sz="quarter" idx="1"/>
          </p:nvPr>
        </p:nvSpPr>
        <p:spPr>
          <a:xfrm>
            <a:off x="650239" y="8699044"/>
            <a:ext cx="10097480" cy="535616"/>
          </a:xfrm>
          <a:prstGeom prst="rect">
            <a:avLst/>
          </a:prstGeom>
        </p:spPr>
        <p:txBody>
          <a:bodyPr lIns="0" tIns="0" rIns="0" bIns="0" anchor="b"/>
          <a:lstStyle>
            <a:lvl1pPr marL="243417" indent="-243417" defTabSz="650240">
              <a:lnSpc>
                <a:spcPct val="90000"/>
              </a:lnSpc>
              <a:spcBef>
                <a:spcPts val="0"/>
              </a:spcBef>
              <a:buSzPct val="100000"/>
              <a:buFont typeface="Arial"/>
              <a:defRPr sz="1200">
                <a:solidFill>
                  <a:srgbClr val="000000"/>
                </a:solidFill>
                <a:latin typeface="Calibri"/>
                <a:ea typeface="Calibri"/>
                <a:cs typeface="Calibri"/>
                <a:sym typeface="Calibri"/>
              </a:defRPr>
            </a:lvl1pPr>
            <a:lvl2pPr marL="800100" indent="-34290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2pPr>
            <a:lvl3pPr marL="1188719" indent="-274319" defTabSz="650240">
              <a:lnSpc>
                <a:spcPct val="90000"/>
              </a:lnSpc>
              <a:spcBef>
                <a:spcPts val="0"/>
              </a:spcBef>
              <a:buSzPct val="100000"/>
              <a:buFont typeface="Arial"/>
              <a:defRPr sz="1200">
                <a:solidFill>
                  <a:srgbClr val="000000"/>
                </a:solidFill>
                <a:latin typeface="Calibri"/>
                <a:ea typeface="Calibri"/>
                <a:cs typeface="Calibri"/>
                <a:sym typeface="Calibri"/>
              </a:defRPr>
            </a:lvl3pPr>
            <a:lvl4pPr marL="1645920" indent="-27432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4pPr>
            <a:lvl5pPr marL="2103120" indent="-27432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xfrm>
            <a:off x="12671115" y="9049890"/>
            <a:ext cx="167185" cy="177801"/>
          </a:xfrm>
          <a:prstGeom prst="rect">
            <a:avLst/>
          </a:prstGeom>
        </p:spPr>
        <p:txBody>
          <a:bodyPr lIns="0" tIns="0" rIns="0" bIns="0" anchor="ctr"/>
          <a:lstStyle>
            <a:lvl1pPr defTabSz="650240">
              <a:defRPr sz="1200">
                <a:solidFill>
                  <a:srgbClr val="808080"/>
                </a:solidFill>
                <a:latin typeface="Calibri"/>
                <a:ea typeface="Calibri"/>
                <a:cs typeface="Calibri"/>
                <a:sym typeface="Calibri"/>
              </a:defRPr>
            </a:lvl1pPr>
          </a:lstStyle>
          <a:p>
            <a:pPr/>
            <a:fld id="{86CB4B4D-7CA3-9044-876B-883B54F8677D}" type="slidenum"/>
          </a:p>
        </p:txBody>
      </p:sp>
      <p:sp>
        <p:nvSpPr>
          <p:cNvPr id="131" name="Rectangle 7"/>
          <p:cNvSpPr txBox="1"/>
          <p:nvPr/>
        </p:nvSpPr>
        <p:spPr>
          <a:xfrm>
            <a:off x="11327039" y="8687551"/>
            <a:ext cx="1700629"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650240">
              <a:defRPr sz="900">
                <a:solidFill>
                  <a:srgbClr val="000000"/>
                </a:solidFill>
                <a:latin typeface="Calibri"/>
                <a:ea typeface="Calibri"/>
                <a:cs typeface="Calibri"/>
                <a:sym typeface="Calibri"/>
              </a:defRPr>
            </a:lvl1pPr>
          </a:lstStyle>
          <a:p>
            <a:pPr/>
            <a:r>
              <a:t>UK/FER/2016/012 • Aug 2016</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650239" y="735688"/>
            <a:ext cx="11704322" cy="1500555"/>
          </a:xfrm>
          <a:prstGeom prst="rect">
            <a:avLst/>
          </a:prstGeom>
        </p:spPr>
        <p:txBody>
          <a:bodyPr lIns="0" tIns="0" rIns="0" bIns="0"/>
          <a:lstStyle>
            <a:lvl1pPr algn="l" defTabSz="650240">
              <a:defRPr sz="4400">
                <a:solidFill>
                  <a:srgbClr val="000000"/>
                </a:solidFill>
                <a:latin typeface="Calibri"/>
                <a:ea typeface="Calibri"/>
                <a:cs typeface="Calibri"/>
                <a:sym typeface="Calibri"/>
              </a:defRPr>
            </a:lvl1pPr>
          </a:lstStyle>
          <a:p>
            <a:pPr/>
            <a:r>
              <a:t>Title Text</a:t>
            </a:r>
          </a:p>
        </p:txBody>
      </p:sp>
      <p:sp>
        <p:nvSpPr>
          <p:cNvPr id="139" name="Body Level One…"/>
          <p:cNvSpPr txBox="1"/>
          <p:nvPr>
            <p:ph type="body" idx="1"/>
          </p:nvPr>
        </p:nvSpPr>
        <p:spPr>
          <a:xfrm>
            <a:off x="650239" y="2475914"/>
            <a:ext cx="11704322" cy="5941779"/>
          </a:xfrm>
          <a:prstGeom prst="rect">
            <a:avLst/>
          </a:prstGeom>
        </p:spPr>
        <p:txBody>
          <a:bodyPr lIns="60022" tIns="60022" rIns="60022" bIns="60022" anchor="t"/>
          <a:lstStyle>
            <a:lvl1pPr marL="480059" indent="-480059" defTabSz="650240">
              <a:spcBef>
                <a:spcPts val="600"/>
              </a:spcBef>
              <a:buSzPct val="100000"/>
              <a:buFont typeface="Arial"/>
              <a:defRPr sz="2800">
                <a:solidFill>
                  <a:srgbClr val="000000"/>
                </a:solidFill>
                <a:latin typeface="Calibri"/>
                <a:ea typeface="Calibri"/>
                <a:cs typeface="Calibri"/>
                <a:sym typeface="Calibri"/>
              </a:defRPr>
            </a:lvl1pPr>
            <a:lvl2pPr marL="901700" indent="-444500" defTabSz="650240">
              <a:spcBef>
                <a:spcPts val="600"/>
              </a:spcBef>
              <a:buSzPct val="100000"/>
              <a:buFont typeface="Arial"/>
              <a:buChar char="–"/>
              <a:defRPr sz="2800">
                <a:solidFill>
                  <a:srgbClr val="000000"/>
                </a:solidFill>
                <a:latin typeface="Calibri"/>
                <a:ea typeface="Calibri"/>
                <a:cs typeface="Calibri"/>
                <a:sym typeface="Calibri"/>
              </a:defRPr>
            </a:lvl2pPr>
            <a:lvl3pPr marL="1270000" indent="-355600" defTabSz="650240">
              <a:spcBef>
                <a:spcPts val="600"/>
              </a:spcBef>
              <a:buSzPct val="100000"/>
              <a:buFont typeface="Arial"/>
              <a:defRPr sz="2800">
                <a:solidFill>
                  <a:srgbClr val="000000"/>
                </a:solidFill>
                <a:latin typeface="Calibri"/>
                <a:ea typeface="Calibri"/>
                <a:cs typeface="Calibri"/>
                <a:sym typeface="Calibri"/>
              </a:defRPr>
            </a:lvl3pPr>
            <a:lvl4pPr marL="1771650" indent="-400050" defTabSz="650240">
              <a:spcBef>
                <a:spcPts val="600"/>
              </a:spcBef>
              <a:buSzPct val="100000"/>
              <a:buFont typeface="Arial"/>
              <a:buChar char="–"/>
              <a:defRPr sz="2800">
                <a:solidFill>
                  <a:srgbClr val="000000"/>
                </a:solidFill>
                <a:latin typeface="Calibri"/>
                <a:ea typeface="Calibri"/>
                <a:cs typeface="Calibri"/>
                <a:sym typeface="Calibri"/>
              </a:defRPr>
            </a:lvl4pPr>
            <a:lvl5pPr marL="2228850" indent="-400050" defTabSz="650240">
              <a:spcBef>
                <a:spcPts val="600"/>
              </a:spcBef>
              <a:buSzPct val="100000"/>
              <a:buFont typeface="Arial"/>
              <a:buChar char="»"/>
              <a:defRPr sz="28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0" name="Text Placeholder 4"/>
          <p:cNvSpPr/>
          <p:nvPr>
            <p:ph type="body" sz="quarter" idx="13"/>
          </p:nvPr>
        </p:nvSpPr>
        <p:spPr>
          <a:xfrm>
            <a:off x="650239" y="8699044"/>
            <a:ext cx="10097479" cy="535616"/>
          </a:xfrm>
          <a:prstGeom prst="rect">
            <a:avLst/>
          </a:prstGeom>
        </p:spPr>
        <p:txBody>
          <a:bodyPr lIns="0" tIns="0" rIns="0" bIns="0" anchor="b"/>
          <a:lstStyle/>
          <a:p>
            <a:pPr marL="243417" indent="-243417" defTabSz="650240">
              <a:lnSpc>
                <a:spcPct val="90000"/>
              </a:lnSpc>
              <a:spcBef>
                <a:spcPts val="0"/>
              </a:spcBef>
              <a:buSzPct val="100000"/>
              <a:buFont typeface="Arial"/>
              <a:defRPr sz="1200">
                <a:solidFill>
                  <a:srgbClr val="000000"/>
                </a:solidFill>
                <a:latin typeface="Calibri"/>
                <a:ea typeface="Calibri"/>
                <a:cs typeface="Calibri"/>
                <a:sym typeface="Calibri"/>
              </a:defRPr>
            </a:pPr>
          </a:p>
        </p:txBody>
      </p:sp>
      <p:sp>
        <p:nvSpPr>
          <p:cNvPr id="141" name="Slide Number"/>
          <p:cNvSpPr txBox="1"/>
          <p:nvPr>
            <p:ph type="sldNum" sz="quarter" idx="2"/>
          </p:nvPr>
        </p:nvSpPr>
        <p:spPr>
          <a:xfrm>
            <a:off x="12671115" y="9049890"/>
            <a:ext cx="167185" cy="177801"/>
          </a:xfrm>
          <a:prstGeom prst="rect">
            <a:avLst/>
          </a:prstGeom>
        </p:spPr>
        <p:txBody>
          <a:bodyPr lIns="0" tIns="0" rIns="0" bIns="0" anchor="ctr"/>
          <a:lstStyle>
            <a:lvl1pPr defTabSz="650240">
              <a:defRPr sz="1200">
                <a:solidFill>
                  <a:srgbClr val="808080"/>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lank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Title Text"/>
          <p:cNvSpPr txBox="1"/>
          <p:nvPr>
            <p:ph type="title"/>
          </p:nvPr>
        </p:nvSpPr>
        <p:spPr>
          <a:xfrm>
            <a:off x="650239" y="735688"/>
            <a:ext cx="11704322" cy="1500555"/>
          </a:xfrm>
          <a:prstGeom prst="rect">
            <a:avLst/>
          </a:prstGeom>
        </p:spPr>
        <p:txBody>
          <a:bodyPr lIns="0" tIns="0" rIns="0" bIns="0"/>
          <a:lstStyle>
            <a:lvl1pPr algn="l" defTabSz="650240">
              <a:defRPr sz="4400">
                <a:solidFill>
                  <a:srgbClr val="000000"/>
                </a:solidFill>
                <a:latin typeface="Calibri"/>
                <a:ea typeface="Calibri"/>
                <a:cs typeface="Calibri"/>
                <a:sym typeface="Calibri"/>
              </a:defRPr>
            </a:lvl1pPr>
          </a:lstStyle>
          <a:p>
            <a:pPr/>
            <a:r>
              <a:t>Title Text</a:t>
            </a:r>
          </a:p>
        </p:txBody>
      </p:sp>
      <p:sp>
        <p:nvSpPr>
          <p:cNvPr id="149" name="Body Level One…"/>
          <p:cNvSpPr txBox="1"/>
          <p:nvPr>
            <p:ph type="body" sz="quarter" idx="1"/>
          </p:nvPr>
        </p:nvSpPr>
        <p:spPr>
          <a:xfrm>
            <a:off x="650239" y="8699044"/>
            <a:ext cx="10097480" cy="535616"/>
          </a:xfrm>
          <a:prstGeom prst="rect">
            <a:avLst/>
          </a:prstGeom>
        </p:spPr>
        <p:txBody>
          <a:bodyPr lIns="0" tIns="0" rIns="0" bIns="0" anchor="b"/>
          <a:lstStyle>
            <a:lvl1pPr marL="243417" indent="-243417" defTabSz="650240">
              <a:lnSpc>
                <a:spcPct val="90000"/>
              </a:lnSpc>
              <a:spcBef>
                <a:spcPts val="0"/>
              </a:spcBef>
              <a:buSzPct val="100000"/>
              <a:buFont typeface="Arial"/>
              <a:defRPr sz="1200">
                <a:solidFill>
                  <a:srgbClr val="000000"/>
                </a:solidFill>
                <a:latin typeface="Calibri"/>
                <a:ea typeface="Calibri"/>
                <a:cs typeface="Calibri"/>
                <a:sym typeface="Calibri"/>
              </a:defRPr>
            </a:lvl1pPr>
            <a:lvl2pPr marL="800100" indent="-34290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2pPr>
            <a:lvl3pPr marL="1188719" indent="-274319" defTabSz="650240">
              <a:lnSpc>
                <a:spcPct val="90000"/>
              </a:lnSpc>
              <a:spcBef>
                <a:spcPts val="0"/>
              </a:spcBef>
              <a:buSzPct val="100000"/>
              <a:buFont typeface="Arial"/>
              <a:defRPr sz="1200">
                <a:solidFill>
                  <a:srgbClr val="000000"/>
                </a:solidFill>
                <a:latin typeface="Calibri"/>
                <a:ea typeface="Calibri"/>
                <a:cs typeface="Calibri"/>
                <a:sym typeface="Calibri"/>
              </a:defRPr>
            </a:lvl3pPr>
            <a:lvl4pPr marL="1645920" indent="-27432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4pPr>
            <a:lvl5pPr marL="2103120" indent="-274320" defTabSz="650240">
              <a:lnSpc>
                <a:spcPct val="90000"/>
              </a:lnSpc>
              <a:spcBef>
                <a:spcPts val="0"/>
              </a:spcBef>
              <a:buSzPct val="100000"/>
              <a:buFont typeface="Arial"/>
              <a:buChar char="»"/>
              <a:defRPr sz="1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0" name="Slide Number"/>
          <p:cNvSpPr txBox="1"/>
          <p:nvPr>
            <p:ph type="sldNum" sz="quarter" idx="2"/>
          </p:nvPr>
        </p:nvSpPr>
        <p:spPr>
          <a:xfrm>
            <a:off x="12671115" y="9049890"/>
            <a:ext cx="167185" cy="177801"/>
          </a:xfrm>
          <a:prstGeom prst="rect">
            <a:avLst/>
          </a:prstGeom>
        </p:spPr>
        <p:txBody>
          <a:bodyPr lIns="0" tIns="0" rIns="0" bIns="0" anchor="ctr"/>
          <a:lstStyle>
            <a:lvl1pPr defTabSz="650240">
              <a:defRPr sz="1200">
                <a:solidFill>
                  <a:srgbClr val="808080"/>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157" name="Title Text"/>
          <p:cNvSpPr txBox="1"/>
          <p:nvPr>
            <p:ph type="title"/>
          </p:nvPr>
        </p:nvSpPr>
        <p:spPr>
          <a:xfrm>
            <a:off x="1270000" y="1638300"/>
            <a:ext cx="10464800" cy="3302000"/>
          </a:xfrm>
          <a:prstGeom prst="rect">
            <a:avLst/>
          </a:prstGeom>
        </p:spPr>
        <p:txBody>
          <a:bodyPr anchor="b"/>
          <a:lstStyle>
            <a:lvl1pPr>
              <a:defRPr>
                <a:solidFill>
                  <a:srgbClr val="000000"/>
                </a:solidFill>
              </a:defRPr>
            </a:lvl1pPr>
          </a:lstStyle>
          <a:p>
            <a:pPr/>
            <a:r>
              <a:t>Title Text</a:t>
            </a:r>
          </a:p>
        </p:txBody>
      </p:sp>
      <p:sp>
        <p:nvSpPr>
          <p:cNvPr id="15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solidFill>
                  <a:srgbClr val="000000"/>
                </a:solidFill>
              </a:defRPr>
            </a:lvl1pPr>
            <a:lvl2pPr marL="0" indent="228600" algn="ctr">
              <a:spcBef>
                <a:spcPts val="0"/>
              </a:spcBef>
              <a:buSzTx/>
              <a:buNone/>
              <a:defRPr sz="3200">
                <a:solidFill>
                  <a:srgbClr val="000000"/>
                </a:solidFill>
              </a:defRPr>
            </a:lvl2pPr>
            <a:lvl3pPr marL="0" indent="457200" algn="ctr">
              <a:spcBef>
                <a:spcPts val="0"/>
              </a:spcBef>
              <a:buSzTx/>
              <a:buNone/>
              <a:defRPr sz="3200">
                <a:solidFill>
                  <a:srgbClr val="000000"/>
                </a:solidFill>
              </a:defRPr>
            </a:lvl3pPr>
            <a:lvl4pPr marL="0" indent="685800" algn="ctr">
              <a:spcBef>
                <a:spcPts val="0"/>
              </a:spcBef>
              <a:buSzTx/>
              <a:buNone/>
              <a:defRPr sz="3200">
                <a:solidFill>
                  <a:srgbClr val="000000"/>
                </a:solidFill>
              </a:defRPr>
            </a:lvl4pPr>
            <a:lvl5pPr marL="0" indent="914400" algn="ctr">
              <a:spcBef>
                <a:spcPts val="0"/>
              </a:spcBef>
              <a:buSzTx/>
              <a:buNone/>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xfrm>
            <a:off x="6311798" y="9251950"/>
            <a:ext cx="368504" cy="381000"/>
          </a:xfrm>
          <a:prstGeom prst="rect">
            <a:avLst/>
          </a:prstGeom>
        </p:spPr>
        <p:txBody>
          <a:bodyPr anchor="t"/>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pic>
        <p:nvPicPr>
          <p:cNvPr id="166" name="FERA1601 AIM PPT template.10.16_AW P2.jpg" descr="FERA1601 AIM PPT template.10.16_AW P2.jpg"/>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67" name="Slide Number"/>
          <p:cNvSpPr txBox="1"/>
          <p:nvPr>
            <p:ph type="sldNum" sz="quarter" idx="2"/>
          </p:nvPr>
        </p:nvSpPr>
        <p:spPr>
          <a:xfrm>
            <a:off x="6285653" y="8779792"/>
            <a:ext cx="3034455" cy="520701"/>
          </a:xfrm>
          <a:prstGeom prst="rect">
            <a:avLst/>
          </a:prstGeom>
        </p:spPr>
        <p:txBody>
          <a:bodyPr lIns="65023" tIns="65023" rIns="65023" bIns="65023" anchor="ctr"/>
          <a:lstStyle>
            <a:lvl1pPr algn="r" defTabSz="650240">
              <a:defRPr sz="1600">
                <a:solidFill>
                  <a:srgbClr val="132137"/>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4" name="FERA1601 AIM PPT template.10.16_AW P2.jpg" descr="FERA1601 AIM PPT template.10.16_AW P2.jp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75" name="Slide Number"/>
          <p:cNvSpPr txBox="1"/>
          <p:nvPr>
            <p:ph type="sldNum" sz="quarter" idx="2"/>
          </p:nvPr>
        </p:nvSpPr>
        <p:spPr>
          <a:xfrm>
            <a:off x="12503573" y="9234311"/>
            <a:ext cx="480589" cy="498349"/>
          </a:xfrm>
          <a:prstGeom prst="rect">
            <a:avLst/>
          </a:prstGeom>
        </p:spPr>
        <p:txBody>
          <a:bodyPr lIns="65023" tIns="65023" rIns="65023" bIns="65023" anchor="t"/>
          <a:lstStyle>
            <a:lvl1pPr algn="l" defTabSz="650240">
              <a:defRPr sz="2400">
                <a:solidFill>
                  <a:srgbClr val="132137"/>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2" name="FERA1601 AIM PPT template.10.16_AW P2.jpg" descr="FERA1601 AIM PPT template.10.16_AW P2.jp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83" name="FER/2016/016/c • May 2016"/>
          <p:cNvSpPr txBox="1"/>
          <p:nvPr/>
        </p:nvSpPr>
        <p:spPr>
          <a:xfrm>
            <a:off x="11327271" y="9017282"/>
            <a:ext cx="17001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650240">
              <a:defRPr sz="800">
                <a:solidFill>
                  <a:srgbClr val="132137"/>
                </a:solidFill>
                <a:latin typeface="Century Gothic"/>
                <a:ea typeface="Century Gothic"/>
                <a:cs typeface="Century Gothic"/>
                <a:sym typeface="Century Gothic"/>
              </a:defRPr>
            </a:lvl1pPr>
          </a:lstStyle>
          <a:p>
            <a:pPr/>
            <a:r>
              <a:t>FER/2016/016/c • May 2016</a:t>
            </a:r>
          </a:p>
        </p:txBody>
      </p:sp>
      <p:sp>
        <p:nvSpPr>
          <p:cNvPr id="184" name="Slide Number"/>
          <p:cNvSpPr txBox="1"/>
          <p:nvPr>
            <p:ph type="sldNum" sz="quarter" idx="2"/>
          </p:nvPr>
        </p:nvSpPr>
        <p:spPr>
          <a:xfrm>
            <a:off x="12503573" y="9234311"/>
            <a:ext cx="480589" cy="498349"/>
          </a:xfrm>
          <a:prstGeom prst="rect">
            <a:avLst/>
          </a:prstGeom>
        </p:spPr>
        <p:txBody>
          <a:bodyPr lIns="65023" tIns="65023" rIns="65023" bIns="65023" anchor="t"/>
          <a:lstStyle>
            <a:lvl1pPr algn="l" defTabSz="650240">
              <a:defRPr sz="2400">
                <a:solidFill>
                  <a:srgbClr val="132137"/>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1" name="FERA1601 AIM PPT template.10.16_AW P2.jpg" descr="FERA1601 AIM PPT template.10.16_AW P2.jp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92" name="FER/2016/016/c • May 2016"/>
          <p:cNvSpPr txBox="1"/>
          <p:nvPr/>
        </p:nvSpPr>
        <p:spPr>
          <a:xfrm>
            <a:off x="11327271" y="9017282"/>
            <a:ext cx="170010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650240">
              <a:defRPr sz="800">
                <a:solidFill>
                  <a:srgbClr val="132137"/>
                </a:solidFill>
                <a:latin typeface="Century Gothic"/>
                <a:ea typeface="Century Gothic"/>
                <a:cs typeface="Century Gothic"/>
                <a:sym typeface="Century Gothic"/>
              </a:defRPr>
            </a:lvl1pPr>
          </a:lstStyle>
          <a:p>
            <a:pPr/>
            <a:r>
              <a:t>FER/2016/016/c • May 2016</a:t>
            </a:r>
          </a:p>
        </p:txBody>
      </p:sp>
      <p:sp>
        <p:nvSpPr>
          <p:cNvPr id="193" name="Slide Number"/>
          <p:cNvSpPr txBox="1"/>
          <p:nvPr>
            <p:ph type="sldNum" sz="quarter" idx="2"/>
          </p:nvPr>
        </p:nvSpPr>
        <p:spPr>
          <a:xfrm>
            <a:off x="12503573" y="9234311"/>
            <a:ext cx="480589" cy="498349"/>
          </a:xfrm>
          <a:prstGeom prst="rect">
            <a:avLst/>
          </a:prstGeom>
        </p:spPr>
        <p:txBody>
          <a:bodyPr lIns="65023" tIns="65023" rIns="65023" bIns="65023" anchor="t"/>
          <a:lstStyle>
            <a:lvl1pPr algn="l" defTabSz="650240">
              <a:defRPr sz="2400">
                <a:solidFill>
                  <a:srgbClr val="132137"/>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ndex.php?title=Anemia&amp;action=edit&amp;section=3" TargetMode="External"/><Relationship Id="rId3" Type="http://schemas.openxmlformats.org/officeDocument/2006/relationships/hyperlink" Target="https://en.wikipedia.org/wiki/Pure_red_cell_aplasia" TargetMode="External"/><Relationship Id="rId4" Type="http://schemas.openxmlformats.org/officeDocument/2006/relationships/hyperlink" Target="https://en.wikipedia.org/wiki/Aplastic_anemia" TargetMode="External"/><Relationship Id="rId5" Type="http://schemas.openxmlformats.org/officeDocument/2006/relationships/hyperlink" Target="https://en.wikipedia.org/wiki/Blood_cell" TargetMode="External"/><Relationship Id="rId6" Type="http://schemas.openxmlformats.org/officeDocument/2006/relationships/hyperlink" Target="https://en.wikipedia.org/wiki/Fanconi_anemia" TargetMode="External"/><Relationship Id="rId7" Type="http://schemas.openxmlformats.org/officeDocument/2006/relationships/hyperlink" Target="https://en.wikipedia.org/wiki/Renal_failure" TargetMode="External"/><Relationship Id="rId8" Type="http://schemas.openxmlformats.org/officeDocument/2006/relationships/hyperlink" Target="https://en.wikipedia.org/wiki/Erythropoietin" TargetMode="External"/><Relationship Id="rId9" Type="http://schemas.openxmlformats.org/officeDocument/2006/relationships/hyperlink" Target="https://en.wikipedia.org/wiki/Endocrine_disorders" TargetMode="External"/><Relationship Id="rId10" Type="http://schemas.openxmlformats.org/officeDocument/2006/relationships/hyperlink" Target="https://en.wikipedia.org/wiki/Wikipedia:Identifying_reliable_sources_(medicine)" TargetMode="External"/><Relationship Id="rId11" Type="http://schemas.openxmlformats.org/officeDocument/2006/relationships/hyperlink" Target="https://en.wikipedia.org/wiki/Erythroblast" TargetMode="External"/><Relationship Id="rId12" Type="http://schemas.openxmlformats.org/officeDocument/2006/relationships/hyperlink" Target="https://en.wikipedia.org/wiki/Pernicious_anemia" TargetMode="External"/><Relationship Id="rId13" Type="http://schemas.openxmlformats.org/officeDocument/2006/relationships/hyperlink" Target="https://en.wikipedia.org/wiki/Megaloblastic_anemia" TargetMode="External"/><Relationship Id="rId14" Type="http://schemas.openxmlformats.org/officeDocument/2006/relationships/hyperlink" Target="https://en.wikipedia.org/wiki/Vitamin_B12" TargetMode="External"/><Relationship Id="rId15" Type="http://schemas.openxmlformats.org/officeDocument/2006/relationships/hyperlink" Target="https://en.wikipedia.org/wiki/Folic_acid_deficiency" TargetMode="External"/><Relationship Id="rId16" Type="http://schemas.openxmlformats.org/officeDocument/2006/relationships/hyperlink" Target="https://en.wikipedia.org/wiki/Anemia_of_prematurity" TargetMode="External"/><Relationship Id="rId17" Type="http://schemas.openxmlformats.org/officeDocument/2006/relationships/hyperlink" Target="https://en.wikipedia.org/wiki/Iron_deficiency_anemia" TargetMode="External"/><Relationship Id="rId18" Type="http://schemas.openxmlformats.org/officeDocument/2006/relationships/hyperlink" Target="https://en.wikipedia.org/wiki/Thalassemia" TargetMode="External"/><Relationship Id="rId19" Type="http://schemas.openxmlformats.org/officeDocument/2006/relationships/hyperlink" Target="https://en.wikipedia.org/wiki/Congenital_dyserythropoietic_anemia" TargetMode="External"/><Relationship Id="rId20" Type="http://schemas.openxmlformats.org/officeDocument/2006/relationships/hyperlink" Target="https://en.wikipedia.org/wiki/Myelophthisic_anemia" TargetMode="External"/><Relationship Id="rId21" Type="http://schemas.openxmlformats.org/officeDocument/2006/relationships/hyperlink" Target="https://en.wikipedia.org/wiki/Myelophthisis" TargetMode="External"/><Relationship Id="rId22" Type="http://schemas.openxmlformats.org/officeDocument/2006/relationships/hyperlink" Target="https://en.wikipedia.org/wiki/Myelodysplastic_syndrome" TargetMode="External"/><Relationship Id="rId23" Type="http://schemas.openxmlformats.org/officeDocument/2006/relationships/hyperlink" Target="https://en.wikipedia.org/wiki/Chronic_inflammation" TargetMode="External"/><Relationship Id="rId24" Type="http://schemas.openxmlformats.org/officeDocument/2006/relationships/hyperlink" Target="https://en.wikipedia.org/w/index.php?title=Anemia&amp;action=edit&amp;section=4" TargetMode="External"/><Relationship Id="rId25" Type="http://schemas.openxmlformats.org/officeDocument/2006/relationships/hyperlink" Target="https://en.wikipedia.org/wiki/Hemolytic_anemia" TargetMode="External"/><Relationship Id="rId26" Type="http://schemas.openxmlformats.org/officeDocument/2006/relationships/hyperlink" Target="https://en.wikipedia.org/wiki/Jaundice" TargetMode="External"/><Relationship Id="rId27" Type="http://schemas.openxmlformats.org/officeDocument/2006/relationships/hyperlink" Target="https://en.wikipedia.org/wiki/Lactate_dehydrogenase" TargetMode="External"/><Relationship Id="rId28" Type="http://schemas.openxmlformats.org/officeDocument/2006/relationships/hyperlink" Target="https://en.wikipedia.org/wiki/Paroxysmal_nocturnal_hemoglobinuria" TargetMode="External"/><Relationship Id="rId29" Type="http://schemas.openxmlformats.org/officeDocument/2006/relationships/hyperlink" Target="https://en.wikipedia.org/wiki/Genetic_disorder" TargetMode="External"/><Relationship Id="rId30" Type="http://schemas.openxmlformats.org/officeDocument/2006/relationships/hyperlink" Target="https://en.wikipedia.org/wiki/Hereditary_spherocytosis" TargetMode="External"/><Relationship Id="rId31" Type="http://schemas.openxmlformats.org/officeDocument/2006/relationships/hyperlink" Target="https://en.wikipedia.org/wiki/Spleen" TargetMode="External"/><Relationship Id="rId32" Type="http://schemas.openxmlformats.org/officeDocument/2006/relationships/hyperlink" Target="https://en.wikipedia.org/wiki/Hereditary_elliptocytosis" TargetMode="External"/><Relationship Id="rId33" Type="http://schemas.openxmlformats.org/officeDocument/2006/relationships/hyperlink" Target="https://en.wikipedia.org/wiki/Abetalipoproteinemia" TargetMode="External"/><Relationship Id="rId34" Type="http://schemas.openxmlformats.org/officeDocument/2006/relationships/hyperlink" Target="https://en.wikipedia.org/wiki/Pyruvate_kinase" TargetMode="External"/><Relationship Id="rId35" Type="http://schemas.openxmlformats.org/officeDocument/2006/relationships/hyperlink" Target="https://en.wikipedia.org/wiki/Hexokinase" TargetMode="External"/><Relationship Id="rId36" Type="http://schemas.openxmlformats.org/officeDocument/2006/relationships/hyperlink" Target="https://en.wikipedia.org/wiki/Glycolysis" TargetMode="External"/><Relationship Id="rId37" Type="http://schemas.openxmlformats.org/officeDocument/2006/relationships/hyperlink" Target="https://en.wikipedia.org/wiki/Glucose-6-phosphate_dehydrogenase_deficiency" TargetMode="External"/><Relationship Id="rId38" Type="http://schemas.openxmlformats.org/officeDocument/2006/relationships/hyperlink" Target="https://en.wikipedia.org/wiki/Glutathione_synthetase" TargetMode="External"/><Relationship Id="rId39" Type="http://schemas.openxmlformats.org/officeDocument/2006/relationships/hyperlink" Target="https://en.wikipedia.org/wiki/Oxidative_stress" TargetMode="External"/><Relationship Id="rId40" Type="http://schemas.openxmlformats.org/officeDocument/2006/relationships/hyperlink" Target="https://en.wikipedia.org/wiki/Hemoglobinopathies" TargetMode="External"/><Relationship Id="rId41" Type="http://schemas.openxmlformats.org/officeDocument/2006/relationships/hyperlink" Target="https://en.wikipedia.org/wiki/Sickle_cell_anemia" TargetMode="External"/><Relationship Id="rId42" Type="http://schemas.openxmlformats.org/officeDocument/2006/relationships/hyperlink" Target="https://en.wikipedia.org/wiki/Antibody" TargetMode="External"/><Relationship Id="rId43" Type="http://schemas.openxmlformats.org/officeDocument/2006/relationships/hyperlink" Target="https://en.wikipedia.org/wiki/Warm_autoimmune_hemolytic_anemia" TargetMode="External"/><Relationship Id="rId44" Type="http://schemas.openxmlformats.org/officeDocument/2006/relationships/hyperlink" Target="https://en.wikipedia.org/wiki/Autoimmune_diseases" TargetMode="External"/><Relationship Id="rId45" Type="http://schemas.openxmlformats.org/officeDocument/2006/relationships/hyperlink" Target="https://en.wikipedia.org/wiki/Hemolysis" TargetMode="External"/><Relationship Id="rId46" Type="http://schemas.openxmlformats.org/officeDocument/2006/relationships/hyperlink" Target="https://en.wikipedia.org/wiki/Idiopathic" TargetMode="External"/><Relationship Id="rId47" Type="http://schemas.openxmlformats.org/officeDocument/2006/relationships/hyperlink" Target="https://en.wikipedia.org/wiki/Systemic_lupus_erythematosus" TargetMode="External"/><Relationship Id="rId48" Type="http://schemas.openxmlformats.org/officeDocument/2006/relationships/hyperlink" Target="https://en.wikipedia.org/wiki/Chronic_lymphocytic_leukemia" TargetMode="External"/><Relationship Id="rId49" Type="http://schemas.openxmlformats.org/officeDocument/2006/relationships/hyperlink" Target="https://en.wikipedia.org/wiki/Cold_agglutinin_hemolytic_anemia" TargetMode="External"/><Relationship Id="rId50" Type="http://schemas.openxmlformats.org/officeDocument/2006/relationships/hyperlink" Target="https://en.wikipedia.org/wiki/Rh_disease" TargetMode="External"/><Relationship Id="rId51" Type="http://schemas.openxmlformats.org/officeDocument/2006/relationships/hyperlink" Target="https://en.wikipedia.org/wiki/Hemolytic_disease_of_the_newborn" TargetMode="External"/><Relationship Id="rId52" Type="http://schemas.openxmlformats.org/officeDocument/2006/relationships/hyperlink" Target="https://en.wikipedia.org/wiki/Transfusion_reaction" TargetMode="External"/><Relationship Id="rId53" Type="http://schemas.openxmlformats.org/officeDocument/2006/relationships/hyperlink" Target="https://en.wikipedia.org/wiki/Blood_transfusion" TargetMode="External"/><Relationship Id="rId54" Type="http://schemas.openxmlformats.org/officeDocument/2006/relationships/hyperlink" Target="https://en.wikipedia.org/wiki/Microangiopathic_hemolytic_anemia" TargetMode="External"/><Relationship Id="rId55" Type="http://schemas.openxmlformats.org/officeDocument/2006/relationships/hyperlink" Target="https://en.wikipedia.org/wiki/Thrombotic_thrombocytopenic_purpura" TargetMode="External"/><Relationship Id="rId56" Type="http://schemas.openxmlformats.org/officeDocument/2006/relationships/hyperlink" Target="https://en.wikipedia.org/wiki/Disseminated_intravascular_coagulation" TargetMode="External"/><Relationship Id="rId57" Type="http://schemas.openxmlformats.org/officeDocument/2006/relationships/hyperlink" Target="https://en.wikipedia.org/wiki/Malaria" TargetMode="External"/><Relationship Id="rId58" Type="http://schemas.openxmlformats.org/officeDocument/2006/relationships/hyperlink" Target="https://en.wikipedia.org/wiki/Heart_surgery" TargetMode="External"/><Relationship Id="rId59" Type="http://schemas.openxmlformats.org/officeDocument/2006/relationships/hyperlink" Target="https://en.wikipedia.org/wiki/Haemodialysis" TargetMode="External"/><Relationship Id="rId60" Type="http://schemas.openxmlformats.org/officeDocument/2006/relationships/hyperlink" Target="https://en.wikipedia.org/w/index.php?title=Anemia&amp;action=edit&amp;section=5" TargetMode="External"/><Relationship Id="rId61" Type="http://schemas.openxmlformats.org/officeDocument/2006/relationships/hyperlink" Target="https://en.wikipedia.org/wiki/Physical_trauma" TargetMode="External"/><Relationship Id="rId62" Type="http://schemas.openxmlformats.org/officeDocument/2006/relationships/hyperlink" Target="https://en.wikipedia.org/wiki/Surgery" TargetMode="External"/><Relationship Id="rId63" Type="http://schemas.openxmlformats.org/officeDocument/2006/relationships/hyperlink" Target="https://en.wikipedia.org/wiki/Peptic_ulcers" TargetMode="External"/><Relationship Id="rId64" Type="http://schemas.openxmlformats.org/officeDocument/2006/relationships/hyperlink" Target="https://en.wikipedia.org/wiki/Angiodysplasia" TargetMode="External"/><Relationship Id="rId65" Type="http://schemas.openxmlformats.org/officeDocument/2006/relationships/hyperlink" Target="https://en.wikipedia.org/wiki/Menstruation" TargetMode="External"/><Relationship Id="rId66" Type="http://schemas.openxmlformats.org/officeDocument/2006/relationships/hyperlink" Target="https://en.wikipedia.org/wiki/Fibroma" TargetMode="External"/><Relationship Id="rId67" Type="http://schemas.openxmlformats.org/officeDocument/2006/relationships/hyperlink" Target="https://en.wikipedia.org/wiki/Nematodes" TargetMode="External"/><Relationship Id="rId68" Type="http://schemas.openxmlformats.org/officeDocument/2006/relationships/hyperlink" Target="https://en.wikipedia.org/wiki/Hookworm" TargetMode="External"/><Relationship Id="rId69" Type="http://schemas.openxmlformats.org/officeDocument/2006/relationships/hyperlink" Target="https://en.wikipedia.org/wiki/Trichuris_trichiura" TargetMode="External"/><Relationship Id="rId70" Type="http://schemas.openxmlformats.org/officeDocument/2006/relationships/hyperlink" Target="https://en.wikipedia.org/wiki/Ischemia" TargetMode="External"/><Relationship Id="rId71" Type="http://schemas.openxmlformats.org/officeDocument/2006/relationships/hyperlink" Target="https://en.wikipedia.org/wiki/Systemic_effect" TargetMode="External"/><Relationship Id="rId72" Type="http://schemas.openxmlformats.org/officeDocument/2006/relationships/hyperlink" Target="https://en.wikipedia.org/wiki/Perfusion" TargetMode="External"/><Relationship Id="rId73" Type="http://schemas.openxmlformats.org/officeDocument/2006/relationships/hyperlink" Target="https://en.wikipedia.org/w/index.php?title=Anemia&amp;action=edit&amp;section=6" TargetMode="External"/><Relationship Id="rId74" Type="http://schemas.openxmlformats.org/officeDocument/2006/relationships/hyperlink" Target="https://en.wikipedia.org/wiki/Hypervolemia" TargetMode="External"/><Relationship Id="rId75" Type="http://schemas.openxmlformats.org/officeDocument/2006/relationships/hyperlink" Target="https://en.wikipedia.org/w/index.php?title=Anemia&amp;action=edit&amp;section=7" TargetMode="External"/><Relationship Id="rId76" Type="http://schemas.openxmlformats.org/officeDocument/2006/relationships/hyperlink" Target="https://en.wikipedia.org/wiki/Hepcidin" TargetMode="External"/><Relationship Id="rId77" Type="http://schemas.openxmlformats.org/officeDocument/2006/relationships/hyperlink" Target="https://en.wikipedia.org/wiki/Helicobacter_pylori" TargetMode="External"/><Relationship Id="rId78" Type="http://schemas.openxmlformats.org/officeDocument/2006/relationships/hyperlink" Target="https://en.wikipedia.org/wiki/Celiac_disease" TargetMode="External"/><Relationship Id="rId79" Type="http://schemas.openxmlformats.org/officeDocument/2006/relationships/hyperlink" Target="https://en.wikipedia.org/wiki/Non-celiac_gluten_sensitivity" TargetMode="External"/><Relationship Id="rId80" Type="http://schemas.openxmlformats.org/officeDocument/2006/relationships/hyperlink" Target="https://en.wikipedia.org/wiki/Inflammatory_bowel_disease"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bmp"/></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etting up an Anaemia Service at the L&amp;D"/>
          <p:cNvSpPr txBox="1"/>
          <p:nvPr>
            <p:ph type="ctrTitle"/>
          </p:nvPr>
        </p:nvSpPr>
        <p:spPr>
          <a:prstGeom prst="rect">
            <a:avLst/>
          </a:prstGeom>
        </p:spPr>
        <p:txBody>
          <a:bodyPr/>
          <a:lstStyle/>
          <a:p>
            <a:pPr/>
            <a:r>
              <a:t>Setting up an Anaemia Service at the L&amp;D</a:t>
            </a:r>
          </a:p>
        </p:txBody>
      </p:sp>
      <p:sp>
        <p:nvSpPr>
          <p:cNvPr id="203" name="by Matt W. Johnson"/>
          <p:cNvSpPr txBox="1"/>
          <p:nvPr>
            <p:ph type="subTitle" sz="quarter" idx="1"/>
          </p:nvPr>
        </p:nvSpPr>
        <p:spPr>
          <a:xfrm>
            <a:off x="1117600" y="6807200"/>
            <a:ext cx="10464800" cy="1130300"/>
          </a:xfrm>
          <a:prstGeom prst="rect">
            <a:avLst/>
          </a:prstGeom>
        </p:spPr>
        <p:txBody>
          <a:bodyPr/>
          <a:lstStyle/>
          <a:p>
            <a:pPr/>
            <a:r>
              <a:t>by Matt W. Johnson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Gastroenterology…"/>
          <p:cNvSpPr txBox="1"/>
          <p:nvPr>
            <p:ph type="title"/>
          </p:nvPr>
        </p:nvSpPr>
        <p:spPr>
          <a:prstGeom prst="rect">
            <a:avLst/>
          </a:prstGeom>
        </p:spPr>
        <p:txBody>
          <a:bodyPr/>
          <a:lstStyle/>
          <a:p>
            <a:pPr defTabSz="484886">
              <a:defRPr sz="6640"/>
            </a:pPr>
            <a:r>
              <a:t>Gastroenterology </a:t>
            </a:r>
          </a:p>
          <a:p>
            <a:pPr defTabSz="484886">
              <a:defRPr sz="6640"/>
            </a:pPr>
            <a:r>
              <a:t>Iron Deficiency Anaemia</a:t>
            </a:r>
          </a:p>
        </p:txBody>
      </p:sp>
      <p:sp>
        <p:nvSpPr>
          <p:cNvPr id="238" name="Hb in Men &lt; 13…"/>
          <p:cNvSpPr txBox="1"/>
          <p:nvPr>
            <p:ph type="body" idx="1"/>
          </p:nvPr>
        </p:nvSpPr>
        <p:spPr>
          <a:xfrm>
            <a:off x="952500" y="3295550"/>
            <a:ext cx="11099800" cy="5581750"/>
          </a:xfrm>
          <a:prstGeom prst="rect">
            <a:avLst/>
          </a:prstGeom>
        </p:spPr>
        <p:txBody>
          <a:bodyPr/>
          <a:lstStyle/>
          <a:p>
            <a:pPr marL="402336" indent="-402336" defTabSz="514095">
              <a:spcBef>
                <a:spcPts val="3600"/>
              </a:spcBef>
              <a:defRPr sz="3343"/>
            </a:pPr>
            <a:r>
              <a:t>Hb in Men &lt; 13</a:t>
            </a:r>
          </a:p>
          <a:p>
            <a:pPr marL="402336" indent="-402336" defTabSz="514095">
              <a:spcBef>
                <a:spcPts val="3600"/>
              </a:spcBef>
              <a:defRPr sz="3343"/>
            </a:pPr>
            <a:r>
              <a:t>Hb in Women &lt; 12</a:t>
            </a:r>
          </a:p>
          <a:p>
            <a:pPr marL="402336" indent="-402336" defTabSz="514095">
              <a:spcBef>
                <a:spcPts val="3600"/>
              </a:spcBef>
              <a:defRPr sz="3343"/>
            </a:pPr>
            <a:r>
              <a:t>Hb in Pregnant Women &lt;11</a:t>
            </a:r>
          </a:p>
          <a:p>
            <a:pPr marL="402336" indent="-402336" defTabSz="514095">
              <a:spcBef>
                <a:spcPts val="3600"/>
              </a:spcBef>
              <a:defRPr sz="3343"/>
            </a:pPr>
            <a:r>
              <a:t>Hb in CRD &lt;10</a:t>
            </a:r>
          </a:p>
          <a:p>
            <a:pPr marL="402336" indent="-402336" defTabSz="514095">
              <a:spcBef>
                <a:spcPts val="3600"/>
              </a:spcBef>
              <a:defRPr sz="3343"/>
            </a:pPr>
            <a:r>
              <a:t>Ferritin &lt;30 ng/ml (Acute phase protein)</a:t>
            </a:r>
          </a:p>
          <a:p>
            <a:pPr marL="402336" indent="-402336" defTabSz="514095">
              <a:spcBef>
                <a:spcPts val="3600"/>
              </a:spcBef>
              <a:defRPr sz="3343"/>
            </a:pPr>
            <a:r>
              <a:t>Ferritin in Inflammation eg IBD &lt;100 (ECCO)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L&amp;D - 7 Year Retrospective Analysis of IDA"/>
          <p:cNvSpPr txBox="1"/>
          <p:nvPr>
            <p:ph type="title"/>
          </p:nvPr>
        </p:nvSpPr>
        <p:spPr>
          <a:prstGeom prst="rect">
            <a:avLst/>
          </a:prstGeom>
        </p:spPr>
        <p:txBody>
          <a:bodyPr/>
          <a:lstStyle>
            <a:lvl1pPr defTabSz="484886">
              <a:defRPr sz="6640"/>
            </a:lvl1pPr>
          </a:lstStyle>
          <a:p>
            <a:pPr/>
            <a:r>
              <a:t>L&amp;D - 7 Year Retrospective Analysis of IDA</a:t>
            </a:r>
          </a:p>
        </p:txBody>
      </p:sp>
      <p:sp>
        <p:nvSpPr>
          <p:cNvPr id="241" name="2-5% of the UK population have IDA…"/>
          <p:cNvSpPr txBox="1"/>
          <p:nvPr>
            <p:ph type="body" idx="1"/>
          </p:nvPr>
        </p:nvSpPr>
        <p:spPr>
          <a:xfrm>
            <a:off x="952500" y="2794000"/>
            <a:ext cx="11099800" cy="6286500"/>
          </a:xfrm>
          <a:prstGeom prst="rect">
            <a:avLst/>
          </a:prstGeom>
        </p:spPr>
        <p:txBody>
          <a:bodyPr/>
          <a:lstStyle/>
          <a:p>
            <a:pPr marL="320039" indent="-320039" defTabSz="408940">
              <a:spcBef>
                <a:spcPts val="2900"/>
              </a:spcBef>
              <a:defRPr sz="2660"/>
            </a:pPr>
            <a:r>
              <a:t>2-5% of the UK population have IDA</a:t>
            </a:r>
          </a:p>
          <a:p>
            <a:pPr marL="320039" indent="-320039" defTabSz="408940">
              <a:spcBef>
                <a:spcPts val="2900"/>
              </a:spcBef>
              <a:defRPr sz="2660"/>
            </a:pPr>
            <a:r>
              <a:t>4-13(10)% of gastroenterology OPAs</a:t>
            </a:r>
          </a:p>
          <a:p>
            <a:pPr marL="320039" indent="-320039" defTabSz="408940">
              <a:spcBef>
                <a:spcPts val="2900"/>
              </a:spcBef>
              <a:defRPr sz="2660"/>
            </a:pPr>
            <a:r>
              <a:t>54,976 IDA tests on 34,395 patients (</a:t>
            </a:r>
            <a:r>
              <a:rPr b="1">
                <a:solidFill>
                  <a:srgbClr val="FFFB00"/>
                </a:solidFill>
                <a:latin typeface="Helvetica"/>
                <a:ea typeface="Helvetica"/>
                <a:cs typeface="Helvetica"/>
                <a:sym typeface="Helvetica"/>
              </a:rPr>
              <a:t>10% of the catchment 330,000</a:t>
            </a:r>
            <a:r>
              <a:t>)</a:t>
            </a:r>
          </a:p>
          <a:p>
            <a:pPr marL="320039" indent="-320039" defTabSz="408940">
              <a:spcBef>
                <a:spcPts val="2900"/>
              </a:spcBef>
              <a:defRPr sz="2660"/>
            </a:pPr>
            <a:r>
              <a:t>20,581 </a:t>
            </a:r>
            <a:r>
              <a:rPr b="1">
                <a:solidFill>
                  <a:srgbClr val="FFFB00"/>
                </a:solidFill>
                <a:latin typeface="Helvetica"/>
                <a:ea typeface="Helvetica"/>
                <a:cs typeface="Helvetica"/>
                <a:sym typeface="Helvetica"/>
              </a:rPr>
              <a:t>(37.4%) were repeated</a:t>
            </a:r>
            <a:r>
              <a:t> </a:t>
            </a:r>
          </a:p>
          <a:p>
            <a:pPr marL="320039" indent="-320039" defTabSz="408940">
              <a:spcBef>
                <a:spcPts val="2900"/>
              </a:spcBef>
              <a:defRPr sz="2660"/>
            </a:pPr>
            <a:r>
              <a:t>Median Hb = 12.1 g/L + Ferritin = 17.9ng/ml </a:t>
            </a:r>
          </a:p>
          <a:p>
            <a:pPr marL="320039" indent="-320039" defTabSz="408940">
              <a:spcBef>
                <a:spcPts val="2900"/>
              </a:spcBef>
              <a:defRPr sz="2660"/>
            </a:pPr>
            <a:r>
              <a:t>Women : Men = 46,169 : 8,807 (5:1)</a:t>
            </a:r>
          </a:p>
          <a:p>
            <a:pPr marL="320039" indent="-320039" defTabSz="408940">
              <a:spcBef>
                <a:spcPts val="2900"/>
              </a:spcBef>
              <a:defRPr sz="2660"/>
            </a:pPr>
            <a:r>
              <a:t>47,103 (85.7%) by GPs, 385 (0.7%) by Community Services, 6,848 (12.4%) by Hospitals </a:t>
            </a:r>
          </a:p>
          <a:p>
            <a:pPr marL="320039" indent="-320039" defTabSz="408940">
              <a:spcBef>
                <a:spcPts val="2900"/>
              </a:spcBef>
              <a:defRPr sz="2660"/>
            </a:pPr>
            <a:r>
              <a:t>1,165 </a:t>
            </a:r>
            <a:r>
              <a:rPr b="1">
                <a:solidFill>
                  <a:srgbClr val="FFFB00"/>
                </a:solidFill>
                <a:latin typeface="Helvetica"/>
                <a:ea typeface="Helvetica"/>
                <a:cs typeface="Helvetica"/>
                <a:sym typeface="Helvetica"/>
              </a:rPr>
              <a:t>(3.4%) received IV iron</a:t>
            </a:r>
          </a:p>
        </p:txBody>
      </p:sp>
      <p:sp>
        <p:nvSpPr>
          <p:cNvPr id="242" name="Johnson MW. 2017"/>
          <p:cNvSpPr txBox="1"/>
          <p:nvPr/>
        </p:nvSpPr>
        <p:spPr>
          <a:xfrm>
            <a:off x="10312400" y="9213850"/>
            <a:ext cx="226974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Johnson MW. 2017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Anaemia in IBD"/>
          <p:cNvSpPr txBox="1"/>
          <p:nvPr>
            <p:ph type="title"/>
          </p:nvPr>
        </p:nvSpPr>
        <p:spPr>
          <a:prstGeom prst="rect">
            <a:avLst/>
          </a:prstGeom>
        </p:spPr>
        <p:txBody>
          <a:bodyPr/>
          <a:lstStyle/>
          <a:p>
            <a:pPr/>
            <a:r>
              <a:t>Anaemia in IBD</a:t>
            </a:r>
          </a:p>
        </p:txBody>
      </p:sp>
      <p:sp>
        <p:nvSpPr>
          <p:cNvPr id="245" name="In UK 400 in every 100,000 have IBD (0.4%, approx 240,000 in UK) 1…"/>
          <p:cNvSpPr txBox="1"/>
          <p:nvPr>
            <p:ph type="body" idx="1"/>
          </p:nvPr>
        </p:nvSpPr>
        <p:spPr>
          <a:prstGeom prst="rect">
            <a:avLst/>
          </a:prstGeom>
        </p:spPr>
        <p:txBody>
          <a:bodyPr/>
          <a:lstStyle/>
          <a:p>
            <a:pPr/>
            <a:r>
              <a:t>In UK 400 in every 100,000 have IBD (0.4%, approx 240,000 in UK) </a:t>
            </a:r>
            <a:r>
              <a:rPr baseline="31999"/>
              <a:t>1</a:t>
            </a:r>
          </a:p>
          <a:p>
            <a:pPr/>
            <a:r>
              <a:t>Prevalence of Anaemia in IBD = 16-74% </a:t>
            </a:r>
            <a:r>
              <a:rPr baseline="31999"/>
              <a:t>2</a:t>
            </a:r>
          </a:p>
          <a:p>
            <a:pPr/>
            <a:r>
              <a:t>Of these Iron Deficiency IDA = 60-80% </a:t>
            </a:r>
            <a:r>
              <a:rPr baseline="31999"/>
              <a:t>2</a:t>
            </a:r>
          </a:p>
          <a:p>
            <a:pPr/>
            <a:r>
              <a:t>In hospitalised IBD patients, IDA = 68% </a:t>
            </a:r>
            <a:r>
              <a:rPr baseline="31999"/>
              <a:t>2</a:t>
            </a:r>
          </a:p>
        </p:txBody>
      </p:sp>
      <p:sp>
        <p:nvSpPr>
          <p:cNvPr id="246" name="1Rubin GP. APT. 2000;14:1553-9"/>
          <p:cNvSpPr txBox="1"/>
          <p:nvPr/>
        </p:nvSpPr>
        <p:spPr>
          <a:xfrm>
            <a:off x="8439911" y="8940800"/>
            <a:ext cx="376191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Rubin GP. APT. 2000;14:1553-9</a:t>
            </a:r>
          </a:p>
        </p:txBody>
      </p:sp>
      <p:sp>
        <p:nvSpPr>
          <p:cNvPr id="247" name="2Stein J. Ann Gastro. 2012;26:1-10"/>
          <p:cNvSpPr txBox="1"/>
          <p:nvPr/>
        </p:nvSpPr>
        <p:spPr>
          <a:xfrm>
            <a:off x="8445500" y="9277350"/>
            <a:ext cx="403013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2</a:t>
            </a:r>
            <a:r>
              <a:t>Stein J. Ann Gastro. 2012;26:1-10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IDA in IBD"/>
          <p:cNvSpPr txBox="1"/>
          <p:nvPr>
            <p:ph type="title"/>
          </p:nvPr>
        </p:nvSpPr>
        <p:spPr>
          <a:prstGeom prst="rect">
            <a:avLst/>
          </a:prstGeom>
        </p:spPr>
        <p:txBody>
          <a:bodyPr/>
          <a:lstStyle/>
          <a:p>
            <a:pPr/>
            <a:r>
              <a:t>IDA in IBD</a:t>
            </a:r>
          </a:p>
        </p:txBody>
      </p:sp>
      <p:sp>
        <p:nvSpPr>
          <p:cNvPr id="250" name="Intestinal blood loss…"/>
          <p:cNvSpPr txBox="1"/>
          <p:nvPr>
            <p:ph type="body" idx="1"/>
          </p:nvPr>
        </p:nvSpPr>
        <p:spPr>
          <a:prstGeom prst="rect">
            <a:avLst/>
          </a:prstGeom>
        </p:spPr>
        <p:txBody>
          <a:bodyPr/>
          <a:lstStyle/>
          <a:p>
            <a:pPr marL="388620" indent="-388620" defTabSz="496570">
              <a:spcBef>
                <a:spcPts val="3500"/>
              </a:spcBef>
              <a:defRPr sz="3230"/>
            </a:pPr>
            <a:r>
              <a:t>Intestinal blood loss</a:t>
            </a:r>
          </a:p>
          <a:p>
            <a:pPr marL="388620" indent="-388620" defTabSz="496570">
              <a:spcBef>
                <a:spcPts val="3500"/>
              </a:spcBef>
              <a:defRPr sz="3230"/>
            </a:pPr>
            <a:r>
              <a:t>Iron malabsorption</a:t>
            </a:r>
          </a:p>
          <a:p>
            <a:pPr marL="388620" indent="-388620" defTabSz="496570">
              <a:spcBef>
                <a:spcPts val="3500"/>
              </a:spcBef>
              <a:defRPr sz="3230"/>
            </a:pPr>
            <a:r>
              <a:t>Concomitant use of antacids e.g. PPIs</a:t>
            </a:r>
          </a:p>
          <a:p>
            <a:pPr marL="388620" indent="-388620" defTabSz="496570">
              <a:spcBef>
                <a:spcPts val="3500"/>
              </a:spcBef>
              <a:defRPr sz="3230"/>
            </a:pPr>
            <a:r>
              <a:t>Reduced dietary intake</a:t>
            </a:r>
          </a:p>
          <a:p>
            <a:pPr marL="388620" indent="-388620" defTabSz="496570">
              <a:spcBef>
                <a:spcPts val="3500"/>
              </a:spcBef>
              <a:defRPr sz="3230"/>
            </a:pPr>
            <a:r>
              <a:t>Inflammatory up-regulation of </a:t>
            </a:r>
            <a:r>
              <a:rPr b="1">
                <a:solidFill>
                  <a:srgbClr val="FFFB00"/>
                </a:solidFill>
                <a:latin typeface="Helvetica"/>
                <a:ea typeface="Helvetica"/>
                <a:cs typeface="Helvetica"/>
                <a:sym typeface="Helvetica"/>
              </a:rPr>
              <a:t>Hepcidin</a:t>
            </a:r>
          </a:p>
          <a:p>
            <a:pPr lvl="1" marL="777240" indent="-388620" defTabSz="496570">
              <a:spcBef>
                <a:spcPts val="3500"/>
              </a:spcBef>
              <a:defRPr sz="3230"/>
            </a:pPr>
            <a:r>
              <a:t>blocks Fe absorption in gut</a:t>
            </a:r>
          </a:p>
          <a:p>
            <a:pPr lvl="1" marL="777240" indent="-388620" defTabSz="496570">
              <a:spcBef>
                <a:spcPts val="3500"/>
              </a:spcBef>
              <a:defRPr sz="3230"/>
            </a:pPr>
            <a:r>
              <a:t>reduces recycling of Fe from rbc breakdown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L&amp;D - 7 years Retrospective Analysis of Anaemia in IBD"/>
          <p:cNvSpPr txBox="1"/>
          <p:nvPr>
            <p:ph type="title"/>
          </p:nvPr>
        </p:nvSpPr>
        <p:spPr>
          <a:prstGeom prst="rect">
            <a:avLst/>
          </a:prstGeom>
        </p:spPr>
        <p:txBody>
          <a:bodyPr/>
          <a:lstStyle>
            <a:lvl1pPr defTabSz="484886">
              <a:defRPr sz="6640"/>
            </a:lvl1pPr>
          </a:lstStyle>
          <a:p>
            <a:pPr/>
            <a:r>
              <a:t>L&amp;D - 7 years Retrospective Analysis of Anaemia in IBD</a:t>
            </a:r>
          </a:p>
        </p:txBody>
      </p:sp>
      <p:sp>
        <p:nvSpPr>
          <p:cNvPr id="253" name="3014 IBD patients in catchment of 330,000 (approx 1%)…"/>
          <p:cNvSpPr txBox="1"/>
          <p:nvPr>
            <p:ph type="body" idx="1"/>
          </p:nvPr>
        </p:nvSpPr>
        <p:spPr>
          <a:xfrm>
            <a:off x="952500" y="3173988"/>
            <a:ext cx="11099800" cy="5703312"/>
          </a:xfrm>
          <a:prstGeom prst="rect">
            <a:avLst/>
          </a:prstGeom>
        </p:spPr>
        <p:txBody>
          <a:bodyPr/>
          <a:lstStyle/>
          <a:p>
            <a:pPr marL="301752" indent="-301752" defTabSz="385572">
              <a:spcBef>
                <a:spcPts val="2700"/>
              </a:spcBef>
              <a:defRPr sz="2508"/>
            </a:pPr>
            <a:r>
              <a:t>3014 IBD patients in catchment of 330,000 (approx 1%)</a:t>
            </a:r>
          </a:p>
          <a:p>
            <a:pPr marL="301752" indent="-301752" defTabSz="385572">
              <a:spcBef>
                <a:spcPts val="2700"/>
              </a:spcBef>
              <a:defRPr sz="2508"/>
            </a:pPr>
            <a:r>
              <a:t>633 </a:t>
            </a:r>
            <a:r>
              <a:rPr b="1">
                <a:solidFill>
                  <a:srgbClr val="FFFB00"/>
                </a:solidFill>
                <a:latin typeface="Helvetica"/>
                <a:ea typeface="Helvetica"/>
                <a:cs typeface="Helvetica"/>
                <a:sym typeface="Helvetica"/>
              </a:rPr>
              <a:t>(21%) had IDA</a:t>
            </a:r>
          </a:p>
          <a:p>
            <a:pPr marL="301752" indent="-301752" defTabSz="385572">
              <a:spcBef>
                <a:spcPts val="2700"/>
              </a:spcBef>
              <a:defRPr sz="2508"/>
            </a:pPr>
            <a:r>
              <a:t>Median Hb of 118 (130-47) g/L </a:t>
            </a:r>
          </a:p>
          <a:p>
            <a:pPr marL="301752" indent="-301752" defTabSz="385572">
              <a:spcBef>
                <a:spcPts val="2700"/>
              </a:spcBef>
              <a:defRPr sz="2508"/>
            </a:pPr>
            <a:r>
              <a:t>Median ferritin count of 16.9 (49.8- 2.4) ng/ml </a:t>
            </a:r>
          </a:p>
          <a:p>
            <a:pPr marL="301752" indent="-301752" defTabSz="385572">
              <a:spcBef>
                <a:spcPts val="2700"/>
              </a:spcBef>
              <a:defRPr sz="2508"/>
            </a:pPr>
            <a:r>
              <a:t>71 </a:t>
            </a:r>
            <a:r>
              <a:rPr b="1">
                <a:solidFill>
                  <a:srgbClr val="FFFB00"/>
                </a:solidFill>
                <a:latin typeface="Helvetica"/>
                <a:ea typeface="Helvetica"/>
                <a:cs typeface="Helvetica"/>
                <a:sym typeface="Helvetica"/>
              </a:rPr>
              <a:t>(11.3%) had presented 764 times</a:t>
            </a:r>
            <a:r>
              <a:t> </a:t>
            </a:r>
          </a:p>
          <a:p>
            <a:pPr lvl="1" marL="603504" indent="-301752" defTabSz="385572">
              <a:spcBef>
                <a:spcPts val="2700"/>
              </a:spcBef>
              <a:defRPr sz="2508"/>
            </a:pPr>
            <a:r>
              <a:t>(average = </a:t>
            </a:r>
            <a:r>
              <a:rPr b="1">
                <a:solidFill>
                  <a:srgbClr val="FFFB00"/>
                </a:solidFill>
                <a:latin typeface="Helvetica"/>
                <a:ea typeface="Helvetica"/>
                <a:cs typeface="Helvetica"/>
                <a:sym typeface="Helvetica"/>
              </a:rPr>
              <a:t>10.7 times each</a:t>
            </a:r>
            <a:r>
              <a:t>) </a:t>
            </a:r>
          </a:p>
          <a:p>
            <a:pPr marL="301752" indent="-301752" defTabSz="385572">
              <a:spcBef>
                <a:spcPts val="2700"/>
              </a:spcBef>
              <a:defRPr sz="2508"/>
            </a:pPr>
            <a:r>
              <a:t>71 </a:t>
            </a:r>
            <a:r>
              <a:rPr b="1">
                <a:solidFill>
                  <a:srgbClr val="FFFB00"/>
                </a:solidFill>
                <a:latin typeface="Helvetica"/>
                <a:ea typeface="Helvetica"/>
                <a:cs typeface="Helvetica"/>
                <a:sym typeface="Helvetica"/>
              </a:rPr>
              <a:t>(11.3%) received IV iron</a:t>
            </a:r>
            <a:r>
              <a:t> </a:t>
            </a:r>
          </a:p>
          <a:p>
            <a:pPr lvl="1" marL="603504" indent="-301752" defTabSz="385572">
              <a:spcBef>
                <a:spcPts val="2700"/>
              </a:spcBef>
              <a:defRPr sz="2508"/>
            </a:pPr>
            <a:r>
              <a:t>(Median Hb 109 g/L + ferritin 12.7 ng/ml)</a:t>
            </a:r>
          </a:p>
        </p:txBody>
      </p:sp>
      <p:sp>
        <p:nvSpPr>
          <p:cNvPr id="254" name="{Johnson MW. GUT. 2017;66(2):PTH-070"/>
          <p:cNvSpPr txBox="1"/>
          <p:nvPr/>
        </p:nvSpPr>
        <p:spPr>
          <a:xfrm>
            <a:off x="8140700" y="9188450"/>
            <a:ext cx="47117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{Johnson MW. GUT. 2017;66(2):PTH-070</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L&amp;D - 7 years Retrospective Analysis of Anaemia in Coeliac Disease"/>
          <p:cNvSpPr txBox="1"/>
          <p:nvPr>
            <p:ph type="title"/>
          </p:nvPr>
        </p:nvSpPr>
        <p:spPr>
          <a:xfrm>
            <a:off x="952500" y="412750"/>
            <a:ext cx="11099800" cy="2120900"/>
          </a:xfrm>
          <a:prstGeom prst="rect">
            <a:avLst/>
          </a:prstGeom>
        </p:spPr>
        <p:txBody>
          <a:bodyPr/>
          <a:lstStyle>
            <a:lvl1pPr defTabSz="379729">
              <a:defRPr sz="5200"/>
            </a:lvl1pPr>
          </a:lstStyle>
          <a:p>
            <a:pPr/>
            <a:r>
              <a:t>L&amp;D - 7 years Retrospective Analysis of Anaemia in Coeliac Disease</a:t>
            </a:r>
          </a:p>
        </p:txBody>
      </p:sp>
      <p:sp>
        <p:nvSpPr>
          <p:cNvPr id="257" name="1430 patients with CD (0.43% of the catchment)…"/>
          <p:cNvSpPr txBox="1"/>
          <p:nvPr>
            <p:ph type="body" idx="1"/>
          </p:nvPr>
        </p:nvSpPr>
        <p:spPr>
          <a:xfrm>
            <a:off x="952500" y="2819400"/>
            <a:ext cx="11099800" cy="6286500"/>
          </a:xfrm>
          <a:prstGeom prst="rect">
            <a:avLst/>
          </a:prstGeom>
        </p:spPr>
        <p:txBody>
          <a:bodyPr/>
          <a:lstStyle/>
          <a:p>
            <a:pPr/>
            <a:r>
              <a:t>1430 patients with CD (0.43% of the catchment)</a:t>
            </a:r>
          </a:p>
          <a:p>
            <a:pPr/>
            <a:r>
              <a:t>967 blood results confirmed IDA </a:t>
            </a:r>
          </a:p>
          <a:p>
            <a:pPr/>
            <a:r>
              <a:t>420 patients </a:t>
            </a:r>
            <a:r>
              <a:rPr b="1">
                <a:solidFill>
                  <a:srgbClr val="FFFB00"/>
                </a:solidFill>
                <a:latin typeface="Helvetica"/>
                <a:ea typeface="Helvetica"/>
                <a:cs typeface="Helvetica"/>
                <a:sym typeface="Helvetica"/>
              </a:rPr>
              <a:t>(29%) = IDA</a:t>
            </a:r>
          </a:p>
          <a:p>
            <a:pPr lvl="1"/>
            <a:r>
              <a:t>(ie. </a:t>
            </a:r>
            <a:r>
              <a:rPr b="1">
                <a:solidFill>
                  <a:srgbClr val="FFFB00"/>
                </a:solidFill>
                <a:latin typeface="Helvetica"/>
                <a:ea typeface="Helvetica"/>
                <a:cs typeface="Helvetica"/>
                <a:sym typeface="Helvetica"/>
              </a:rPr>
              <a:t>&gt;50% were representing with IDA</a:t>
            </a:r>
            <a:r>
              <a:t>)</a:t>
            </a:r>
          </a:p>
          <a:p>
            <a:pPr/>
            <a:r>
              <a:t>17 </a:t>
            </a:r>
            <a:r>
              <a:rPr b="1">
                <a:solidFill>
                  <a:srgbClr val="FFFB00"/>
                </a:solidFill>
                <a:latin typeface="Helvetica"/>
                <a:ea typeface="Helvetica"/>
                <a:cs typeface="Helvetica"/>
                <a:sym typeface="Helvetica"/>
              </a:rPr>
              <a:t>(4%) received IV iron</a:t>
            </a:r>
          </a:p>
        </p:txBody>
      </p:sp>
      <p:sp>
        <p:nvSpPr>
          <p:cNvPr id="258" name="{Johnson MW.GUT. 2017;66(2):PWE-137"/>
          <p:cNvSpPr txBox="1"/>
          <p:nvPr/>
        </p:nvSpPr>
        <p:spPr>
          <a:xfrm>
            <a:off x="7886700" y="9239250"/>
            <a:ext cx="469747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{Johnson MW.GUT. 2017;66(2):PWE-137</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IDAnaemia - QOL"/>
          <p:cNvSpPr txBox="1"/>
          <p:nvPr>
            <p:ph type="title"/>
          </p:nvPr>
        </p:nvSpPr>
        <p:spPr>
          <a:prstGeom prst="rect">
            <a:avLst/>
          </a:prstGeom>
        </p:spPr>
        <p:txBody>
          <a:bodyPr/>
          <a:lstStyle/>
          <a:p>
            <a:pPr/>
            <a:r>
              <a:t>IDAnaemia - QOL</a:t>
            </a:r>
          </a:p>
        </p:txBody>
      </p:sp>
      <p:sp>
        <p:nvSpPr>
          <p:cNvPr id="261" name="Significant morbidity…"/>
          <p:cNvSpPr txBox="1"/>
          <p:nvPr>
            <p:ph type="body" idx="1"/>
          </p:nvPr>
        </p:nvSpPr>
        <p:spPr>
          <a:prstGeom prst="rect">
            <a:avLst/>
          </a:prstGeom>
        </p:spPr>
        <p:txBody>
          <a:bodyPr/>
          <a:lstStyle/>
          <a:p>
            <a:pPr marL="333756" indent="-333756" defTabSz="426466">
              <a:spcBef>
                <a:spcPts val="3000"/>
              </a:spcBef>
              <a:defRPr sz="2774"/>
            </a:pPr>
            <a:r>
              <a:t>Significant morbidity</a:t>
            </a:r>
          </a:p>
          <a:p>
            <a:pPr marL="333756" indent="-333756" defTabSz="426466">
              <a:spcBef>
                <a:spcPts val="3000"/>
              </a:spcBef>
              <a:defRPr sz="2774"/>
            </a:pPr>
            <a:r>
              <a:t>Impaired QOL </a:t>
            </a:r>
          </a:p>
          <a:p>
            <a:pPr marL="333756" indent="-333756" defTabSz="426466">
              <a:spcBef>
                <a:spcPts val="3000"/>
              </a:spcBef>
              <a:defRPr sz="2774"/>
            </a:pPr>
            <a:r>
              <a:t>Reduced functioning (reduced O2 uptake)</a:t>
            </a:r>
          </a:p>
          <a:p>
            <a:pPr marL="333756" indent="-333756" defTabSz="426466">
              <a:spcBef>
                <a:spcPts val="3000"/>
              </a:spcBef>
              <a:defRPr sz="2774"/>
            </a:pPr>
            <a:r>
              <a:t>Increased cardiac output</a:t>
            </a:r>
          </a:p>
          <a:p>
            <a:pPr marL="333756" indent="-333756" defTabSz="426466">
              <a:spcBef>
                <a:spcPts val="3000"/>
              </a:spcBef>
              <a:defRPr sz="2774"/>
            </a:pPr>
            <a:r>
              <a:t>Left ventricular hypertrophy</a:t>
            </a:r>
          </a:p>
          <a:p>
            <a:pPr marL="333756" indent="-333756" defTabSz="426466">
              <a:spcBef>
                <a:spcPts val="3000"/>
              </a:spcBef>
              <a:defRPr sz="2774"/>
            </a:pPr>
            <a:r>
              <a:t>Reduced cognition</a:t>
            </a:r>
          </a:p>
          <a:p>
            <a:pPr marL="333756" indent="-333756" defTabSz="426466">
              <a:spcBef>
                <a:spcPts val="3000"/>
              </a:spcBef>
              <a:defRPr sz="2774"/>
            </a:pPr>
            <a:r>
              <a:t>Reduced libido</a:t>
            </a:r>
          </a:p>
          <a:p>
            <a:pPr marL="333756" indent="-333756" defTabSz="426466">
              <a:spcBef>
                <a:spcPts val="3000"/>
              </a:spcBef>
              <a:defRPr sz="2774"/>
            </a:pPr>
            <a:r>
              <a:t>Reduced immune responsiveness.</a:t>
            </a:r>
          </a:p>
        </p:txBody>
      </p:sp>
      <p:sp>
        <p:nvSpPr>
          <p:cNvPr id="262" name="{Gasche C. GUT. 2004;53:1190-7}"/>
          <p:cNvSpPr txBox="1"/>
          <p:nvPr/>
        </p:nvSpPr>
        <p:spPr>
          <a:xfrm>
            <a:off x="8915400" y="9213850"/>
            <a:ext cx="398272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{Gasche C. GUT. 2004;53:1190-7}</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Anaemia - Cost"/>
          <p:cNvSpPr txBox="1"/>
          <p:nvPr>
            <p:ph type="title"/>
          </p:nvPr>
        </p:nvSpPr>
        <p:spPr>
          <a:prstGeom prst="rect">
            <a:avLst/>
          </a:prstGeom>
        </p:spPr>
        <p:txBody>
          <a:bodyPr/>
          <a:lstStyle/>
          <a:p>
            <a:pPr/>
            <a:r>
              <a:t>Anaemia - Cost</a:t>
            </a:r>
          </a:p>
        </p:txBody>
      </p:sp>
      <p:sp>
        <p:nvSpPr>
          <p:cNvPr id="265" name="Failure to diagnose and pro-actively manage can have substantial socio-economic cost implications.…"/>
          <p:cNvSpPr txBox="1"/>
          <p:nvPr>
            <p:ph type="body" idx="1"/>
          </p:nvPr>
        </p:nvSpPr>
        <p:spPr>
          <a:prstGeom prst="rect">
            <a:avLst/>
          </a:prstGeom>
        </p:spPr>
        <p:txBody>
          <a:bodyPr/>
          <a:lstStyle/>
          <a:p>
            <a:pPr/>
            <a:r>
              <a:t>Failure to diagnose and pro-actively manage can have substantial socio-economic cost implications.</a:t>
            </a:r>
          </a:p>
          <a:p>
            <a:pPr/>
            <a:r>
              <a:t>? Unnecessary investigation (eg. Endoscopy)</a:t>
            </a:r>
          </a:p>
          <a:p>
            <a:pPr/>
            <a:r>
              <a:t>The cost difference IDA Admission between  Elective day case Vs Emergency hospital admission = £1,130 per episode</a:t>
            </a:r>
          </a:p>
        </p:txBody>
      </p:sp>
      <p:sp>
        <p:nvSpPr>
          <p:cNvPr id="266" name="Hospital Episode Statistic Data. 2013"/>
          <p:cNvSpPr txBox="1"/>
          <p:nvPr/>
        </p:nvSpPr>
        <p:spPr>
          <a:xfrm>
            <a:off x="8534400" y="9226550"/>
            <a:ext cx="432079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Hospital Episode Statistic Data. 2013</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Anaemia - Ix Cost"/>
          <p:cNvSpPr txBox="1"/>
          <p:nvPr>
            <p:ph type="title"/>
          </p:nvPr>
        </p:nvSpPr>
        <p:spPr>
          <a:prstGeom prst="rect">
            <a:avLst/>
          </a:prstGeom>
        </p:spPr>
        <p:txBody>
          <a:bodyPr/>
          <a:lstStyle/>
          <a:p>
            <a:pPr/>
            <a:r>
              <a:t>Anaemia - Ix Cost</a:t>
            </a:r>
          </a:p>
        </p:txBody>
      </p:sp>
      <p:sp>
        <p:nvSpPr>
          <p:cNvPr id="269" name="BSG Guidelines 2011 - True Unexplained Iron Deficiency Anaemia = OGD + Colonoscopy…"/>
          <p:cNvSpPr txBox="1"/>
          <p:nvPr>
            <p:ph type="body" sz="half" idx="1"/>
          </p:nvPr>
        </p:nvSpPr>
        <p:spPr>
          <a:xfrm>
            <a:off x="952500" y="2590800"/>
            <a:ext cx="6634758" cy="6286500"/>
          </a:xfrm>
          <a:prstGeom prst="rect">
            <a:avLst/>
          </a:prstGeom>
        </p:spPr>
        <p:txBody>
          <a:bodyPr/>
          <a:lstStyle/>
          <a:p>
            <a:pPr marL="384047" indent="-384047" defTabSz="490727">
              <a:spcBef>
                <a:spcPts val="3500"/>
              </a:spcBef>
              <a:defRPr sz="3191"/>
            </a:pPr>
            <a:r>
              <a:t>BSG Guidelines 2011 - True Unexplained Iron Deficiency Anaemia = OGD + Colonoscopy</a:t>
            </a:r>
          </a:p>
          <a:p>
            <a:pPr marL="384047" indent="-384047" defTabSz="490727">
              <a:spcBef>
                <a:spcPts val="3500"/>
              </a:spcBef>
              <a:defRPr sz="3191"/>
            </a:pPr>
            <a:r>
              <a:t>15% of patients with pathology at one end will also have pathology at the other </a:t>
            </a:r>
            <a:r>
              <a:rPr baseline="31999"/>
              <a:t>1</a:t>
            </a:r>
          </a:p>
          <a:p>
            <a:pPr marL="384047" indent="-384047" defTabSz="490727">
              <a:spcBef>
                <a:spcPts val="3500"/>
              </a:spcBef>
              <a:defRPr sz="3191"/>
            </a:pPr>
            <a:r>
              <a:t>NICE - Capsule Guidance - 2014 - 2.1.1</a:t>
            </a:r>
          </a:p>
          <a:p>
            <a:pPr marL="0" indent="0" defTabSz="384047">
              <a:spcBef>
                <a:spcPts val="0"/>
              </a:spcBef>
              <a:buSzTx/>
              <a:buNone/>
              <a:defRPr sz="1344">
                <a:solidFill>
                  <a:srgbClr val="0E0E0E"/>
                </a:solidFill>
                <a:latin typeface="Helvetica"/>
                <a:ea typeface="Helvetica"/>
                <a:cs typeface="Helvetica"/>
                <a:sym typeface="Helvetica"/>
              </a:defRPr>
            </a:pPr>
            <a:r>
              <a:t>The main indication for this procedure is obscure gastrointestinal bleeding, which is defined as bleeding of unknown origin that persists or recurs after a negative initial endoscopy (colonoscopy and/or upper gastrointestinal endoscopy). Diagnosis may be difficult because bleeding can often be slow and/or intermittent. Patients may experience prolonged blood loss, leading to iron deficiency (anaemia) and a feeling of tiredness. Another important indication is the diagnosis and investigation of Crohn's disease.</a:t>
            </a:r>
          </a:p>
        </p:txBody>
      </p:sp>
      <p:sp>
        <p:nvSpPr>
          <p:cNvPr id="270" name="1 Goddard AF. BSG Guidelines for the Management of IDA. GUT. 2011;60:1309-16"/>
          <p:cNvSpPr txBox="1"/>
          <p:nvPr/>
        </p:nvSpPr>
        <p:spPr>
          <a:xfrm>
            <a:off x="3454399" y="8837612"/>
            <a:ext cx="94322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Goddard AF. BSG Guidelines for the Management of IDA. GUT. 2011;60:1309-16</a:t>
            </a:r>
          </a:p>
        </p:txBody>
      </p:sp>
      <p:sp>
        <p:nvSpPr>
          <p:cNvPr id="271" name="1 NICE Guidance 2014 - Wireless Capsule Endoscopy for investigating the sb"/>
          <p:cNvSpPr txBox="1"/>
          <p:nvPr/>
        </p:nvSpPr>
        <p:spPr>
          <a:xfrm>
            <a:off x="3454400" y="9193212"/>
            <a:ext cx="889906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NICE Guidance 2014 - Wireless Capsule Endoscopy for investigating the sb</a:t>
            </a:r>
          </a:p>
        </p:txBody>
      </p:sp>
      <p:pic>
        <p:nvPicPr>
          <p:cNvPr id="272" name="capsule-endoscopy-south-florida-1-300x225.jpg" descr="capsule-endoscopy-south-florida-1-300x225.jpg"/>
          <p:cNvPicPr>
            <a:picLocks noChangeAspect="1"/>
          </p:cNvPicPr>
          <p:nvPr/>
        </p:nvPicPr>
        <p:blipFill>
          <a:blip r:embed="rId2">
            <a:extLst/>
          </a:blip>
          <a:stretch>
            <a:fillRect/>
          </a:stretch>
        </p:blipFill>
        <p:spPr>
          <a:xfrm>
            <a:off x="7910214" y="3826346"/>
            <a:ext cx="4949628" cy="371222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74" name="Table"/>
          <p:cNvGraphicFramePr/>
          <p:nvPr/>
        </p:nvGraphicFramePr>
        <p:xfrm>
          <a:off x="2017698" y="2734089"/>
          <a:ext cx="11222260" cy="8559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16491"/>
                <a:gridCol w="1772803"/>
                <a:gridCol w="1143538"/>
                <a:gridCol w="1093305"/>
                <a:gridCol w="1235749"/>
                <a:gridCol w="1116515"/>
                <a:gridCol w="1290998"/>
              </a:tblGrid>
              <a:tr h="632124">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Condition</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Sub-type</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Ferritin</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Serum iron</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Transferrin </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TIBC</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c>
                  <a:txBody>
                    <a:bodyPr/>
                    <a:lstStyle/>
                    <a:p>
                      <a:pPr defTabSz="650240">
                        <a:tabLst>
                          <a:tab pos="825500" algn="l"/>
                        </a:tabLst>
                        <a:defRPr>
                          <a:solidFill>
                            <a:srgbClr val="000000"/>
                          </a:solidFill>
                        </a:defRPr>
                      </a:pPr>
                      <a:r>
                        <a:rPr b="1">
                          <a:solidFill>
                            <a:srgbClr val="FFFFFF"/>
                          </a:solidFill>
                          <a:latin typeface="Century Gothic"/>
                          <a:ea typeface="Century Gothic"/>
                          <a:cs typeface="Century Gothic"/>
                          <a:sym typeface="Century Gothic"/>
                        </a:rPr>
                        <a:t>% Transferrin saturation</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solidFill>
                      <a:srgbClr val="298272"/>
                    </a:solidFill>
                  </a:tcPr>
                </a:tc>
              </a:tr>
              <a:tr h="1679346">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Iron-deficiency anaemia</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Microcytic</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High</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High</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r>
              <a:tr h="2408573">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Anaemia of chronic disease</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Normocytic 
Normochromic</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Normal
or High</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Low</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c>
                  <a:txBody>
                    <a:bodyPr/>
                    <a:lstStyle/>
                    <a:p>
                      <a:pPr defTabSz="650240">
                        <a:tabLst>
                          <a:tab pos="825500" algn="l"/>
                        </a:tabLst>
                        <a:defRPr>
                          <a:solidFill>
                            <a:srgbClr val="000000"/>
                          </a:solidFill>
                        </a:defRPr>
                      </a:pPr>
                      <a:r>
                        <a:rPr b="1">
                          <a:solidFill>
                            <a:srgbClr val="132137"/>
                          </a:solidFill>
                          <a:latin typeface="Century Gothic"/>
                          <a:ea typeface="Century Gothic"/>
                          <a:cs typeface="Century Gothic"/>
                          <a:sym typeface="Century Gothic"/>
                        </a:rPr>
                        <a:t>Normal or High</a:t>
                      </a:r>
                    </a:p>
                  </a:txBody>
                  <a:tcPr marL="0" marR="0" marT="0" marB="0" anchor="ctr" anchorCtr="0" horzOverflow="overflow">
                    <a:lnL w="38100">
                      <a:solidFill>
                        <a:srgbClr val="33A893"/>
                      </a:solidFill>
                    </a:lnL>
                    <a:lnR w="38100">
                      <a:solidFill>
                        <a:srgbClr val="33A893"/>
                      </a:solidFill>
                    </a:lnR>
                    <a:lnT w="38100">
                      <a:solidFill>
                        <a:srgbClr val="33A893"/>
                      </a:solidFill>
                    </a:lnT>
                    <a:lnB w="38100">
                      <a:solidFill>
                        <a:srgbClr val="33A893"/>
                      </a:solidFill>
                    </a:lnB>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Wiki Causes of Anaemia"/>
          <p:cNvSpPr txBox="1"/>
          <p:nvPr>
            <p:ph type="title"/>
          </p:nvPr>
        </p:nvSpPr>
        <p:spPr>
          <a:prstGeom prst="rect">
            <a:avLst/>
          </a:prstGeom>
        </p:spPr>
        <p:txBody>
          <a:bodyPr/>
          <a:lstStyle>
            <a:lvl1pPr defTabSz="578358">
              <a:defRPr sz="7919"/>
            </a:lvl1pPr>
          </a:lstStyle>
          <a:p>
            <a:pPr/>
            <a:r>
              <a:t>Wiki Causes of Anaemia</a:t>
            </a:r>
          </a:p>
        </p:txBody>
      </p:sp>
      <p:sp>
        <p:nvSpPr>
          <p:cNvPr id="206" name="Impaired production[edit]…"/>
          <p:cNvSpPr txBox="1"/>
          <p:nvPr>
            <p:ph type="body" idx="1"/>
          </p:nvPr>
        </p:nvSpPr>
        <p:spPr>
          <a:xfrm>
            <a:off x="952500" y="2597150"/>
            <a:ext cx="11099800" cy="6286500"/>
          </a:xfrm>
          <a:prstGeom prst="rect">
            <a:avLst/>
          </a:prstGeom>
        </p:spPr>
        <p:txBody>
          <a:bodyPr/>
          <a:lstStyle/>
          <a:p>
            <a:pPr marL="0" indent="0" defTabSz="182880">
              <a:spcBef>
                <a:spcPts val="0"/>
              </a:spcBef>
              <a:buSzTx/>
              <a:buNone/>
              <a:defRPr b="1" sz="712">
                <a:solidFill>
                  <a:srgbClr val="222222"/>
                </a:solidFill>
                <a:latin typeface="Helvetica"/>
                <a:ea typeface="Helvetica"/>
                <a:cs typeface="Helvetica"/>
                <a:sym typeface="Helvetica"/>
              </a:defRPr>
            </a:pPr>
            <a:r>
              <a:t>Impaired production</a:t>
            </a:r>
            <a:r>
              <a:rPr b="0">
                <a:solidFill>
                  <a:srgbClr val="54595D"/>
                </a:solidFill>
              </a:rPr>
              <a:t>[</a:t>
            </a:r>
            <a:r>
              <a:rPr b="0">
                <a:solidFill>
                  <a:srgbClr val="0645AD"/>
                </a:solidFill>
                <a:hlinkClick r:id="rId2" invalidUrl="" action="" tgtFrame="" tooltip="" history="1" highlightClick="0" endSnd="0"/>
              </a:rPr>
              <a:t>edit</a:t>
            </a:r>
            <a:r>
              <a:rPr b="0">
                <a:solidFill>
                  <a:srgbClr val="54595D"/>
                </a:solidFill>
              </a:rPr>
              <a:t>]</a:t>
            </a:r>
            <a:endParaRPr>
              <a:solidFill>
                <a:srgbClr val="000000"/>
              </a:solidFill>
            </a:endParaRP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a:t>
            </a:r>
            <a:r>
              <a:t>Disturbance of proliferation and differentiation of stem cells</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u="sng">
                <a:hlinkClick r:id="rId3" invalidUrl="" action="" tgtFrame="" tooltip="" history="1" highlightClick="0" endSnd="0"/>
              </a:rPr>
              <a:t>Pure red cell aplasia</a:t>
            </a:r>
            <a:r>
              <a:rPr baseline="31999"/>
              <a:t>[15]</a:t>
            </a:r>
            <a:endParaRPr>
              <a:solidFill>
                <a:srgbClr val="222222"/>
              </a:solidFill>
            </a:endParaRP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4" invalidUrl="" action="" tgtFrame="" tooltip="" history="1" highlightClick="0" endSnd="0"/>
              </a:rPr>
              <a:t>Aplastic anemia</a:t>
            </a:r>
            <a:r>
              <a:rPr baseline="31999">
                <a:solidFill>
                  <a:srgbClr val="0645AD"/>
                </a:solidFill>
              </a:rPr>
              <a:t>[15]</a:t>
            </a:r>
            <a:r>
              <a:t> affects all kinds of </a:t>
            </a:r>
            <a:r>
              <a:rPr>
                <a:solidFill>
                  <a:srgbClr val="0645AD"/>
                </a:solidFill>
                <a:hlinkClick r:id="rId5" invalidUrl="" action="" tgtFrame="" tooltip="" history="1" highlightClick="0" endSnd="0"/>
              </a:rPr>
              <a:t>blood cells</a:t>
            </a:r>
            <a:r>
              <a:t>. </a:t>
            </a:r>
            <a:r>
              <a:rPr>
                <a:solidFill>
                  <a:srgbClr val="0645AD"/>
                </a:solidFill>
                <a:hlinkClick r:id="rId6" invalidUrl="" action="" tgtFrame="" tooltip="" history="1" highlightClick="0" endSnd="0"/>
              </a:rPr>
              <a:t>Fanconi anemia</a:t>
            </a:r>
            <a:r>
              <a:t> is a hereditary disorder or defect featuring aplastic anemia and various other abnormalities.</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rPr>
                <a:solidFill>
                  <a:srgbClr val="222222"/>
                </a:solidFill>
              </a:rPr>
              <a:t>	•	Anemia of </a:t>
            </a:r>
            <a:r>
              <a:rPr u="sng">
                <a:hlinkClick r:id="rId7" invalidUrl="" action="" tgtFrame="" tooltip="" history="1" highlightClick="0" endSnd="0"/>
              </a:rPr>
              <a:t>renal failure</a:t>
            </a:r>
            <a:r>
              <a:rPr baseline="31999"/>
              <a:t>[15]</a:t>
            </a:r>
            <a:r>
              <a:rPr>
                <a:solidFill>
                  <a:srgbClr val="222222"/>
                </a:solidFill>
              </a:rPr>
              <a:t> by insufficient </a:t>
            </a:r>
            <a:r>
              <a:rPr u="sng">
                <a:hlinkClick r:id="rId8" invalidUrl="" action="" tgtFrame="" tooltip="" history="1" highlightClick="0" endSnd="0"/>
              </a:rPr>
              <a:t>erythropoietin</a:t>
            </a:r>
            <a:r>
              <a:rPr>
                <a:solidFill>
                  <a:srgbClr val="222222"/>
                </a:solidFill>
              </a:rPr>
              <a:t> production</a:t>
            </a:r>
            <a:endParaRPr>
              <a:solidFill>
                <a:srgbClr val="222222"/>
              </a:solidFill>
            </a:endParaRP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rPr>
                <a:solidFill>
                  <a:srgbClr val="222222"/>
                </a:solidFill>
              </a:rPr>
              <a:t>	•	Anemia of </a:t>
            </a:r>
            <a:r>
              <a:rPr u="sng">
                <a:hlinkClick r:id="rId9" invalidUrl="" action="" tgtFrame="" tooltip="" history="1" highlightClick="0" endSnd="0"/>
              </a:rPr>
              <a:t>endocrine disorders</a:t>
            </a:r>
            <a:r>
              <a:rPr baseline="31999">
                <a:solidFill>
                  <a:srgbClr val="222222"/>
                </a:solidFill>
              </a:rPr>
              <a:t>[</a:t>
            </a:r>
            <a:r>
              <a:rPr baseline="31999" i="1">
                <a:hlinkClick r:id="rId10" invalidUrl="" action="" tgtFrame="" tooltip="" history="1" highlightClick="0" endSnd="0"/>
              </a:rPr>
              <a:t>medical citation needed</a:t>
            </a:r>
            <a:r>
              <a:rPr baseline="31999">
                <a:solidFill>
                  <a:srgbClr val="222222"/>
                </a:solidFill>
              </a:rPr>
              <a:t>]</a:t>
            </a:r>
            <a:endParaRPr>
              <a:solidFill>
                <a:srgbClr val="222222"/>
              </a:solidFill>
            </a:endParaRP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Disturbance of proliferation and maturation of </a:t>
            </a:r>
            <a:r>
              <a:rPr>
                <a:solidFill>
                  <a:srgbClr val="0645AD"/>
                </a:solidFill>
                <a:hlinkClick r:id="rId11" invalidUrl="" action="" tgtFrame="" tooltip="" history="1" highlightClick="0" endSnd="0"/>
              </a:rPr>
              <a:t>erythroblasts</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12" invalidUrl="" action="" tgtFrame="" tooltip="" history="1" highlightClick="0" endSnd="0"/>
              </a:rPr>
              <a:t>Pernicious anemia</a:t>
            </a:r>
            <a:r>
              <a:rPr baseline="31999">
                <a:solidFill>
                  <a:srgbClr val="0645AD"/>
                </a:solidFill>
              </a:rPr>
              <a:t>[15]</a:t>
            </a:r>
            <a:r>
              <a:t> is a form of </a:t>
            </a:r>
            <a:r>
              <a:rPr>
                <a:solidFill>
                  <a:srgbClr val="0645AD"/>
                </a:solidFill>
                <a:hlinkClick r:id="rId13" invalidUrl="" action="" tgtFrame="" tooltip="" history="1" highlightClick="0" endSnd="0"/>
              </a:rPr>
              <a:t>megaloblastic anemia</a:t>
            </a:r>
            <a:r>
              <a:t> due to </a:t>
            </a:r>
            <a:r>
              <a:rPr>
                <a:solidFill>
                  <a:srgbClr val="0645AD"/>
                </a:solidFill>
                <a:hlinkClick r:id="rId14" invalidUrl="" action="" tgtFrame="" tooltip="" history="1" highlightClick="0" endSnd="0"/>
              </a:rPr>
              <a:t>vitamin B</a:t>
            </a:r>
            <a:r>
              <a:rPr baseline="-5999">
                <a:solidFill>
                  <a:srgbClr val="0645AD"/>
                </a:solidFill>
                <a:hlinkClick r:id="rId14" invalidUrl="" action="" tgtFrame="" tooltip="" history="1" highlightClick="0" endSnd="0"/>
              </a:rPr>
              <a:t>12</a:t>
            </a:r>
            <a:r>
              <a:t> deficiency dependent on impaired absorption of vitamin B</a:t>
            </a:r>
            <a:r>
              <a:rPr baseline="-5999"/>
              <a:t>12</a:t>
            </a:r>
            <a:r>
              <a:t>. Lack of dietary B</a:t>
            </a:r>
            <a:r>
              <a:rPr baseline="-5999"/>
              <a:t>12</a:t>
            </a:r>
            <a:r>
              <a:t> causes non-pernicious megaloblastic anemia</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t>	•	Anemia of </a:t>
            </a:r>
            <a:r>
              <a:rPr>
                <a:solidFill>
                  <a:srgbClr val="0645AD"/>
                </a:solidFill>
                <a:hlinkClick r:id="rId15" invalidUrl="" action="" tgtFrame="" tooltip="" history="1" highlightClick="0" endSnd="0"/>
              </a:rPr>
              <a:t>folic acid deficiency</a:t>
            </a:r>
            <a:r>
              <a:t>,</a:t>
            </a:r>
            <a:r>
              <a:rPr baseline="31999">
                <a:solidFill>
                  <a:srgbClr val="0645AD"/>
                </a:solidFill>
              </a:rPr>
              <a:t>[15]</a:t>
            </a:r>
            <a:r>
              <a:t> as with vitamin B</a:t>
            </a:r>
            <a:r>
              <a:rPr baseline="-5999"/>
              <a:t>12</a:t>
            </a:r>
            <a:r>
              <a:t>, causes </a:t>
            </a:r>
            <a:r>
              <a:rPr>
                <a:solidFill>
                  <a:srgbClr val="0645AD"/>
                </a:solidFill>
                <a:hlinkClick r:id="rId13" invalidUrl="" action="" tgtFrame="" tooltip="" history="1" highlightClick="0" endSnd="0"/>
              </a:rPr>
              <a:t>megaloblastic anemia</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16" invalidUrl="" action="" tgtFrame="" tooltip="" history="1" highlightClick="0" endSnd="0"/>
              </a:rPr>
              <a:t>Anemia of prematurity</a:t>
            </a:r>
            <a:r>
              <a:t>, by diminished erythropoietin response to declining hematocrit levels, combined with blood loss from laboratory testing, generally occurs in premature infants at two to six weeks of age.</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17" invalidUrl="" action="" tgtFrame="" tooltip="" history="1" highlightClick="0" endSnd="0"/>
              </a:rPr>
              <a:t>Iron deficiency anemia</a:t>
            </a:r>
            <a:r>
              <a:t>, resulting in deficient heme synthesis</a:t>
            </a:r>
            <a:r>
              <a:rPr baseline="31999">
                <a:solidFill>
                  <a:srgbClr val="0645AD"/>
                </a:solidFill>
              </a:rPr>
              <a:t>[15]</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18" invalidUrl="" action="" tgtFrame="" tooltip="" history="1" highlightClick="0" endSnd="0"/>
              </a:rPr>
              <a:t>Thalassemias</a:t>
            </a:r>
            <a:r>
              <a:t>, causing deficient globin synthesis</a:t>
            </a:r>
            <a:r>
              <a:rPr baseline="31999">
                <a:solidFill>
                  <a:srgbClr val="0645AD"/>
                </a:solidFill>
              </a:rPr>
              <a:t>[15]</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a:hlinkClick r:id="rId19" invalidUrl="" action="" tgtFrame="" tooltip="" history="1" highlightClick="0" endSnd="0"/>
              </a:rPr>
              <a:t>Congenital dyserythropoietic anemias</a:t>
            </a:r>
            <a:r>
              <a:rPr>
                <a:solidFill>
                  <a:srgbClr val="222222"/>
                </a:solidFill>
              </a:rPr>
              <a:t>, causing ineffective erythropoiesis</a:t>
            </a:r>
            <a:endParaRPr>
              <a:solidFill>
                <a:srgbClr val="222222"/>
              </a:solidFill>
            </a:endParaRP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t>	•	Anemia of </a:t>
            </a:r>
            <a:r>
              <a:rPr>
                <a:solidFill>
                  <a:srgbClr val="0645AD"/>
                </a:solidFill>
                <a:hlinkClick r:id="rId7" invalidUrl="" action="" tgtFrame="" tooltip="" history="1" highlightClick="0" endSnd="0"/>
              </a:rPr>
              <a:t>renal failure</a:t>
            </a:r>
            <a:r>
              <a:rPr baseline="31999">
                <a:solidFill>
                  <a:srgbClr val="0645AD"/>
                </a:solidFill>
              </a:rPr>
              <a:t>[15]</a:t>
            </a:r>
            <a:r>
              <a:t> (also causing stem cell dysfunction)</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Other mechanisms of impaired RBC production</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20" invalidUrl="" action="" tgtFrame="" tooltip="" history="1" highlightClick="0" endSnd="0"/>
              </a:rPr>
              <a:t>Myelophthisic anemia</a:t>
            </a:r>
            <a:r>
              <a:rPr baseline="31999">
                <a:solidFill>
                  <a:srgbClr val="0645AD"/>
                </a:solidFill>
              </a:rPr>
              <a:t>[15]</a:t>
            </a:r>
            <a:r>
              <a:t> or </a:t>
            </a:r>
            <a:r>
              <a:rPr>
                <a:solidFill>
                  <a:srgbClr val="0645AD"/>
                </a:solidFill>
                <a:hlinkClick r:id="rId21" invalidUrl="" action="" tgtFrame="" tooltip="" history="1" highlightClick="0" endSnd="0"/>
              </a:rPr>
              <a:t>myelophthisis</a:t>
            </a:r>
            <a:r>
              <a:t> is a severe type of anemia resulting from the replacement of bone marrow by other materials, such as malignant tumors or granulomas.</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u="sng">
                <a:hlinkClick r:id="rId22" invalidUrl="" action="" tgtFrame="" tooltip="" history="1" highlightClick="0" endSnd="0"/>
              </a:rPr>
              <a:t>Myelodysplastic syndrome</a:t>
            </a:r>
            <a:r>
              <a:rPr baseline="31999"/>
              <a:t>[15]</a:t>
            </a:r>
            <a:endParaRPr>
              <a:solidFill>
                <a:srgbClr val="222222"/>
              </a:solidFill>
            </a:endParaRP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rPr>
                <a:solidFill>
                  <a:srgbClr val="222222"/>
                </a:solidFill>
              </a:rPr>
              <a:t>	•	anemia of </a:t>
            </a:r>
            <a:r>
              <a:rPr u="sng">
                <a:hlinkClick r:id="rId23" invalidUrl="" action="" tgtFrame="" tooltip="" history="1" highlightClick="0" endSnd="0"/>
              </a:rPr>
              <a:t>chronic inflammation</a:t>
            </a:r>
            <a:r>
              <a:rPr baseline="31999"/>
              <a:t>[15]</a:t>
            </a:r>
            <a:endParaRPr>
              <a:solidFill>
                <a:srgbClr val="222222"/>
              </a:solidFill>
            </a:endParaRPr>
          </a:p>
          <a:p>
            <a:pPr marL="0" indent="0" defTabSz="182880">
              <a:spcBef>
                <a:spcPts val="0"/>
              </a:spcBef>
              <a:buSzTx/>
              <a:buNone/>
              <a:defRPr b="1" sz="712">
                <a:solidFill>
                  <a:srgbClr val="222222"/>
                </a:solidFill>
                <a:latin typeface="Helvetica"/>
                <a:ea typeface="Helvetica"/>
                <a:cs typeface="Helvetica"/>
                <a:sym typeface="Helvetica"/>
              </a:defRPr>
            </a:pPr>
            <a:r>
              <a:t>Increased destruction</a:t>
            </a:r>
            <a:r>
              <a:rPr b="0">
                <a:solidFill>
                  <a:srgbClr val="54595D"/>
                </a:solidFill>
              </a:rPr>
              <a:t>[</a:t>
            </a:r>
            <a:r>
              <a:rPr b="0">
                <a:solidFill>
                  <a:srgbClr val="0645AD"/>
                </a:solidFill>
                <a:hlinkClick r:id="rId24" invalidUrl="" action="" tgtFrame="" tooltip="" history="1" highlightClick="0" endSnd="0"/>
              </a:rPr>
              <a:t>edit</a:t>
            </a:r>
            <a:r>
              <a:rPr b="0">
                <a:solidFill>
                  <a:srgbClr val="54595D"/>
                </a:solidFill>
              </a:rPr>
              <a:t>]</a:t>
            </a:r>
            <a:endParaRPr>
              <a:solidFill>
                <a:srgbClr val="000000"/>
              </a:solidFill>
            </a:endParaRPr>
          </a:p>
          <a:p>
            <a:pPr marL="0" indent="0" defTabSz="182880">
              <a:spcBef>
                <a:spcPts val="0"/>
              </a:spcBef>
              <a:buSzTx/>
              <a:buNone/>
              <a:defRPr i="1" sz="712">
                <a:solidFill>
                  <a:srgbClr val="222222"/>
                </a:solidFill>
                <a:latin typeface="Helvetica"/>
                <a:ea typeface="Helvetica"/>
                <a:cs typeface="Helvetica"/>
                <a:sym typeface="Helvetica"/>
              </a:defRPr>
            </a:pPr>
            <a:r>
              <a:t>Further information: </a:t>
            </a:r>
            <a:r>
              <a:rPr>
                <a:solidFill>
                  <a:srgbClr val="0645AD"/>
                </a:solidFill>
                <a:hlinkClick r:id="rId25" invalidUrl="" action="" tgtFrame="" tooltip="" history="1" highlightClick="0" endSnd="0"/>
              </a:rPr>
              <a:t>Hemolytic anemia</a:t>
            </a:r>
          </a:p>
          <a:p>
            <a:pPr marL="0" indent="0" defTabSz="182880">
              <a:spcBef>
                <a:spcPts val="0"/>
              </a:spcBef>
              <a:buSzTx/>
              <a:buNone/>
              <a:defRPr sz="712">
                <a:solidFill>
                  <a:srgbClr val="222222"/>
                </a:solidFill>
                <a:latin typeface="Helvetica"/>
                <a:ea typeface="Helvetica"/>
                <a:cs typeface="Helvetica"/>
                <a:sym typeface="Helvetica"/>
              </a:defRPr>
            </a:pPr>
            <a:r>
              <a:t>Anemias of increased red blood cell destruction are generally classified as </a:t>
            </a:r>
            <a:r>
              <a:rPr>
                <a:solidFill>
                  <a:srgbClr val="0645AD"/>
                </a:solidFill>
                <a:hlinkClick r:id="rId25" invalidUrl="" action="" tgtFrame="" tooltip="" history="1" highlightClick="0" endSnd="0"/>
              </a:rPr>
              <a:t>hemolytic anemias</a:t>
            </a:r>
            <a:r>
              <a:t>. These are generally featuring </a:t>
            </a:r>
            <a:r>
              <a:rPr>
                <a:solidFill>
                  <a:srgbClr val="0645AD"/>
                </a:solidFill>
                <a:hlinkClick r:id="rId26" invalidUrl="" action="" tgtFrame="" tooltip="" history="1" highlightClick="0" endSnd="0"/>
              </a:rPr>
              <a:t>jaundice</a:t>
            </a:r>
            <a:r>
              <a:t> and elevated </a:t>
            </a:r>
            <a:r>
              <a:rPr>
                <a:solidFill>
                  <a:srgbClr val="0645AD"/>
                </a:solidFill>
                <a:hlinkClick r:id="rId27" invalidUrl="" action="" tgtFrame="" tooltip="" history="1" highlightClick="0" endSnd="0"/>
              </a:rPr>
              <a:t>lactate dehydrogenase</a:t>
            </a:r>
            <a:r>
              <a:t> levels.</a:t>
            </a:r>
            <a:r>
              <a:rPr baseline="31999"/>
              <a:t>[</a:t>
            </a:r>
            <a:r>
              <a:rPr baseline="31999" i="1">
                <a:solidFill>
                  <a:srgbClr val="0645AD"/>
                </a:solidFill>
                <a:hlinkClick r:id="rId10" invalidUrl="" action="" tgtFrame="" tooltip="" history="1" highlightClick="0" endSnd="0"/>
              </a:rPr>
              <a:t>medical citation needed</a:t>
            </a:r>
            <a:r>
              <a:rPr baseline="31999"/>
              <a:t>]</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Intrinsic (intracorpuscular) abnormalities</a:t>
            </a:r>
            <a:r>
              <a:rPr baseline="31999">
                <a:solidFill>
                  <a:srgbClr val="0645AD"/>
                </a:solidFill>
              </a:rPr>
              <a:t>[15]</a:t>
            </a:r>
            <a:r>
              <a:t> cause premature destruction. All of these, except </a:t>
            </a:r>
            <a:r>
              <a:rPr>
                <a:solidFill>
                  <a:srgbClr val="0645AD"/>
                </a:solidFill>
                <a:hlinkClick r:id="rId28" invalidUrl="" action="" tgtFrame="" tooltip="" history="1" highlightClick="0" endSnd="0"/>
              </a:rPr>
              <a:t>paroxysmal nocturnal hemoglobinuria</a:t>
            </a:r>
            <a:r>
              <a:t>, are hereditary </a:t>
            </a:r>
            <a:r>
              <a:rPr>
                <a:solidFill>
                  <a:srgbClr val="0645AD"/>
                </a:solidFill>
                <a:hlinkClick r:id="rId29" invalidUrl="" action="" tgtFrame="" tooltip="" history="1" highlightClick="0" endSnd="0"/>
              </a:rPr>
              <a:t>genetic disorders</a:t>
            </a:r>
            <a:r>
              <a:t>.</a:t>
            </a:r>
            <a:r>
              <a:rPr baseline="31999">
                <a:solidFill>
                  <a:srgbClr val="0645AD"/>
                </a:solidFill>
              </a:rPr>
              <a:t>[16]</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30" invalidUrl="" action="" tgtFrame="" tooltip="" history="1" highlightClick="0" endSnd="0"/>
              </a:rPr>
              <a:t>Hereditary spherocytosis</a:t>
            </a:r>
            <a:r>
              <a:rPr baseline="31999">
                <a:solidFill>
                  <a:srgbClr val="0645AD"/>
                </a:solidFill>
              </a:rPr>
              <a:t>[15]</a:t>
            </a:r>
            <a:r>
              <a:t> is a hereditary defect that results in defects in the RBC cell membrane, causing the erythrocytes to be sequestered and destroyed by the </a:t>
            </a:r>
            <a:r>
              <a:rPr>
                <a:solidFill>
                  <a:srgbClr val="0645AD"/>
                </a:solidFill>
                <a:hlinkClick r:id="rId31" invalidUrl="" action="" tgtFrame="" tooltip="" history="1" highlightClick="0" endSnd="0"/>
              </a:rPr>
              <a:t>spleen</a:t>
            </a:r>
            <a:r>
              <a:t>.</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32" invalidUrl="" action="" tgtFrame="" tooltip="" history="1" highlightClick="0" endSnd="0"/>
              </a:rPr>
              <a:t>Hereditary elliptocytosis</a:t>
            </a:r>
            <a:r>
              <a:rPr baseline="31999">
                <a:solidFill>
                  <a:srgbClr val="0645AD"/>
                </a:solidFill>
              </a:rPr>
              <a:t>[15]</a:t>
            </a:r>
            <a:r>
              <a:t> is another defect in membrane skeleton proteins.</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33" invalidUrl="" action="" tgtFrame="" tooltip="" history="1" highlightClick="0" endSnd="0"/>
              </a:rPr>
              <a:t>Abetalipoproteinemia</a:t>
            </a:r>
            <a:r>
              <a:t>,</a:t>
            </a:r>
            <a:r>
              <a:rPr baseline="31999">
                <a:solidFill>
                  <a:srgbClr val="0645AD"/>
                </a:solidFill>
              </a:rPr>
              <a:t>[15]</a:t>
            </a:r>
            <a:r>
              <a:t> causing defects in membrane lipids</a:t>
            </a: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t>	•	Enzyme deficiencies</a:t>
            </a: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a:hlinkClick r:id="rId34" invalidUrl="" action="" tgtFrame="" tooltip="" history="1" highlightClick="0" endSnd="0"/>
              </a:rPr>
              <a:t>Pyruvate kinase</a:t>
            </a:r>
            <a:r>
              <a:rPr>
                <a:solidFill>
                  <a:srgbClr val="222222"/>
                </a:solidFill>
              </a:rPr>
              <a:t> and </a:t>
            </a:r>
            <a:r>
              <a:rPr>
                <a:hlinkClick r:id="rId35" invalidUrl="" action="" tgtFrame="" tooltip="" history="1" highlightClick="0" endSnd="0"/>
              </a:rPr>
              <a:t>hexokinase</a:t>
            </a:r>
            <a:r>
              <a:rPr>
                <a:solidFill>
                  <a:srgbClr val="222222"/>
                </a:solidFill>
              </a:rPr>
              <a:t> deficiencies,</a:t>
            </a:r>
            <a:r>
              <a:rPr baseline="31999"/>
              <a:t>[15]</a:t>
            </a:r>
            <a:r>
              <a:rPr>
                <a:solidFill>
                  <a:srgbClr val="222222"/>
                </a:solidFill>
              </a:rPr>
              <a:t> causing defect </a:t>
            </a:r>
            <a:r>
              <a:rPr>
                <a:hlinkClick r:id="rId36" invalidUrl="" action="" tgtFrame="" tooltip="" history="1" highlightClick="0" endSnd="0"/>
              </a:rPr>
              <a:t>glycolysis</a:t>
            </a:r>
            <a:endParaRPr>
              <a:solidFill>
                <a:srgbClr val="222222"/>
              </a:solidFill>
            </a:endParaRP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u="sng">
                <a:hlinkClick r:id="rId37" invalidUrl="" action="" tgtFrame="" tooltip="" history="1" highlightClick="0" endSnd="0"/>
              </a:rPr>
              <a:t>Glucose-6-phosphate dehydrogenase deficiency</a:t>
            </a:r>
            <a:r>
              <a:rPr>
                <a:solidFill>
                  <a:srgbClr val="222222"/>
                </a:solidFill>
              </a:rPr>
              <a:t> and </a:t>
            </a:r>
            <a:r>
              <a:rPr u="sng">
                <a:hlinkClick r:id="rId38" invalidUrl="" action="" tgtFrame="" tooltip="" history="1" highlightClick="0" endSnd="0"/>
              </a:rPr>
              <a:t>glutathione synthetase</a:t>
            </a:r>
            <a:r>
              <a:rPr>
                <a:solidFill>
                  <a:srgbClr val="222222"/>
                </a:solidFill>
              </a:rPr>
              <a:t> deficiency,</a:t>
            </a:r>
            <a:r>
              <a:rPr baseline="31999"/>
              <a:t>[15]</a:t>
            </a:r>
            <a:r>
              <a:rPr>
                <a:solidFill>
                  <a:srgbClr val="222222"/>
                </a:solidFill>
              </a:rPr>
              <a:t> causing increased </a:t>
            </a:r>
            <a:r>
              <a:rPr u="sng">
                <a:hlinkClick r:id="rId39" invalidUrl="" action="" tgtFrame="" tooltip="" history="1" highlightClick="0" endSnd="0"/>
              </a:rPr>
              <a:t>oxidative stress</a:t>
            </a:r>
            <a:endParaRPr>
              <a:solidFill>
                <a:srgbClr val="222222"/>
              </a:solidFill>
            </a:endParaRP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u="sng">
                <a:hlinkClick r:id="rId40" invalidUrl="" action="" tgtFrame="" tooltip="" history="1" highlightClick="0" endSnd="0"/>
              </a:rPr>
              <a:t>Hemoglobinopathies</a:t>
            </a:r>
            <a:endParaRPr>
              <a:solidFill>
                <a:srgbClr val="222222"/>
              </a:solidFill>
            </a:endParaRP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u="sng">
                <a:hlinkClick r:id="rId41" invalidUrl="" action="" tgtFrame="" tooltip="" history="1" highlightClick="0" endSnd="0"/>
              </a:rPr>
              <a:t>Sickle cell anemia</a:t>
            </a:r>
            <a:r>
              <a:rPr baseline="31999"/>
              <a:t>[15]</a:t>
            </a:r>
            <a:endParaRPr>
              <a:solidFill>
                <a:srgbClr val="222222"/>
              </a:solidFill>
            </a:endParaRPr>
          </a:p>
          <a:p>
            <a:pPr marL="548640" indent="-548640" defTabSz="182880">
              <a:spcBef>
                <a:spcPts val="0"/>
              </a:spcBef>
              <a:buSzTx/>
              <a:buNone/>
              <a:tabLst>
                <a:tab pos="419100" algn="l"/>
                <a:tab pos="546100" algn="l"/>
              </a:tabLst>
              <a:defRPr sz="712">
                <a:solidFill>
                  <a:srgbClr val="222222"/>
                </a:solidFill>
                <a:latin typeface="Helvetica"/>
                <a:ea typeface="Helvetica"/>
                <a:cs typeface="Helvetica"/>
                <a:sym typeface="Helvetica"/>
              </a:defRPr>
            </a:pPr>
            <a:r>
              <a:t>	•	Hemoglobinopathies causing unstable hemoglobins</a:t>
            </a:r>
            <a:r>
              <a:rPr baseline="31999">
                <a:solidFill>
                  <a:srgbClr val="0645AD"/>
                </a:solidFill>
              </a:rPr>
              <a:t>[15]</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u="sng">
                <a:hlinkClick r:id="rId28" invalidUrl="" action="" tgtFrame="" tooltip="" history="1" highlightClick="0" endSnd="0"/>
              </a:rPr>
              <a:t>Paroxysmal nocturnal hemoglobinuria</a:t>
            </a:r>
            <a:r>
              <a:rPr baseline="31999"/>
              <a:t>[15]</a:t>
            </a:r>
            <a:endParaRPr>
              <a:solidFill>
                <a:srgbClr val="222222"/>
              </a:solidFill>
            </a:endParaRP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Extrinsic (extracorpuscular) abnormalities</a:t>
            </a:r>
          </a:p>
          <a:p>
            <a:pPr marL="365760" indent="-365760" defTabSz="182880">
              <a:spcBef>
                <a:spcPts val="0"/>
              </a:spcBef>
              <a:buSzTx/>
              <a:buNone/>
              <a:tabLst>
                <a:tab pos="228600" algn="l"/>
                <a:tab pos="355600" algn="l"/>
              </a:tabLst>
              <a:defRPr sz="712">
                <a:solidFill>
                  <a:srgbClr val="0645AD"/>
                </a:solidFill>
                <a:latin typeface="Helvetica"/>
                <a:ea typeface="Helvetica"/>
                <a:cs typeface="Helvetica"/>
                <a:sym typeface="Helvetica"/>
              </a:defRPr>
            </a:pPr>
            <a:r>
              <a:t>	•	</a:t>
            </a:r>
            <a:r>
              <a:rPr>
                <a:hlinkClick r:id="rId42" invalidUrl="" action="" tgtFrame="" tooltip="" history="1" highlightClick="0" endSnd="0"/>
              </a:rPr>
              <a:t>Antibody</a:t>
            </a:r>
            <a:r>
              <a:rPr>
                <a:solidFill>
                  <a:srgbClr val="222222"/>
                </a:solidFill>
              </a:rPr>
              <a:t>-mediated</a:t>
            </a:r>
            <a:endParaRPr>
              <a:solidFill>
                <a:srgbClr val="222222"/>
              </a:solidFill>
            </a:endParaRPr>
          </a:p>
          <a:p>
            <a:pPr marL="548640" indent="-548640" defTabSz="182880">
              <a:spcBef>
                <a:spcPts val="0"/>
              </a:spcBef>
              <a:buSzTx/>
              <a:buNone/>
              <a:tabLst>
                <a:tab pos="419100" algn="l"/>
                <a:tab pos="5461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43" invalidUrl="" action="" tgtFrame="" tooltip="" history="1" highlightClick="0" endSnd="0"/>
              </a:rPr>
              <a:t>Warm autoimmune hemolytic anemia</a:t>
            </a:r>
            <a:r>
              <a:t> is caused by autoimmune attack against red blood cells, primarily by IgG. It is the most common of the </a:t>
            </a:r>
            <a:r>
              <a:rPr>
                <a:solidFill>
                  <a:srgbClr val="0645AD"/>
                </a:solidFill>
                <a:hlinkClick r:id="rId44" invalidUrl="" action="" tgtFrame="" tooltip="" history="1" highlightClick="0" endSnd="0"/>
              </a:rPr>
              <a:t>autoimmune</a:t>
            </a:r>
            <a:r>
              <a:t> </a:t>
            </a:r>
            <a:r>
              <a:rPr>
                <a:solidFill>
                  <a:srgbClr val="0645AD"/>
                </a:solidFill>
                <a:hlinkClick r:id="rId45" invalidUrl="" action="" tgtFrame="" tooltip="" history="1" highlightClick="0" endSnd="0"/>
              </a:rPr>
              <a:t>hemolytic</a:t>
            </a:r>
            <a:r>
              <a:t> diseases.</a:t>
            </a:r>
            <a:r>
              <a:rPr baseline="31999">
                <a:solidFill>
                  <a:srgbClr val="0645AD"/>
                </a:solidFill>
              </a:rPr>
              <a:t>[17]</a:t>
            </a:r>
            <a:r>
              <a:t> It can be </a:t>
            </a:r>
            <a:r>
              <a:rPr>
                <a:solidFill>
                  <a:srgbClr val="0645AD"/>
                </a:solidFill>
                <a:hlinkClick r:id="rId46" invalidUrl="" action="" tgtFrame="" tooltip="" history="1" highlightClick="0" endSnd="0"/>
              </a:rPr>
              <a:t>idiopathic</a:t>
            </a:r>
            <a:r>
              <a:t>, that is, without any known cause, drug-associated or secondary to another disease such as </a:t>
            </a:r>
            <a:r>
              <a:rPr>
                <a:solidFill>
                  <a:srgbClr val="0645AD"/>
                </a:solidFill>
                <a:hlinkClick r:id="rId47" invalidUrl="" action="" tgtFrame="" tooltip="" history="1" highlightClick="0" endSnd="0"/>
              </a:rPr>
              <a:t>systemic lupus erythematosus</a:t>
            </a:r>
            <a:r>
              <a:t>, or a malignancy, such as </a:t>
            </a:r>
            <a:r>
              <a:rPr>
                <a:solidFill>
                  <a:srgbClr val="0645AD"/>
                </a:solidFill>
                <a:hlinkClick r:id="rId48" invalidUrl="" action="" tgtFrame="" tooltip="" history="1" highlightClick="0" endSnd="0"/>
              </a:rPr>
              <a:t>chronic lymphocytic leukemia</a:t>
            </a:r>
            <a:r>
              <a:t>.</a:t>
            </a:r>
            <a:r>
              <a:rPr baseline="31999">
                <a:solidFill>
                  <a:srgbClr val="0645AD"/>
                </a:solidFill>
              </a:rPr>
              <a:t>[18][18]</a:t>
            </a:r>
          </a:p>
          <a:p>
            <a:pPr marL="548640" indent="-548640" defTabSz="182880">
              <a:spcBef>
                <a:spcPts val="0"/>
              </a:spcBef>
              <a:buSzTx/>
              <a:buNone/>
              <a:tabLst>
                <a:tab pos="419100" algn="l"/>
                <a:tab pos="5461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49" invalidUrl="" action="" tgtFrame="" tooltip="" history="1" highlightClick="0" endSnd="0"/>
              </a:rPr>
              <a:t>Cold agglutinin hemolytic anemia</a:t>
            </a:r>
            <a:r>
              <a:t> is primarily mediated by IgM. It can be idiopathic</a:t>
            </a:r>
            <a:r>
              <a:rPr baseline="31999">
                <a:solidFill>
                  <a:srgbClr val="0645AD"/>
                </a:solidFill>
              </a:rPr>
              <a:t>[19]</a:t>
            </a:r>
            <a:r>
              <a:t> or result from an underlying condition.</a:t>
            </a: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u="sng">
                <a:hlinkClick r:id="rId50" invalidUrl="" action="" tgtFrame="" tooltip="" history="1" highlightClick="0" endSnd="0"/>
              </a:rPr>
              <a:t>Rh disease</a:t>
            </a:r>
            <a:r>
              <a:rPr>
                <a:solidFill>
                  <a:srgbClr val="222222"/>
                </a:solidFill>
              </a:rPr>
              <a:t>,</a:t>
            </a:r>
            <a:r>
              <a:rPr baseline="31999"/>
              <a:t>[15]</a:t>
            </a:r>
            <a:r>
              <a:rPr>
                <a:solidFill>
                  <a:srgbClr val="222222"/>
                </a:solidFill>
              </a:rPr>
              <a:t> one of the causes of </a:t>
            </a:r>
            <a:r>
              <a:rPr u="sng">
                <a:hlinkClick r:id="rId51" invalidUrl="" action="" tgtFrame="" tooltip="" history="1" highlightClick="0" endSnd="0"/>
              </a:rPr>
              <a:t>hemolytic disease of the newborn</a:t>
            </a:r>
            <a:endParaRPr>
              <a:solidFill>
                <a:srgbClr val="222222"/>
              </a:solidFill>
            </a:endParaRP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u="sng">
                <a:hlinkClick r:id="rId52" invalidUrl="" action="" tgtFrame="" tooltip="" history="1" highlightClick="0" endSnd="0"/>
              </a:rPr>
              <a:t>Transfusion reaction</a:t>
            </a:r>
            <a:r>
              <a:rPr>
                <a:solidFill>
                  <a:srgbClr val="222222"/>
                </a:solidFill>
              </a:rPr>
              <a:t> to </a:t>
            </a:r>
            <a:r>
              <a:rPr u="sng">
                <a:hlinkClick r:id="rId53" invalidUrl="" action="" tgtFrame="" tooltip="" history="1" highlightClick="0" endSnd="0"/>
              </a:rPr>
              <a:t>blood transfusions</a:t>
            </a:r>
            <a:r>
              <a:rPr baseline="31999"/>
              <a:t>[15]</a:t>
            </a:r>
            <a:endParaRPr>
              <a:solidFill>
                <a:srgbClr val="222222"/>
              </a:solidFill>
            </a:endParaRPr>
          </a:p>
          <a:p>
            <a:pPr marL="365760" indent="-365760" defTabSz="182880">
              <a:spcBef>
                <a:spcPts val="0"/>
              </a:spcBef>
              <a:buSzTx/>
              <a:buNone/>
              <a:tabLst>
                <a:tab pos="228600" algn="l"/>
                <a:tab pos="355600" algn="l"/>
              </a:tabLst>
              <a:defRPr sz="712">
                <a:solidFill>
                  <a:srgbClr val="222222"/>
                </a:solidFill>
                <a:latin typeface="Helvetica"/>
                <a:ea typeface="Helvetica"/>
                <a:cs typeface="Helvetica"/>
                <a:sym typeface="Helvetica"/>
              </a:defRPr>
            </a:pPr>
            <a:r>
              <a:t>	•	Mechanical trauma to red blood cells</a:t>
            </a:r>
          </a:p>
          <a:p>
            <a:pPr marL="548640" indent="-548640" defTabSz="182880">
              <a:spcBef>
                <a:spcPts val="0"/>
              </a:spcBef>
              <a:buSzTx/>
              <a:buNone/>
              <a:tabLst>
                <a:tab pos="419100" algn="l"/>
                <a:tab pos="546100" algn="l"/>
              </a:tabLst>
              <a:defRPr sz="712">
                <a:solidFill>
                  <a:srgbClr val="0645AD"/>
                </a:solidFill>
                <a:latin typeface="Helvetica"/>
                <a:ea typeface="Helvetica"/>
                <a:cs typeface="Helvetica"/>
                <a:sym typeface="Helvetica"/>
              </a:defRPr>
            </a:pPr>
            <a:r>
              <a:t>	•	</a:t>
            </a:r>
            <a:r>
              <a:rPr u="sng">
                <a:hlinkClick r:id="rId54" invalidUrl="" action="" tgtFrame="" tooltip="" history="1" highlightClick="0" endSnd="0"/>
              </a:rPr>
              <a:t>Microangiopathic hemolytic anemias</a:t>
            </a:r>
            <a:r>
              <a:rPr>
                <a:solidFill>
                  <a:srgbClr val="222222"/>
                </a:solidFill>
              </a:rPr>
              <a:t>, including </a:t>
            </a:r>
            <a:r>
              <a:rPr u="sng">
                <a:hlinkClick r:id="rId55" invalidUrl="" action="" tgtFrame="" tooltip="" history="1" highlightClick="0" endSnd="0"/>
              </a:rPr>
              <a:t>thrombotic thrombocytopenic purpura</a:t>
            </a:r>
            <a:r>
              <a:rPr>
                <a:solidFill>
                  <a:srgbClr val="222222"/>
                </a:solidFill>
              </a:rPr>
              <a:t> and </a:t>
            </a:r>
            <a:r>
              <a:rPr u="sng">
                <a:hlinkClick r:id="rId56" invalidUrl="" action="" tgtFrame="" tooltip="" history="1" highlightClick="0" endSnd="0"/>
              </a:rPr>
              <a:t>disseminated intravascular coagulation</a:t>
            </a:r>
            <a:r>
              <a:rPr baseline="31999"/>
              <a:t>[15]</a:t>
            </a:r>
            <a:endParaRPr>
              <a:solidFill>
                <a:srgbClr val="222222"/>
              </a:solidFill>
            </a:endParaRPr>
          </a:p>
          <a:p>
            <a:pPr marL="548640" indent="-548640" defTabSz="182880">
              <a:spcBef>
                <a:spcPts val="0"/>
              </a:spcBef>
              <a:buSzTx/>
              <a:buNone/>
              <a:tabLst>
                <a:tab pos="419100" algn="l"/>
                <a:tab pos="546100" algn="l"/>
              </a:tabLst>
              <a:defRPr sz="712">
                <a:solidFill>
                  <a:srgbClr val="222222"/>
                </a:solidFill>
                <a:latin typeface="Helvetica"/>
                <a:ea typeface="Helvetica"/>
                <a:cs typeface="Helvetica"/>
                <a:sym typeface="Helvetica"/>
              </a:defRPr>
            </a:pPr>
            <a:r>
              <a:t>	•	Infections, including </a:t>
            </a:r>
            <a:r>
              <a:rPr>
                <a:solidFill>
                  <a:srgbClr val="0645AD"/>
                </a:solidFill>
                <a:hlinkClick r:id="rId57" invalidUrl="" action="" tgtFrame="" tooltip="" history="1" highlightClick="0" endSnd="0"/>
              </a:rPr>
              <a:t>malaria</a:t>
            </a:r>
            <a:r>
              <a:rPr baseline="31999">
                <a:solidFill>
                  <a:srgbClr val="0645AD"/>
                </a:solidFill>
              </a:rPr>
              <a:t>[15]</a:t>
            </a:r>
          </a:p>
          <a:p>
            <a:pPr marL="548640" indent="-548640" defTabSz="182880">
              <a:spcBef>
                <a:spcPts val="0"/>
              </a:spcBef>
              <a:buSzTx/>
              <a:buNone/>
              <a:tabLst>
                <a:tab pos="419100" algn="l"/>
                <a:tab pos="546100" algn="l"/>
              </a:tabLst>
              <a:defRPr baseline="31999" i="1" sz="712">
                <a:solidFill>
                  <a:srgbClr val="0645AD"/>
                </a:solidFill>
                <a:latin typeface="Helvetica"/>
                <a:ea typeface="Helvetica"/>
                <a:cs typeface="Helvetica"/>
                <a:sym typeface="Helvetica"/>
              </a:defRPr>
            </a:pPr>
            <a:r>
              <a:rPr i="0"/>
              <a:t>	•	</a:t>
            </a:r>
            <a:r>
              <a:rPr i="0">
                <a:hlinkClick r:id="rId58" invalidUrl="" action="" tgtFrame="" tooltip="" history="1" highlightClick="0" endSnd="0"/>
              </a:rPr>
              <a:t>Heart surgery</a:t>
            </a:r>
            <a:r>
              <a:rPr i="0">
                <a:solidFill>
                  <a:srgbClr val="222222"/>
                </a:solidFill>
              </a:rPr>
              <a:t>[</a:t>
            </a:r>
            <a:r>
              <a:rPr u="sng">
                <a:hlinkClick r:id="rId10" invalidUrl="" action="" tgtFrame="" tooltip="" history="1" highlightClick="0" endSnd="0"/>
              </a:rPr>
              <a:t>medical citation needed</a:t>
            </a:r>
            <a:r>
              <a:rPr i="0">
                <a:solidFill>
                  <a:srgbClr val="222222"/>
                </a:solidFill>
              </a:rPr>
              <a:t>]</a:t>
            </a:r>
            <a:endParaRPr i="0">
              <a:solidFill>
                <a:srgbClr val="222222"/>
              </a:solidFill>
            </a:endParaRPr>
          </a:p>
          <a:p>
            <a:pPr marL="548640" indent="-548640" defTabSz="182880">
              <a:spcBef>
                <a:spcPts val="0"/>
              </a:spcBef>
              <a:buSzTx/>
              <a:buNone/>
              <a:tabLst>
                <a:tab pos="419100" algn="l"/>
                <a:tab pos="546100" algn="l"/>
              </a:tabLst>
              <a:defRPr baseline="31999" i="1" sz="712">
                <a:solidFill>
                  <a:srgbClr val="0645AD"/>
                </a:solidFill>
                <a:latin typeface="Helvetica"/>
                <a:ea typeface="Helvetica"/>
                <a:cs typeface="Helvetica"/>
                <a:sym typeface="Helvetica"/>
              </a:defRPr>
            </a:pPr>
            <a:r>
              <a:rPr i="0"/>
              <a:t>	•	</a:t>
            </a:r>
            <a:r>
              <a:rPr i="0">
                <a:hlinkClick r:id="rId59" invalidUrl="" action="" tgtFrame="" tooltip="" history="1" highlightClick="0" endSnd="0"/>
              </a:rPr>
              <a:t>Haemodialysis</a:t>
            </a:r>
            <a:r>
              <a:rPr i="0">
                <a:solidFill>
                  <a:srgbClr val="222222"/>
                </a:solidFill>
              </a:rPr>
              <a:t>[</a:t>
            </a:r>
            <a:r>
              <a:rPr u="sng">
                <a:hlinkClick r:id="rId10" invalidUrl="" action="" tgtFrame="" tooltip="" history="1" highlightClick="0" endSnd="0"/>
              </a:rPr>
              <a:t>medical citation needed</a:t>
            </a:r>
            <a:r>
              <a:rPr i="0">
                <a:solidFill>
                  <a:srgbClr val="222222"/>
                </a:solidFill>
              </a:rPr>
              <a:t>]</a:t>
            </a:r>
            <a:endParaRPr i="0">
              <a:solidFill>
                <a:srgbClr val="222222"/>
              </a:solidFill>
            </a:endParaRPr>
          </a:p>
          <a:p>
            <a:pPr marL="0" indent="0" defTabSz="182880">
              <a:spcBef>
                <a:spcPts val="0"/>
              </a:spcBef>
              <a:buSzTx/>
              <a:buNone/>
              <a:defRPr b="1" sz="712">
                <a:solidFill>
                  <a:srgbClr val="222222"/>
                </a:solidFill>
                <a:latin typeface="Helvetica"/>
                <a:ea typeface="Helvetica"/>
                <a:cs typeface="Helvetica"/>
                <a:sym typeface="Helvetica"/>
              </a:defRPr>
            </a:pPr>
            <a:r>
              <a:t>Blood loss</a:t>
            </a:r>
            <a:r>
              <a:rPr b="0">
                <a:solidFill>
                  <a:srgbClr val="54595D"/>
                </a:solidFill>
              </a:rPr>
              <a:t>[</a:t>
            </a:r>
            <a:r>
              <a:rPr b="0">
                <a:solidFill>
                  <a:srgbClr val="0645AD"/>
                </a:solidFill>
                <a:hlinkClick r:id="rId60" invalidUrl="" action="" tgtFrame="" tooltip="" history="1" highlightClick="0" endSnd="0"/>
              </a:rPr>
              <a:t>edit</a:t>
            </a:r>
            <a:r>
              <a:rPr b="0">
                <a:solidFill>
                  <a:srgbClr val="54595D"/>
                </a:solidFill>
              </a:rPr>
              <a:t>]</a:t>
            </a:r>
            <a:endParaRPr>
              <a:solidFill>
                <a:srgbClr val="000000"/>
              </a:solidFill>
            </a:endParaRP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16" invalidUrl="" action="" tgtFrame="" tooltip="" history="1" highlightClick="0" endSnd="0"/>
              </a:rPr>
              <a:t>Anemia of prematurity</a:t>
            </a:r>
            <a:r>
              <a:t> from frequent blood sampling for laboratory testing, combined with insufficient RBC production</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rPr>
                <a:solidFill>
                  <a:srgbClr val="0645AD"/>
                </a:solidFill>
              </a:rPr>
              <a:t>	•	</a:t>
            </a:r>
            <a:r>
              <a:rPr>
                <a:solidFill>
                  <a:srgbClr val="0645AD"/>
                </a:solidFill>
                <a:hlinkClick r:id="rId61" invalidUrl="" action="" tgtFrame="" tooltip="" history="1" highlightClick="0" endSnd="0"/>
              </a:rPr>
              <a:t>Trauma</a:t>
            </a:r>
            <a:r>
              <a:rPr baseline="31999">
                <a:solidFill>
                  <a:srgbClr val="0645AD"/>
                </a:solidFill>
              </a:rPr>
              <a:t>[15]</a:t>
            </a:r>
            <a:r>
              <a:t> or </a:t>
            </a:r>
            <a:r>
              <a:rPr>
                <a:solidFill>
                  <a:srgbClr val="0645AD"/>
                </a:solidFill>
                <a:hlinkClick r:id="rId62" invalidUrl="" action="" tgtFrame="" tooltip="" history="1" highlightClick="0" endSnd="0"/>
              </a:rPr>
              <a:t>surgery</a:t>
            </a:r>
            <a:r>
              <a:t>, causing acute blood loss</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Gastrointestinal tract lesions,</a:t>
            </a:r>
            <a:r>
              <a:rPr baseline="31999">
                <a:solidFill>
                  <a:srgbClr val="0645AD"/>
                </a:solidFill>
              </a:rPr>
              <a:t>[15]</a:t>
            </a:r>
            <a:r>
              <a:t> causing either acute bleeds (e.g. variceal lesions, </a:t>
            </a:r>
            <a:r>
              <a:rPr>
                <a:solidFill>
                  <a:srgbClr val="0645AD"/>
                </a:solidFill>
                <a:hlinkClick r:id="rId63" invalidUrl="" action="" tgtFrame="" tooltip="" history="1" highlightClick="0" endSnd="0"/>
              </a:rPr>
              <a:t>peptic ulcers</a:t>
            </a:r>
            <a:r>
              <a:t>) or chronic blood loss (e.g. </a:t>
            </a:r>
            <a:r>
              <a:rPr>
                <a:solidFill>
                  <a:srgbClr val="0645AD"/>
                </a:solidFill>
                <a:hlinkClick r:id="rId64" invalidUrl="" action="" tgtFrame="" tooltip="" history="1" highlightClick="0" endSnd="0"/>
              </a:rPr>
              <a:t>angiodysplasia</a:t>
            </a:r>
            <a:r>
              <a:t>)</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Gynecologic disturbances,</a:t>
            </a:r>
            <a:r>
              <a:rPr baseline="31999">
                <a:solidFill>
                  <a:srgbClr val="0645AD"/>
                </a:solidFill>
              </a:rPr>
              <a:t>[15]</a:t>
            </a:r>
            <a:r>
              <a:t> also generally causing chronic blood loss</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From </a:t>
            </a:r>
            <a:r>
              <a:rPr>
                <a:solidFill>
                  <a:srgbClr val="0645AD"/>
                </a:solidFill>
                <a:hlinkClick r:id="rId65" invalidUrl="" action="" tgtFrame="" tooltip="" history="1" highlightClick="0" endSnd="0"/>
              </a:rPr>
              <a:t>menstruation</a:t>
            </a:r>
            <a:r>
              <a:t>, mostly among young women or older women who have </a:t>
            </a:r>
            <a:r>
              <a:rPr>
                <a:solidFill>
                  <a:srgbClr val="0645AD"/>
                </a:solidFill>
                <a:hlinkClick r:id="rId66" invalidUrl="" action="" tgtFrame="" tooltip="" history="1" highlightClick="0" endSnd="0"/>
              </a:rPr>
              <a:t>fibroids</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Infection by intestinal </a:t>
            </a:r>
            <a:r>
              <a:rPr>
                <a:solidFill>
                  <a:srgbClr val="0645AD"/>
                </a:solidFill>
                <a:hlinkClick r:id="rId67" invalidUrl="" action="" tgtFrame="" tooltip="" history="1" highlightClick="0" endSnd="0"/>
              </a:rPr>
              <a:t>nematodes</a:t>
            </a:r>
            <a:r>
              <a:t> feeding on blood, such as </a:t>
            </a:r>
            <a:r>
              <a:rPr>
                <a:solidFill>
                  <a:srgbClr val="0645AD"/>
                </a:solidFill>
                <a:hlinkClick r:id="rId68" invalidUrl="" action="" tgtFrame="" tooltip="" history="1" highlightClick="0" endSnd="0"/>
              </a:rPr>
              <a:t>hookworms</a:t>
            </a:r>
            <a:r>
              <a:rPr baseline="31999">
                <a:solidFill>
                  <a:srgbClr val="0645AD"/>
                </a:solidFill>
              </a:rPr>
              <a:t>[20]</a:t>
            </a:r>
            <a:r>
              <a:t> and the whipworm </a:t>
            </a:r>
            <a:r>
              <a:rPr i="1">
                <a:solidFill>
                  <a:srgbClr val="0645AD"/>
                </a:solidFill>
                <a:hlinkClick r:id="rId69" invalidUrl="" action="" tgtFrame="" tooltip="" history="1" highlightClick="0" endSnd="0"/>
              </a:rPr>
              <a:t>Trichuris trichiura</a:t>
            </a:r>
            <a:r>
              <a:t>.</a:t>
            </a:r>
            <a:r>
              <a:rPr baseline="31999">
                <a:solidFill>
                  <a:srgbClr val="0645AD"/>
                </a:solidFill>
              </a:rPr>
              <a:t>[21]</a:t>
            </a:r>
          </a:p>
          <a:p>
            <a:pPr marL="0" indent="0" defTabSz="182880">
              <a:spcBef>
                <a:spcPts val="0"/>
              </a:spcBef>
              <a:buSzTx/>
              <a:buNone/>
              <a:defRPr sz="712">
                <a:solidFill>
                  <a:srgbClr val="222222"/>
                </a:solidFill>
                <a:latin typeface="Helvetica"/>
                <a:ea typeface="Helvetica"/>
                <a:cs typeface="Helvetica"/>
                <a:sym typeface="Helvetica"/>
              </a:defRPr>
            </a:pPr>
            <a:r>
              <a:t>The roots of the words </a:t>
            </a:r>
            <a:r>
              <a:rPr i="1"/>
              <a:t>anemia</a:t>
            </a:r>
            <a:r>
              <a:t> and </a:t>
            </a:r>
            <a:r>
              <a:rPr i="1"/>
              <a:t>ischemia</a:t>
            </a:r>
            <a:r>
              <a:t> both refer to the basic idea of "lack of blood", but anemia and </a:t>
            </a:r>
            <a:r>
              <a:rPr>
                <a:solidFill>
                  <a:srgbClr val="0645AD"/>
                </a:solidFill>
                <a:hlinkClick r:id="rId70" invalidUrl="" action="" tgtFrame="" tooltip="" history="1" highlightClick="0" endSnd="0"/>
              </a:rPr>
              <a:t>ischemia</a:t>
            </a:r>
            <a:r>
              <a:t> are not the same thing in modern medical terminology. The word </a:t>
            </a:r>
            <a:r>
              <a:rPr i="1"/>
              <a:t>anemia</a:t>
            </a:r>
            <a:r>
              <a:t> used alone implies </a:t>
            </a:r>
            <a:r>
              <a:rPr>
                <a:solidFill>
                  <a:srgbClr val="0645AD"/>
                </a:solidFill>
                <a:hlinkClick r:id="rId71" invalidUrl="" action="" tgtFrame="" tooltip="" history="1" highlightClick="0" endSnd="0"/>
              </a:rPr>
              <a:t>widespread</a:t>
            </a:r>
            <a:r>
              <a:t> </a:t>
            </a:r>
            <a:r>
              <a:rPr i="1"/>
              <a:t>effects</a:t>
            </a:r>
            <a:r>
              <a:t> from blood that either is too scarce (e.g., blood loss) or is dysfunctional in its oxygen-supplying ability (due to whatever type of hemoglobin or erythrocyte problem). In contrast, the word </a:t>
            </a:r>
            <a:r>
              <a:rPr i="1"/>
              <a:t>ischemia</a:t>
            </a:r>
            <a:r>
              <a:t> refers solely to the lack of blood (poor </a:t>
            </a:r>
            <a:r>
              <a:rPr>
                <a:solidFill>
                  <a:srgbClr val="0645AD"/>
                </a:solidFill>
                <a:hlinkClick r:id="rId72" invalidUrl="" action="" tgtFrame="" tooltip="" history="1" highlightClick="0" endSnd="0"/>
              </a:rPr>
              <a:t>perfusion</a:t>
            </a:r>
            <a:r>
              <a:t>). Thus ischemia in a body part can cause localized anemic effects within those tissues.</a:t>
            </a:r>
          </a:p>
          <a:p>
            <a:pPr marL="0" indent="0" defTabSz="182880">
              <a:spcBef>
                <a:spcPts val="0"/>
              </a:spcBef>
              <a:buSzTx/>
              <a:buNone/>
              <a:defRPr b="1" sz="712">
                <a:solidFill>
                  <a:srgbClr val="222222"/>
                </a:solidFill>
                <a:latin typeface="Helvetica"/>
                <a:ea typeface="Helvetica"/>
                <a:cs typeface="Helvetica"/>
                <a:sym typeface="Helvetica"/>
              </a:defRPr>
            </a:pPr>
            <a:r>
              <a:t>Fluid overload</a:t>
            </a:r>
            <a:r>
              <a:rPr b="0">
                <a:solidFill>
                  <a:srgbClr val="54595D"/>
                </a:solidFill>
              </a:rPr>
              <a:t>[</a:t>
            </a:r>
            <a:r>
              <a:rPr b="0">
                <a:solidFill>
                  <a:srgbClr val="0645AD"/>
                </a:solidFill>
                <a:hlinkClick r:id="rId73" invalidUrl="" action="" tgtFrame="" tooltip="" history="1" highlightClick="0" endSnd="0"/>
              </a:rPr>
              <a:t>edit</a:t>
            </a:r>
            <a:r>
              <a:rPr b="0">
                <a:solidFill>
                  <a:srgbClr val="54595D"/>
                </a:solidFill>
              </a:rPr>
              <a:t>]</a:t>
            </a:r>
            <a:endParaRPr>
              <a:solidFill>
                <a:srgbClr val="000000"/>
              </a:solidFill>
            </a:endParaRPr>
          </a:p>
          <a:p>
            <a:pPr marL="0" indent="0" defTabSz="182880">
              <a:spcBef>
                <a:spcPts val="0"/>
              </a:spcBef>
              <a:buSzTx/>
              <a:buNone/>
              <a:defRPr sz="712">
                <a:solidFill>
                  <a:srgbClr val="222222"/>
                </a:solidFill>
                <a:latin typeface="Helvetica"/>
                <a:ea typeface="Helvetica"/>
                <a:cs typeface="Helvetica"/>
                <a:sym typeface="Helvetica"/>
              </a:defRPr>
            </a:pPr>
            <a:r>
              <a:t>Fluid overload (</a:t>
            </a:r>
            <a:r>
              <a:rPr>
                <a:solidFill>
                  <a:srgbClr val="0645AD"/>
                </a:solidFill>
                <a:hlinkClick r:id="rId74" invalidUrl="" action="" tgtFrame="" tooltip="" history="1" highlightClick="0" endSnd="0"/>
              </a:rPr>
              <a:t>hypervolemia</a:t>
            </a:r>
            <a:r>
              <a:t>) causes decreased hemoglobin concentration and apparent anemia:</a:t>
            </a: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General causes of </a:t>
            </a:r>
            <a:r>
              <a:rPr>
                <a:solidFill>
                  <a:srgbClr val="0645AD"/>
                </a:solidFill>
                <a:hlinkClick r:id="rId74" invalidUrl="" action="" tgtFrame="" tooltip="" history="1" highlightClick="0" endSnd="0"/>
              </a:rPr>
              <a:t>hypervolemia</a:t>
            </a:r>
            <a:r>
              <a:t> include excessive sodium or fluid intake, sodium or water retention and fluid shift into the intravascular space.</a:t>
            </a:r>
            <a:r>
              <a:rPr baseline="31999">
                <a:solidFill>
                  <a:srgbClr val="0645AD"/>
                </a:solidFill>
              </a:rPr>
              <a:t>[22]</a:t>
            </a:r>
          </a:p>
          <a:p>
            <a:pPr marL="0" indent="0" defTabSz="182880">
              <a:spcBef>
                <a:spcPts val="0"/>
              </a:spcBef>
              <a:buSzTx/>
              <a:buNone/>
              <a:defRPr b="1" sz="712">
                <a:solidFill>
                  <a:srgbClr val="222222"/>
                </a:solidFill>
                <a:latin typeface="Helvetica"/>
                <a:ea typeface="Helvetica"/>
                <a:cs typeface="Helvetica"/>
                <a:sym typeface="Helvetica"/>
              </a:defRPr>
            </a:pPr>
            <a:r>
              <a:t>Intestinal inflammation</a:t>
            </a:r>
            <a:r>
              <a:rPr b="0">
                <a:solidFill>
                  <a:srgbClr val="54595D"/>
                </a:solidFill>
              </a:rPr>
              <a:t>[</a:t>
            </a:r>
            <a:r>
              <a:rPr b="0">
                <a:solidFill>
                  <a:srgbClr val="0645AD"/>
                </a:solidFill>
                <a:hlinkClick r:id="rId75" invalidUrl="" action="" tgtFrame="" tooltip="" history="1" highlightClick="0" endSnd="0"/>
              </a:rPr>
              <a:t>edit</a:t>
            </a:r>
            <a:r>
              <a:rPr b="0">
                <a:solidFill>
                  <a:srgbClr val="54595D"/>
                </a:solidFill>
              </a:rPr>
              <a:t>]</a:t>
            </a:r>
            <a:endParaRPr>
              <a:solidFill>
                <a:srgbClr val="000000"/>
              </a:solidFill>
            </a:endParaRPr>
          </a:p>
          <a:p>
            <a:pPr marL="0" indent="0" defTabSz="182880">
              <a:spcBef>
                <a:spcPts val="0"/>
              </a:spcBef>
              <a:buSzTx/>
              <a:buNone/>
              <a:defRPr sz="712">
                <a:solidFill>
                  <a:srgbClr val="222222"/>
                </a:solidFill>
                <a:latin typeface="Helvetica"/>
                <a:ea typeface="Helvetica"/>
                <a:cs typeface="Helvetica"/>
                <a:sym typeface="Helvetica"/>
              </a:defRPr>
            </a:pPr>
            <a:r>
              <a:t>Certain gastrointestinal disorders can cause anemia. The mechanisms involved are multifactorial and not limited to malabsorption but mainly related to chronic intestinal inflammation, which causes dysregulation of </a:t>
            </a:r>
            <a:r>
              <a:rPr>
                <a:solidFill>
                  <a:srgbClr val="0645AD"/>
                </a:solidFill>
                <a:hlinkClick r:id="rId76" invalidUrl="" action="" tgtFrame="" tooltip="" history="1" highlightClick="0" endSnd="0"/>
              </a:rPr>
              <a:t>hepcidin</a:t>
            </a:r>
            <a:r>
              <a:t> that leads to decreased access of iron to the circulation.</a:t>
            </a:r>
            <a:r>
              <a:rPr baseline="31999">
                <a:solidFill>
                  <a:srgbClr val="0645AD"/>
                </a:solidFill>
              </a:rPr>
              <a:t>[23][24][25]</a:t>
            </a:r>
          </a:p>
          <a:p>
            <a:pPr marL="182880" indent="-182880" defTabSz="182880">
              <a:spcBef>
                <a:spcPts val="0"/>
              </a:spcBef>
              <a:buSzTx/>
              <a:buNone/>
              <a:tabLst>
                <a:tab pos="50800" algn="l"/>
                <a:tab pos="177800" algn="l"/>
              </a:tabLst>
              <a:defRPr i="1" sz="712">
                <a:solidFill>
                  <a:srgbClr val="0645AD"/>
                </a:solidFill>
                <a:latin typeface="Helvetica"/>
                <a:ea typeface="Helvetica"/>
                <a:cs typeface="Helvetica"/>
                <a:sym typeface="Helvetica"/>
              </a:defRPr>
            </a:pPr>
            <a:r>
              <a:t>	•	</a:t>
            </a:r>
            <a:r>
              <a:rPr u="sng">
                <a:hlinkClick r:id="rId77" invalidUrl="" action="" tgtFrame="" tooltip="" history="1" highlightClick="0" endSnd="0"/>
              </a:rPr>
              <a:t>Helicobacter pylori</a:t>
            </a:r>
            <a:r>
              <a:rPr i="0">
                <a:solidFill>
                  <a:srgbClr val="222222"/>
                </a:solidFill>
              </a:rPr>
              <a:t> infection.</a:t>
            </a:r>
            <a:r>
              <a:rPr baseline="31999" i="0"/>
              <a:t>[26]</a:t>
            </a:r>
            <a:endParaRPr i="0">
              <a:solidFill>
                <a:srgbClr val="222222"/>
              </a:solidFill>
            </a:endParaRPr>
          </a:p>
          <a:p>
            <a:pPr marL="182880" indent="-182880" defTabSz="182880">
              <a:spcBef>
                <a:spcPts val="0"/>
              </a:spcBef>
              <a:buSzTx/>
              <a:buNone/>
              <a:tabLst>
                <a:tab pos="50800" algn="l"/>
                <a:tab pos="177800" algn="l"/>
              </a:tabLst>
              <a:defRPr sz="712">
                <a:solidFill>
                  <a:srgbClr val="222222"/>
                </a:solidFill>
                <a:latin typeface="Helvetica"/>
                <a:ea typeface="Helvetica"/>
                <a:cs typeface="Helvetica"/>
                <a:sym typeface="Helvetica"/>
              </a:defRPr>
            </a:pPr>
            <a:r>
              <a:t>	•	Gluten-related disorders: untreated </a:t>
            </a:r>
            <a:r>
              <a:rPr>
                <a:solidFill>
                  <a:srgbClr val="0645AD"/>
                </a:solidFill>
                <a:hlinkClick r:id="rId78" invalidUrl="" action="" tgtFrame="" tooltip="" history="1" highlightClick="0" endSnd="0"/>
              </a:rPr>
              <a:t>celiac disease</a:t>
            </a:r>
            <a:r>
              <a:rPr baseline="31999">
                <a:solidFill>
                  <a:srgbClr val="0645AD"/>
                </a:solidFill>
              </a:rPr>
              <a:t>[26][25]</a:t>
            </a:r>
            <a:r>
              <a:t> and </a:t>
            </a:r>
            <a:r>
              <a:rPr>
                <a:solidFill>
                  <a:srgbClr val="0645AD"/>
                </a:solidFill>
                <a:hlinkClick r:id="rId79" invalidUrl="" action="" tgtFrame="" tooltip="" history="1" highlightClick="0" endSnd="0"/>
              </a:rPr>
              <a:t>non-celiac gluten sensitivity</a:t>
            </a:r>
            <a:r>
              <a:t>.</a:t>
            </a:r>
            <a:r>
              <a:rPr baseline="31999">
                <a:solidFill>
                  <a:srgbClr val="0645AD"/>
                </a:solidFill>
              </a:rPr>
              <a:t>[27]</a:t>
            </a:r>
            <a:r>
              <a:t> Anemia can be the only manifestation of celiac disease, in absence of gastrointestinal or any other symptoms.</a:t>
            </a:r>
            <a:r>
              <a:rPr baseline="31999">
                <a:solidFill>
                  <a:srgbClr val="0645AD"/>
                </a:solidFill>
              </a:rPr>
              <a:t>[28]</a:t>
            </a:r>
          </a:p>
          <a:p>
            <a:pPr marL="182880" indent="-182880" defTabSz="182880">
              <a:spcBef>
                <a:spcPts val="0"/>
              </a:spcBef>
              <a:buSzTx/>
              <a:buNone/>
              <a:tabLst>
                <a:tab pos="50800" algn="l"/>
                <a:tab pos="177800" algn="l"/>
              </a:tabLst>
              <a:defRPr sz="712">
                <a:solidFill>
                  <a:srgbClr val="0645AD"/>
                </a:solidFill>
                <a:latin typeface="Helvetica"/>
                <a:ea typeface="Helvetica"/>
                <a:cs typeface="Helvetica"/>
                <a:sym typeface="Helvetica"/>
              </a:defRPr>
            </a:pPr>
            <a:r>
              <a:t>	•	</a:t>
            </a:r>
            <a:r>
              <a:rPr u="sng">
                <a:hlinkClick r:id="rId80" invalidUrl="" action="" tgtFrame="" tooltip="" history="1" highlightClick="0" endSnd="0"/>
              </a:rPr>
              <a:t>Inflammatory bowel disease</a:t>
            </a:r>
            <a:r>
              <a:rPr>
                <a:solidFill>
                  <a:srgbClr val="222222"/>
                </a:solidFill>
              </a:rPr>
              <a:t>.</a:t>
            </a:r>
            <a:r>
              <a:rPr baseline="31999"/>
              <a:t>[29][30]</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Anaemia Clinic"/>
          <p:cNvSpPr/>
          <p:nvPr/>
        </p:nvSpPr>
        <p:spPr>
          <a:xfrm>
            <a:off x="5549899" y="105519"/>
            <a:ext cx="1905000" cy="85756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Anaemia Clinic</a:t>
            </a:r>
          </a:p>
        </p:txBody>
      </p:sp>
      <p:sp>
        <p:nvSpPr>
          <p:cNvPr id="277" name="Men - Hb &lt;13…"/>
          <p:cNvSpPr/>
          <p:nvPr/>
        </p:nvSpPr>
        <p:spPr>
          <a:xfrm>
            <a:off x="5217121" y="1094799"/>
            <a:ext cx="2570558" cy="84665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Men - Hb &lt;13</a:t>
            </a:r>
          </a:p>
          <a:p>
            <a:pPr>
              <a:defRPr sz="2400"/>
            </a:pPr>
            <a:r>
              <a:t>Women Hb &lt;12</a:t>
            </a:r>
          </a:p>
        </p:txBody>
      </p:sp>
      <p:sp>
        <p:nvSpPr>
          <p:cNvPr id="278" name="Further Ix - FBC, Haematinics, U+Es, LFTs, ESR, TTG, TFTs…"/>
          <p:cNvSpPr/>
          <p:nvPr/>
        </p:nvSpPr>
        <p:spPr>
          <a:xfrm>
            <a:off x="4218782" y="2073168"/>
            <a:ext cx="4567236" cy="125035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Further Ix - FBC, Haematinics, U+Es, LFTs, ESR, TTG, TFTs</a:t>
            </a:r>
          </a:p>
          <a:p>
            <a:pPr>
              <a:defRPr sz="2400"/>
            </a:pPr>
            <a:r>
              <a:t>+/- Sickle / Thal / Urinalysis</a:t>
            </a:r>
          </a:p>
        </p:txBody>
      </p:sp>
      <p:sp>
        <p:nvSpPr>
          <p:cNvPr id="279" name="Treat Haematinic Deficiencies"/>
          <p:cNvSpPr/>
          <p:nvPr/>
        </p:nvSpPr>
        <p:spPr>
          <a:xfrm>
            <a:off x="9143046" y="2067713"/>
            <a:ext cx="3643737" cy="86847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Treat Haematinic Deficiencies</a:t>
            </a:r>
          </a:p>
        </p:txBody>
      </p:sp>
      <p:sp>
        <p:nvSpPr>
          <p:cNvPr id="280" name="Refer to Renal…"/>
          <p:cNvSpPr/>
          <p:nvPr/>
        </p:nvSpPr>
        <p:spPr>
          <a:xfrm>
            <a:off x="167382" y="2089534"/>
            <a:ext cx="3694372" cy="125035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Refer to Renal </a:t>
            </a:r>
          </a:p>
          <a:p>
            <a:pPr>
              <a:defRPr sz="2400"/>
            </a:pPr>
            <a:r>
              <a:t>If eGFR &lt;60ml/min/1.73m</a:t>
            </a:r>
          </a:p>
          <a:p>
            <a:pPr>
              <a:defRPr sz="2400"/>
            </a:pPr>
            <a:r>
              <a:t>+/- Erythropoietin</a:t>
            </a:r>
          </a:p>
        </p:txBody>
      </p:sp>
      <p:sp>
        <p:nvSpPr>
          <p:cNvPr id="281" name="Normal MCV…"/>
          <p:cNvSpPr/>
          <p:nvPr/>
        </p:nvSpPr>
        <p:spPr>
          <a:xfrm>
            <a:off x="5722725" y="3866143"/>
            <a:ext cx="1905001" cy="85756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Normal MCV</a:t>
            </a:r>
          </a:p>
          <a:p>
            <a:pPr>
              <a:defRPr sz="2400"/>
            </a:pPr>
            <a:r>
              <a:t>80-100 fl</a:t>
            </a:r>
          </a:p>
        </p:txBody>
      </p:sp>
      <p:sp>
        <p:nvSpPr>
          <p:cNvPr id="282" name="Low MCV…"/>
          <p:cNvSpPr/>
          <p:nvPr/>
        </p:nvSpPr>
        <p:spPr>
          <a:xfrm>
            <a:off x="1062068" y="3866144"/>
            <a:ext cx="2275968"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Low MCV</a:t>
            </a:r>
          </a:p>
          <a:p>
            <a:pPr>
              <a:defRPr sz="2400"/>
            </a:pPr>
            <a:r>
              <a:t>&lt; 80 fl</a:t>
            </a:r>
          </a:p>
        </p:txBody>
      </p:sp>
      <p:sp>
        <p:nvSpPr>
          <p:cNvPr id="283" name="HighMCV…"/>
          <p:cNvSpPr/>
          <p:nvPr/>
        </p:nvSpPr>
        <p:spPr>
          <a:xfrm>
            <a:off x="10012415" y="3866144"/>
            <a:ext cx="1905000" cy="85756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HighMCV</a:t>
            </a:r>
          </a:p>
          <a:p>
            <a:pPr>
              <a:defRPr sz="2400"/>
            </a:pPr>
            <a:r>
              <a:t>&gt; 100 fl</a:t>
            </a:r>
          </a:p>
        </p:txBody>
      </p:sp>
      <p:sp>
        <p:nvSpPr>
          <p:cNvPr id="284" name="Refer to Haematologist…"/>
          <p:cNvSpPr/>
          <p:nvPr/>
        </p:nvSpPr>
        <p:spPr>
          <a:xfrm>
            <a:off x="9167268" y="109437"/>
            <a:ext cx="3595296" cy="161379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Refer to Haematologist </a:t>
            </a:r>
          </a:p>
          <a:p>
            <a:pPr>
              <a:defRPr sz="2400"/>
            </a:pPr>
            <a:r>
              <a:t>FBC AbNs / Sickle Cell</a:t>
            </a:r>
          </a:p>
          <a:p>
            <a:pPr>
              <a:defRPr sz="2400"/>
            </a:pPr>
            <a:r>
              <a:t>Persistent Anaemia</a:t>
            </a:r>
          </a:p>
          <a:p>
            <a:pPr>
              <a:defRPr sz="2400"/>
            </a:pPr>
            <a:r>
              <a:t>Pancytopenia</a:t>
            </a:r>
          </a:p>
        </p:txBody>
      </p:sp>
      <p:sp>
        <p:nvSpPr>
          <p:cNvPr id="285" name="Ferritin…"/>
          <p:cNvSpPr/>
          <p:nvPr/>
        </p:nvSpPr>
        <p:spPr>
          <a:xfrm>
            <a:off x="246911" y="5219473"/>
            <a:ext cx="951761" cy="76245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Ferritin </a:t>
            </a:r>
          </a:p>
          <a:p>
            <a:pPr>
              <a:defRPr sz="1600"/>
            </a:pPr>
            <a:r>
              <a:t>&lt;30</a:t>
            </a:r>
          </a:p>
        </p:txBody>
      </p:sp>
      <p:sp>
        <p:nvSpPr>
          <p:cNvPr id="286" name="Ferritin 30-50…"/>
          <p:cNvSpPr/>
          <p:nvPr/>
        </p:nvSpPr>
        <p:spPr>
          <a:xfrm>
            <a:off x="1251694" y="5227142"/>
            <a:ext cx="1329243" cy="747116"/>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Ferritin 30-50</a:t>
            </a:r>
          </a:p>
          <a:p>
            <a:pPr>
              <a:defRPr sz="1600"/>
            </a:pPr>
            <a:r>
              <a:t>TSATs &lt;20</a:t>
            </a:r>
          </a:p>
        </p:txBody>
      </p:sp>
      <p:sp>
        <p:nvSpPr>
          <p:cNvPr id="287" name="Normal or High Ferritin"/>
          <p:cNvSpPr/>
          <p:nvPr/>
        </p:nvSpPr>
        <p:spPr>
          <a:xfrm>
            <a:off x="2901887" y="5240951"/>
            <a:ext cx="1439927" cy="7195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Normal or High Ferritin</a:t>
            </a:r>
          </a:p>
          <a:p>
            <a:pPr>
              <a:defRPr sz="2400"/>
            </a:pPr>
          </a:p>
          <a:p>
            <a:pPr>
              <a:defRPr sz="2400"/>
            </a:pPr>
          </a:p>
          <a:p>
            <a:pPr>
              <a:defRPr sz="2400"/>
            </a:pPr>
          </a:p>
          <a:p>
            <a:pPr>
              <a:defRPr sz="2400"/>
            </a:pPr>
          </a:p>
        </p:txBody>
      </p:sp>
      <p:sp>
        <p:nvSpPr>
          <p:cNvPr id="288" name="Iron Deficiency Pathway"/>
          <p:cNvSpPr/>
          <p:nvPr/>
        </p:nvSpPr>
        <p:spPr>
          <a:xfrm>
            <a:off x="292225" y="6565901"/>
            <a:ext cx="2275968"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Iron Deficiency Pathway</a:t>
            </a:r>
          </a:p>
        </p:txBody>
      </p:sp>
      <p:sp>
        <p:nvSpPr>
          <p:cNvPr id="289" name="Iron Studies…"/>
          <p:cNvSpPr/>
          <p:nvPr/>
        </p:nvSpPr>
        <p:spPr>
          <a:xfrm>
            <a:off x="3400128" y="6561867"/>
            <a:ext cx="2015184"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Iron Studies</a:t>
            </a:r>
          </a:p>
          <a:p>
            <a:pPr>
              <a:defRPr sz="2400"/>
            </a:pPr>
            <a:r>
              <a:t>Hb-opathies</a:t>
            </a:r>
          </a:p>
        </p:txBody>
      </p:sp>
      <p:sp>
        <p:nvSpPr>
          <p:cNvPr id="290" name="Ferritin &gt;50…"/>
          <p:cNvSpPr/>
          <p:nvPr/>
        </p:nvSpPr>
        <p:spPr>
          <a:xfrm>
            <a:off x="3845305" y="7751275"/>
            <a:ext cx="1301867" cy="62746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Ferritin &gt;50</a:t>
            </a:r>
          </a:p>
          <a:p>
            <a:pPr>
              <a:defRPr sz="1600"/>
            </a:pPr>
            <a:r>
              <a:t>TSATs &gt; 20</a:t>
            </a:r>
          </a:p>
        </p:txBody>
      </p:sp>
      <p:sp>
        <p:nvSpPr>
          <p:cNvPr id="291" name="Anaemia of Chronic Disorder"/>
          <p:cNvSpPr/>
          <p:nvPr/>
        </p:nvSpPr>
        <p:spPr>
          <a:xfrm>
            <a:off x="3232819" y="8710581"/>
            <a:ext cx="2785106"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Anaemia of Chronic Disorder</a:t>
            </a:r>
          </a:p>
        </p:txBody>
      </p:sp>
      <p:sp>
        <p:nvSpPr>
          <p:cNvPr id="292" name="High ESR…"/>
          <p:cNvSpPr/>
          <p:nvPr/>
        </p:nvSpPr>
        <p:spPr>
          <a:xfrm>
            <a:off x="4662760" y="5266330"/>
            <a:ext cx="1217495" cy="66874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High ESR</a:t>
            </a:r>
          </a:p>
          <a:p>
            <a:pPr>
              <a:defRPr sz="1600"/>
            </a:pPr>
            <a:r>
              <a:t>+/- PV</a:t>
            </a:r>
          </a:p>
        </p:txBody>
      </p:sp>
      <p:sp>
        <p:nvSpPr>
          <p:cNvPr id="293" name="Unexpected Anaemia Abnormal Blood Film…"/>
          <p:cNvSpPr/>
          <p:nvPr/>
        </p:nvSpPr>
        <p:spPr>
          <a:xfrm>
            <a:off x="6247246" y="6420373"/>
            <a:ext cx="2444711" cy="1148618"/>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Unexpected Anaemia Abnormal Blood Film</a:t>
            </a:r>
          </a:p>
          <a:p>
            <a:pPr>
              <a:defRPr sz="1600"/>
            </a:pPr>
            <a:r>
              <a:t>High Reticulocytes</a:t>
            </a:r>
          </a:p>
          <a:p>
            <a:pPr>
              <a:defRPr sz="1600"/>
            </a:pPr>
            <a:r>
              <a:t>High Bilirubin</a:t>
            </a:r>
          </a:p>
        </p:txBody>
      </p:sp>
      <p:sp>
        <p:nvSpPr>
          <p:cNvPr id="294" name="Refer to…"/>
          <p:cNvSpPr/>
          <p:nvPr/>
        </p:nvSpPr>
        <p:spPr>
          <a:xfrm>
            <a:off x="6331618" y="8710581"/>
            <a:ext cx="2275968"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Refer to</a:t>
            </a:r>
          </a:p>
          <a:p>
            <a:pPr>
              <a:defRPr sz="2400"/>
            </a:pPr>
            <a:r>
              <a:t>Haematology</a:t>
            </a:r>
          </a:p>
        </p:txBody>
      </p:sp>
      <p:sp>
        <p:nvSpPr>
          <p:cNvPr id="295" name="Treat Vitamin Deficiencies"/>
          <p:cNvSpPr/>
          <p:nvPr/>
        </p:nvSpPr>
        <p:spPr>
          <a:xfrm>
            <a:off x="9922808" y="6565901"/>
            <a:ext cx="2084215"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Treat Vitamin Deficiencies</a:t>
            </a:r>
          </a:p>
        </p:txBody>
      </p:sp>
      <p:sp>
        <p:nvSpPr>
          <p:cNvPr id="296" name="Check…"/>
          <p:cNvSpPr/>
          <p:nvPr/>
        </p:nvSpPr>
        <p:spPr>
          <a:xfrm>
            <a:off x="9606735" y="5165102"/>
            <a:ext cx="2693084" cy="841902"/>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Check</a:t>
            </a:r>
          </a:p>
          <a:p>
            <a:pPr>
              <a:defRPr sz="1600"/>
            </a:pPr>
            <a:r>
              <a:t>Blood film, Haematinics, LFTs, LDH, Retics, TFT, TTG</a:t>
            </a:r>
          </a:p>
        </p:txBody>
      </p:sp>
      <p:sp>
        <p:nvSpPr>
          <p:cNvPr id="297" name="Refer to Liver or Endocrine Specialists"/>
          <p:cNvSpPr/>
          <p:nvPr/>
        </p:nvSpPr>
        <p:spPr>
          <a:xfrm>
            <a:off x="9179545" y="8710331"/>
            <a:ext cx="3570740" cy="85806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Refer to Liver or Endocrine Specialists</a:t>
            </a:r>
          </a:p>
        </p:txBody>
      </p:sp>
      <p:sp>
        <p:nvSpPr>
          <p:cNvPr id="298" name="Line"/>
          <p:cNvSpPr/>
          <p:nvPr/>
        </p:nvSpPr>
        <p:spPr>
          <a:xfrm>
            <a:off x="6514107" y="9522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299" name="Line"/>
          <p:cNvSpPr/>
          <p:nvPr/>
        </p:nvSpPr>
        <p:spPr>
          <a:xfrm>
            <a:off x="6502400" y="1900131"/>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0" name="Line"/>
          <p:cNvSpPr/>
          <p:nvPr/>
        </p:nvSpPr>
        <p:spPr>
          <a:xfrm>
            <a:off x="6502399" y="3327183"/>
            <a:ext cx="1" cy="3014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1" name="Line"/>
          <p:cNvSpPr/>
          <p:nvPr/>
        </p:nvSpPr>
        <p:spPr>
          <a:xfrm>
            <a:off x="10964915" y="4751043"/>
            <a:ext cx="1" cy="40137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2" name="Line"/>
          <p:cNvSpPr/>
          <p:nvPr/>
        </p:nvSpPr>
        <p:spPr>
          <a:xfrm>
            <a:off x="6502400" y="3657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3" name="Line"/>
          <p:cNvSpPr/>
          <p:nvPr/>
        </p:nvSpPr>
        <p:spPr>
          <a:xfrm>
            <a:off x="2200051" y="3657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4" name="Line"/>
          <p:cNvSpPr/>
          <p:nvPr/>
        </p:nvSpPr>
        <p:spPr>
          <a:xfrm flipH="1">
            <a:off x="722791" y="5994183"/>
            <a:ext cx="1" cy="559462"/>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5" name="Line"/>
          <p:cNvSpPr/>
          <p:nvPr/>
        </p:nvSpPr>
        <p:spPr>
          <a:xfrm>
            <a:off x="1916315" y="5992760"/>
            <a:ext cx="1" cy="56230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6" name="Line"/>
          <p:cNvSpPr/>
          <p:nvPr/>
        </p:nvSpPr>
        <p:spPr>
          <a:xfrm>
            <a:off x="3621848" y="5996883"/>
            <a:ext cx="1" cy="52855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7" name="Line"/>
          <p:cNvSpPr/>
          <p:nvPr/>
        </p:nvSpPr>
        <p:spPr>
          <a:xfrm>
            <a:off x="5271507" y="5924966"/>
            <a:ext cx="1" cy="605266"/>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8" name="Line"/>
          <p:cNvSpPr/>
          <p:nvPr/>
        </p:nvSpPr>
        <p:spPr>
          <a:xfrm>
            <a:off x="10964914" y="6019694"/>
            <a:ext cx="1" cy="50844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09" name="Line"/>
          <p:cNvSpPr/>
          <p:nvPr/>
        </p:nvSpPr>
        <p:spPr>
          <a:xfrm>
            <a:off x="4407719" y="7403882"/>
            <a:ext cx="1" cy="30147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0" name="Line"/>
          <p:cNvSpPr/>
          <p:nvPr/>
        </p:nvSpPr>
        <p:spPr>
          <a:xfrm>
            <a:off x="4407719" y="8424651"/>
            <a:ext cx="1" cy="3014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1" name="Line"/>
          <p:cNvSpPr/>
          <p:nvPr/>
        </p:nvSpPr>
        <p:spPr>
          <a:xfrm>
            <a:off x="7469601" y="4692325"/>
            <a:ext cx="1" cy="1724754"/>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2" name="Line"/>
          <p:cNvSpPr/>
          <p:nvPr/>
        </p:nvSpPr>
        <p:spPr>
          <a:xfrm>
            <a:off x="10964914" y="7453399"/>
            <a:ext cx="1" cy="1250354"/>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3" name="Line"/>
          <p:cNvSpPr/>
          <p:nvPr/>
        </p:nvSpPr>
        <p:spPr>
          <a:xfrm>
            <a:off x="7469601" y="7581723"/>
            <a:ext cx="1" cy="1116126"/>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4" name="Line"/>
          <p:cNvSpPr/>
          <p:nvPr/>
        </p:nvSpPr>
        <p:spPr>
          <a:xfrm>
            <a:off x="2200051" y="4751043"/>
            <a:ext cx="1" cy="3014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5" name="Line"/>
          <p:cNvSpPr/>
          <p:nvPr/>
        </p:nvSpPr>
        <p:spPr>
          <a:xfrm>
            <a:off x="5271507" y="5057480"/>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6" name="Line"/>
          <p:cNvSpPr/>
          <p:nvPr/>
        </p:nvSpPr>
        <p:spPr>
          <a:xfrm>
            <a:off x="3621848" y="5057480"/>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7" name="Line"/>
          <p:cNvSpPr/>
          <p:nvPr/>
        </p:nvSpPr>
        <p:spPr>
          <a:xfrm>
            <a:off x="1916315" y="5054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8" name="Line"/>
          <p:cNvSpPr/>
          <p:nvPr/>
        </p:nvSpPr>
        <p:spPr>
          <a:xfrm>
            <a:off x="722791" y="5054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19" name="Line"/>
          <p:cNvSpPr/>
          <p:nvPr/>
        </p:nvSpPr>
        <p:spPr>
          <a:xfrm>
            <a:off x="10964914" y="3648536"/>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0" name="Line"/>
          <p:cNvSpPr/>
          <p:nvPr/>
        </p:nvSpPr>
        <p:spPr>
          <a:xfrm>
            <a:off x="710604" y="5070180"/>
            <a:ext cx="4567236"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21" name="Line"/>
          <p:cNvSpPr/>
          <p:nvPr/>
        </p:nvSpPr>
        <p:spPr>
          <a:xfrm>
            <a:off x="2185491" y="3655721"/>
            <a:ext cx="8979469"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22" name="Line"/>
          <p:cNvSpPr/>
          <p:nvPr/>
        </p:nvSpPr>
        <p:spPr>
          <a:xfrm flipH="1">
            <a:off x="3862717" y="2558157"/>
            <a:ext cx="355102" cy="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3" name="Line"/>
          <p:cNvSpPr/>
          <p:nvPr/>
        </p:nvSpPr>
        <p:spPr>
          <a:xfrm>
            <a:off x="8790317" y="2558157"/>
            <a:ext cx="355103" cy="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4" name="Line"/>
          <p:cNvSpPr/>
          <p:nvPr/>
        </p:nvSpPr>
        <p:spPr>
          <a:xfrm flipV="1">
            <a:off x="7988299" y="855674"/>
            <a:ext cx="1208515" cy="1208515"/>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5" name="If Unexplained Refer to Gastro"/>
          <p:cNvSpPr/>
          <p:nvPr/>
        </p:nvSpPr>
        <p:spPr>
          <a:xfrm>
            <a:off x="166789" y="8710581"/>
            <a:ext cx="2526839"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If Unexplained Refer to Gastro</a:t>
            </a:r>
          </a:p>
        </p:txBody>
      </p:sp>
      <p:sp>
        <p:nvSpPr>
          <p:cNvPr id="326" name="Line"/>
          <p:cNvSpPr/>
          <p:nvPr/>
        </p:nvSpPr>
        <p:spPr>
          <a:xfrm flipH="1">
            <a:off x="1345837" y="7466231"/>
            <a:ext cx="1" cy="122469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7" name="Line"/>
          <p:cNvSpPr/>
          <p:nvPr/>
        </p:nvSpPr>
        <p:spPr>
          <a:xfrm flipH="1">
            <a:off x="2668917" y="9139362"/>
            <a:ext cx="588613" cy="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28" name="Line"/>
          <p:cNvSpPr/>
          <p:nvPr/>
        </p:nvSpPr>
        <p:spPr>
          <a:xfrm flipH="1">
            <a:off x="5971001" y="4692325"/>
            <a:ext cx="1" cy="399685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Anaemia of CKD"/>
          <p:cNvSpPr/>
          <p:nvPr/>
        </p:nvSpPr>
        <p:spPr>
          <a:xfrm>
            <a:off x="4009053" y="151046"/>
            <a:ext cx="5010110" cy="1322247"/>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200">
                <a:latin typeface="Helvetica"/>
                <a:ea typeface="Helvetica"/>
                <a:cs typeface="Helvetica"/>
                <a:sym typeface="Helvetica"/>
              </a:defRPr>
            </a:lvl1pPr>
          </a:lstStyle>
          <a:p>
            <a:pPr/>
            <a:r>
              <a:t>Anaemia of CKD</a:t>
            </a:r>
          </a:p>
        </p:txBody>
      </p:sp>
      <p:sp>
        <p:nvSpPr>
          <p:cNvPr id="331" name="HB &lt; 100g/L…"/>
          <p:cNvSpPr/>
          <p:nvPr/>
        </p:nvSpPr>
        <p:spPr>
          <a:xfrm>
            <a:off x="4772174" y="1738180"/>
            <a:ext cx="3483867" cy="189766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r>
              <a:t>HB &lt; 100g/L</a:t>
            </a:r>
          </a:p>
          <a:p>
            <a:pPr>
              <a:defRPr sz="2400"/>
            </a:pPr>
            <a:r>
              <a:t>Hypochromic rbc &gt;6%</a:t>
            </a:r>
          </a:p>
          <a:p>
            <a:pPr>
              <a:defRPr sz="2400"/>
            </a:pPr>
            <a:r>
              <a:t>Reticulocyte Hb &gt;29pg</a:t>
            </a:r>
          </a:p>
          <a:p>
            <a:pPr>
              <a:defRPr sz="2400"/>
            </a:pPr>
            <a:r>
              <a:t>Ferritin &lt;100ug/L</a:t>
            </a:r>
          </a:p>
          <a:p>
            <a:pPr>
              <a:defRPr sz="2400"/>
            </a:pPr>
            <a:r>
              <a:t>Transferrin Sats &lt;20%</a:t>
            </a:r>
          </a:p>
        </p:txBody>
      </p:sp>
      <p:sp>
        <p:nvSpPr>
          <p:cNvPr id="332" name="Asymptomatic"/>
          <p:cNvSpPr/>
          <p:nvPr/>
        </p:nvSpPr>
        <p:spPr>
          <a:xfrm>
            <a:off x="1963768" y="4019238"/>
            <a:ext cx="2275968" cy="8575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Asymptomatic</a:t>
            </a:r>
          </a:p>
        </p:txBody>
      </p:sp>
      <p:sp>
        <p:nvSpPr>
          <p:cNvPr id="333" name="Symptomatic"/>
          <p:cNvSpPr/>
          <p:nvPr/>
        </p:nvSpPr>
        <p:spPr>
          <a:xfrm>
            <a:off x="8958315" y="4019237"/>
            <a:ext cx="1905000" cy="857564"/>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Symptomatic </a:t>
            </a:r>
          </a:p>
        </p:txBody>
      </p:sp>
      <p:sp>
        <p:nvSpPr>
          <p:cNvPr id="334" name="No ESA"/>
          <p:cNvSpPr/>
          <p:nvPr/>
        </p:nvSpPr>
        <p:spPr>
          <a:xfrm>
            <a:off x="2437130" y="5164975"/>
            <a:ext cx="1329243" cy="747115"/>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No ESA</a:t>
            </a:r>
          </a:p>
        </p:txBody>
      </p:sp>
      <p:sp>
        <p:nvSpPr>
          <p:cNvPr id="335" name="Line"/>
          <p:cNvSpPr/>
          <p:nvPr/>
        </p:nvSpPr>
        <p:spPr>
          <a:xfrm>
            <a:off x="6514108" y="1495763"/>
            <a:ext cx="1" cy="21994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36" name="Line"/>
          <p:cNvSpPr/>
          <p:nvPr/>
        </p:nvSpPr>
        <p:spPr>
          <a:xfrm>
            <a:off x="6502400" y="3657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37" name="Line"/>
          <p:cNvSpPr/>
          <p:nvPr/>
        </p:nvSpPr>
        <p:spPr>
          <a:xfrm>
            <a:off x="3101751" y="38351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38" name="Line"/>
          <p:cNvSpPr/>
          <p:nvPr/>
        </p:nvSpPr>
        <p:spPr>
          <a:xfrm>
            <a:off x="1430208" y="6981919"/>
            <a:ext cx="1" cy="3014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39" name="Line"/>
          <p:cNvSpPr/>
          <p:nvPr/>
        </p:nvSpPr>
        <p:spPr>
          <a:xfrm>
            <a:off x="3079944" y="5924966"/>
            <a:ext cx="1" cy="182532"/>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0" name="Line"/>
          <p:cNvSpPr/>
          <p:nvPr/>
        </p:nvSpPr>
        <p:spPr>
          <a:xfrm>
            <a:off x="4234808" y="6108376"/>
            <a:ext cx="1" cy="21994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1" name="Line"/>
          <p:cNvSpPr/>
          <p:nvPr/>
        </p:nvSpPr>
        <p:spPr>
          <a:xfrm>
            <a:off x="7803505" y="8948016"/>
            <a:ext cx="803537" cy="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2" name="Line"/>
          <p:cNvSpPr/>
          <p:nvPr/>
        </p:nvSpPr>
        <p:spPr>
          <a:xfrm>
            <a:off x="8911137" y="5998662"/>
            <a:ext cx="1" cy="242675"/>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3" name="Line"/>
          <p:cNvSpPr/>
          <p:nvPr/>
        </p:nvSpPr>
        <p:spPr>
          <a:xfrm>
            <a:off x="4238074" y="6977600"/>
            <a:ext cx="1" cy="22504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4" name="Line"/>
          <p:cNvSpPr/>
          <p:nvPr/>
        </p:nvSpPr>
        <p:spPr>
          <a:xfrm>
            <a:off x="6069303" y="8087343"/>
            <a:ext cx="1" cy="40137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5" name="Line"/>
          <p:cNvSpPr/>
          <p:nvPr/>
        </p:nvSpPr>
        <p:spPr>
          <a:xfrm>
            <a:off x="7705090" y="5991258"/>
            <a:ext cx="1" cy="24951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6" name="Line"/>
          <p:cNvSpPr/>
          <p:nvPr/>
        </p:nvSpPr>
        <p:spPr>
          <a:xfrm>
            <a:off x="3109839" y="4888855"/>
            <a:ext cx="1" cy="301477"/>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7" name="Line"/>
          <p:cNvSpPr/>
          <p:nvPr/>
        </p:nvSpPr>
        <p:spPr>
          <a:xfrm>
            <a:off x="9910814" y="4859644"/>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8" name="Line"/>
          <p:cNvSpPr/>
          <p:nvPr/>
        </p:nvSpPr>
        <p:spPr>
          <a:xfrm>
            <a:off x="3079944" y="7177241"/>
            <a:ext cx="1" cy="242675"/>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49" name="Line"/>
          <p:cNvSpPr/>
          <p:nvPr/>
        </p:nvSpPr>
        <p:spPr>
          <a:xfrm>
            <a:off x="9910814" y="7126326"/>
            <a:ext cx="1" cy="22504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50" name="Line"/>
          <p:cNvSpPr/>
          <p:nvPr/>
        </p:nvSpPr>
        <p:spPr>
          <a:xfrm>
            <a:off x="9910814" y="38351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51" name="Line"/>
          <p:cNvSpPr/>
          <p:nvPr/>
        </p:nvSpPr>
        <p:spPr>
          <a:xfrm>
            <a:off x="1443509" y="6097935"/>
            <a:ext cx="2796226"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52" name="Line"/>
          <p:cNvSpPr/>
          <p:nvPr/>
        </p:nvSpPr>
        <p:spPr>
          <a:xfrm>
            <a:off x="3056354" y="3828851"/>
            <a:ext cx="6892092"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53" name="Line"/>
          <p:cNvSpPr/>
          <p:nvPr/>
        </p:nvSpPr>
        <p:spPr>
          <a:xfrm>
            <a:off x="3101751" y="8099715"/>
            <a:ext cx="1" cy="401370"/>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54" name="Line"/>
          <p:cNvSpPr/>
          <p:nvPr/>
        </p:nvSpPr>
        <p:spPr>
          <a:xfrm flipH="1">
            <a:off x="2668917" y="9139362"/>
            <a:ext cx="588613" cy="1"/>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55" name="IDA"/>
          <p:cNvSpPr/>
          <p:nvPr/>
        </p:nvSpPr>
        <p:spPr>
          <a:xfrm>
            <a:off x="3566979" y="6302906"/>
            <a:ext cx="1217495" cy="66873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IDA</a:t>
            </a:r>
          </a:p>
        </p:txBody>
      </p:sp>
      <p:sp>
        <p:nvSpPr>
          <p:cNvPr id="356" name="No IDA"/>
          <p:cNvSpPr/>
          <p:nvPr/>
        </p:nvSpPr>
        <p:spPr>
          <a:xfrm>
            <a:off x="821461" y="6302906"/>
            <a:ext cx="1217495" cy="66873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No IDA</a:t>
            </a:r>
          </a:p>
        </p:txBody>
      </p:sp>
      <p:sp>
        <p:nvSpPr>
          <p:cNvPr id="357" name="Dialysis"/>
          <p:cNvSpPr/>
          <p:nvPr/>
        </p:nvSpPr>
        <p:spPr>
          <a:xfrm>
            <a:off x="4881559" y="7403882"/>
            <a:ext cx="1217494" cy="66874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Dialysis</a:t>
            </a:r>
          </a:p>
        </p:txBody>
      </p:sp>
      <p:sp>
        <p:nvSpPr>
          <p:cNvPr id="358" name="No Dialysis"/>
          <p:cNvSpPr/>
          <p:nvPr/>
        </p:nvSpPr>
        <p:spPr>
          <a:xfrm>
            <a:off x="2535431" y="7411656"/>
            <a:ext cx="1217495" cy="668739"/>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No Dialysis</a:t>
            </a:r>
          </a:p>
        </p:txBody>
      </p:sp>
      <p:sp>
        <p:nvSpPr>
          <p:cNvPr id="359" name="Check…"/>
          <p:cNvSpPr/>
          <p:nvPr/>
        </p:nvSpPr>
        <p:spPr>
          <a:xfrm>
            <a:off x="607397" y="7293671"/>
            <a:ext cx="1645623" cy="8891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Check</a:t>
            </a:r>
          </a:p>
          <a:p>
            <a:pPr>
              <a:defRPr sz="1600"/>
            </a:pPr>
            <a:r>
              <a:t>Folate + B12</a:t>
            </a:r>
          </a:p>
          <a:p>
            <a:pPr>
              <a:defRPr sz="1600"/>
            </a:pPr>
            <a:r>
              <a:t>wbc / ESR</a:t>
            </a:r>
          </a:p>
        </p:txBody>
      </p:sp>
      <p:sp>
        <p:nvSpPr>
          <p:cNvPr id="360" name="IV Iron…"/>
          <p:cNvSpPr/>
          <p:nvPr/>
        </p:nvSpPr>
        <p:spPr>
          <a:xfrm>
            <a:off x="6033339" y="8503435"/>
            <a:ext cx="1733334" cy="8891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IV Iron</a:t>
            </a:r>
          </a:p>
          <a:p>
            <a:pPr>
              <a:defRPr sz="1600"/>
            </a:pPr>
            <a:r>
              <a:t>Highest dose Lowest frequency</a:t>
            </a:r>
          </a:p>
        </p:txBody>
      </p:sp>
      <p:sp>
        <p:nvSpPr>
          <p:cNvPr id="361" name="PO Iron…"/>
          <p:cNvSpPr/>
          <p:nvPr/>
        </p:nvSpPr>
        <p:spPr>
          <a:xfrm>
            <a:off x="2257133" y="8520406"/>
            <a:ext cx="1645623" cy="85522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PO Iron</a:t>
            </a:r>
          </a:p>
          <a:p>
            <a:pPr>
              <a:defRPr sz="1600"/>
            </a:pPr>
            <a:r>
              <a:t>e.g. Ferrous Fumerate</a:t>
            </a:r>
          </a:p>
        </p:txBody>
      </p:sp>
      <p:sp>
        <p:nvSpPr>
          <p:cNvPr id="362" name="Line"/>
          <p:cNvSpPr/>
          <p:nvPr/>
        </p:nvSpPr>
        <p:spPr>
          <a:xfrm>
            <a:off x="1430208" y="6082959"/>
            <a:ext cx="1" cy="21994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63" name="Line"/>
          <p:cNvSpPr/>
          <p:nvPr/>
        </p:nvSpPr>
        <p:spPr>
          <a:xfrm>
            <a:off x="3012454" y="7189940"/>
            <a:ext cx="2444710"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64" name="Line"/>
          <p:cNvSpPr/>
          <p:nvPr/>
        </p:nvSpPr>
        <p:spPr>
          <a:xfrm>
            <a:off x="5396203" y="7177241"/>
            <a:ext cx="1" cy="242675"/>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65" name="Start ESA IDA"/>
          <p:cNvSpPr/>
          <p:nvPr/>
        </p:nvSpPr>
        <p:spPr>
          <a:xfrm>
            <a:off x="7644130" y="5227142"/>
            <a:ext cx="1329243" cy="747116"/>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lvl1pPr>
          </a:lstStyle>
          <a:p>
            <a:pPr/>
            <a:r>
              <a:t>Start ESA IDA</a:t>
            </a:r>
          </a:p>
        </p:txBody>
      </p:sp>
      <p:sp>
        <p:nvSpPr>
          <p:cNvPr id="366" name="Start ESA…"/>
          <p:cNvSpPr/>
          <p:nvPr/>
        </p:nvSpPr>
        <p:spPr>
          <a:xfrm>
            <a:off x="10852804" y="5227142"/>
            <a:ext cx="1329243" cy="747116"/>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Start ESA </a:t>
            </a:r>
          </a:p>
          <a:p>
            <a:pPr>
              <a:defRPr sz="1600"/>
            </a:pPr>
            <a:r>
              <a:t>No IDA</a:t>
            </a:r>
          </a:p>
          <a:p>
            <a:pPr>
              <a:defRPr sz="1600"/>
            </a:pPr>
          </a:p>
        </p:txBody>
      </p:sp>
      <p:sp>
        <p:nvSpPr>
          <p:cNvPr id="367" name="Line"/>
          <p:cNvSpPr/>
          <p:nvPr/>
        </p:nvSpPr>
        <p:spPr>
          <a:xfrm>
            <a:off x="8233302" y="5039593"/>
            <a:ext cx="3355026" cy="1"/>
          </a:xfrm>
          <a:prstGeom prst="line">
            <a:avLst/>
          </a:prstGeom>
          <a:ln w="25400">
            <a:solidFill>
              <a:srgbClr val="000000"/>
            </a:solidFill>
            <a:miter lim="400000"/>
          </a:ln>
        </p:spPr>
        <p:txBody>
          <a:bodyPr lIns="50800" tIns="50800" rIns="50800" bIns="50800" anchor="ctr"/>
          <a:lstStyle/>
          <a:p>
            <a:pPr>
              <a:defRPr sz="2400">
                <a:solidFill>
                  <a:srgbClr val="000000"/>
                </a:solidFill>
              </a:defRPr>
            </a:pPr>
          </a:p>
        </p:txBody>
      </p:sp>
      <p:sp>
        <p:nvSpPr>
          <p:cNvPr id="368" name="Line"/>
          <p:cNvSpPr/>
          <p:nvPr/>
        </p:nvSpPr>
        <p:spPr>
          <a:xfrm>
            <a:off x="11517424" y="5054383"/>
            <a:ext cx="1" cy="184169"/>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69" name="Line"/>
          <p:cNvSpPr/>
          <p:nvPr/>
        </p:nvSpPr>
        <p:spPr>
          <a:xfrm>
            <a:off x="8308751" y="5027342"/>
            <a:ext cx="1" cy="219948"/>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
        <p:nvSpPr>
          <p:cNvPr id="370" name="If this fails = Consider ESA Resistance…"/>
          <p:cNvSpPr/>
          <p:nvPr/>
        </p:nvSpPr>
        <p:spPr>
          <a:xfrm>
            <a:off x="8651183" y="7362461"/>
            <a:ext cx="4225609" cy="228909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If this fails = Consider ESA Resistance</a:t>
            </a:r>
          </a:p>
          <a:p>
            <a:pPr>
              <a:defRPr sz="1600"/>
            </a:pPr>
            <a:r>
              <a:t>Options include;-</a:t>
            </a:r>
          </a:p>
          <a:p>
            <a:pPr>
              <a:defRPr sz="1600"/>
            </a:pPr>
            <a:r>
              <a:t>Increasing the dose of ESA</a:t>
            </a:r>
          </a:p>
          <a:p>
            <a:pPr>
              <a:defRPr sz="1600"/>
            </a:pPr>
            <a:r>
              <a:t>Blood transfusion (but avoid in those being considered for Renal Tx)</a:t>
            </a:r>
          </a:p>
          <a:p>
            <a:pPr>
              <a:defRPr sz="1600"/>
            </a:pPr>
            <a:r>
              <a:t>A trial off of ESA</a:t>
            </a:r>
          </a:p>
          <a:p>
            <a:pPr>
              <a:defRPr sz="1600"/>
            </a:pPr>
            <a:r>
              <a:t>Anti-erythropoietin Abs test </a:t>
            </a:r>
          </a:p>
          <a:p>
            <a:pPr>
              <a:defRPr sz="1600"/>
            </a:pPr>
            <a:r>
              <a:t>Desferrioxamine test (Al toxicity)</a:t>
            </a:r>
          </a:p>
          <a:p>
            <a:pPr>
              <a:defRPr sz="1600"/>
            </a:pPr>
            <a:r>
              <a:t>Refer to Haematology</a:t>
            </a:r>
          </a:p>
        </p:txBody>
      </p:sp>
      <p:sp>
        <p:nvSpPr>
          <p:cNvPr id="371" name="SC Epoetin 300 IU/kg/w…"/>
          <p:cNvSpPr/>
          <p:nvPr/>
        </p:nvSpPr>
        <p:spPr>
          <a:xfrm>
            <a:off x="8512702" y="6237635"/>
            <a:ext cx="2796226" cy="889163"/>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1600"/>
            </a:pPr>
            <a:r>
              <a:t>SC Epoetin 300 IU/kg/w</a:t>
            </a:r>
          </a:p>
          <a:p>
            <a:pPr>
              <a:defRPr sz="1600"/>
            </a:pPr>
            <a:r>
              <a:t>IV Epoetin 450 IU/kg/w</a:t>
            </a:r>
          </a:p>
          <a:p>
            <a:pPr>
              <a:defRPr sz="1600"/>
            </a:pPr>
            <a:r>
              <a:t>IV Darbepoetin 1.5mcg/kg/w</a:t>
            </a:r>
          </a:p>
        </p:txBody>
      </p:sp>
      <p:sp>
        <p:nvSpPr>
          <p:cNvPr id="372" name="Line"/>
          <p:cNvSpPr/>
          <p:nvPr/>
        </p:nvSpPr>
        <p:spPr>
          <a:xfrm>
            <a:off x="10981237" y="5998662"/>
            <a:ext cx="1" cy="242675"/>
          </a:xfrm>
          <a:prstGeom prst="line">
            <a:avLst/>
          </a:prstGeom>
          <a:ln w="25400">
            <a:solidFill>
              <a:srgbClr val="000000"/>
            </a:solidFill>
            <a:miter lim="400000"/>
            <a:tailEnd type="triangle"/>
          </a:ln>
        </p:spPr>
        <p:txBody>
          <a:bodyPr lIns="50800" tIns="50800" rIns="50800" bIns="50800" anchor="ctr"/>
          <a:lstStyle/>
          <a:p>
            <a:pPr>
              <a:defRPr sz="2400">
                <a:solidFill>
                  <a:srgbClr val="000000"/>
                </a:solidFil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07" name="Group"/>
          <p:cNvGrpSpPr/>
          <p:nvPr/>
        </p:nvGrpSpPr>
        <p:grpSpPr>
          <a:xfrm>
            <a:off x="338091" y="105519"/>
            <a:ext cx="12380828" cy="9494047"/>
            <a:chOff x="0" y="0"/>
            <a:chExt cx="12380826" cy="9494046"/>
          </a:xfrm>
        </p:grpSpPr>
        <p:sp>
          <p:nvSpPr>
            <p:cNvPr id="374" name="Pre-Assessment Clinic"/>
            <p:cNvSpPr/>
            <p:nvPr/>
          </p:nvSpPr>
          <p:spPr>
            <a:xfrm>
              <a:off x="4360766" y="0"/>
              <a:ext cx="3607085" cy="857564"/>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Pre-Assessment Clinic</a:t>
              </a:r>
            </a:p>
          </p:txBody>
        </p:sp>
        <p:sp>
          <p:nvSpPr>
            <p:cNvPr id="375" name="Targets…"/>
            <p:cNvSpPr/>
            <p:nvPr/>
          </p:nvSpPr>
          <p:spPr>
            <a:xfrm>
              <a:off x="3640651" y="989280"/>
              <a:ext cx="4894561" cy="176316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Targets</a:t>
              </a:r>
            </a:p>
            <a:p>
              <a:pPr>
                <a:defRPr sz="2400"/>
              </a:pPr>
              <a:r>
                <a:t>Men Hb &gt;13 + Women &gt;12</a:t>
              </a:r>
            </a:p>
            <a:p>
              <a:pPr>
                <a:defRPr sz="2400"/>
              </a:pPr>
              <a:r>
                <a:t>Ferritin &gt;30ng/L</a:t>
              </a:r>
            </a:p>
            <a:p>
              <a:pPr>
                <a:defRPr sz="2400"/>
              </a:pPr>
              <a:r>
                <a:t>If CRP high, Ferritin &gt;100ng/L</a:t>
              </a:r>
            </a:p>
          </p:txBody>
        </p:sp>
        <p:sp>
          <p:nvSpPr>
            <p:cNvPr id="376" name="Ix Needed…"/>
            <p:cNvSpPr/>
            <p:nvPr/>
          </p:nvSpPr>
          <p:spPr>
            <a:xfrm>
              <a:off x="3618832" y="2884156"/>
              <a:ext cx="4938202" cy="125035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Ix Needed</a:t>
              </a:r>
            </a:p>
            <a:p>
              <a:pPr>
                <a:defRPr sz="2400"/>
              </a:pPr>
              <a:r>
                <a:t>FBC, Retics, Haematinics, TFSats, U+Es, LFTs, CRP</a:t>
              </a:r>
            </a:p>
          </p:txBody>
        </p:sp>
        <p:sp>
          <p:nvSpPr>
            <p:cNvPr id="377" name="Pre Op / Anaemia Team…"/>
            <p:cNvSpPr/>
            <p:nvPr/>
          </p:nvSpPr>
          <p:spPr>
            <a:xfrm>
              <a:off x="4127929" y="4266226"/>
              <a:ext cx="4072759" cy="1274976"/>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Pre Op / Anaemia Team</a:t>
              </a:r>
            </a:p>
            <a:p>
              <a:pPr>
                <a:defRPr sz="2400"/>
              </a:pPr>
              <a:r>
                <a:t>Review bloods and Triage</a:t>
              </a:r>
            </a:p>
          </p:txBody>
        </p:sp>
        <p:sp>
          <p:nvSpPr>
            <p:cNvPr id="378" name="Refer to Haematologist…"/>
            <p:cNvSpPr/>
            <p:nvPr/>
          </p:nvSpPr>
          <p:spPr>
            <a:xfrm>
              <a:off x="8785531" y="2702434"/>
              <a:ext cx="3595296" cy="1613798"/>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Refer to Haematologist </a:t>
              </a:r>
            </a:p>
            <a:p>
              <a:pPr>
                <a:defRPr sz="2400"/>
              </a:pPr>
              <a:r>
                <a:t>Generalised FBC AbNs</a:t>
              </a:r>
            </a:p>
            <a:p>
              <a:pPr>
                <a:defRPr sz="2400"/>
              </a:pPr>
              <a:r>
                <a:t>Persistent Anaemia</a:t>
              </a:r>
            </a:p>
            <a:p>
              <a:pPr>
                <a:defRPr sz="2400"/>
              </a:pPr>
              <a:r>
                <a:t>Sickle Cell</a:t>
              </a:r>
            </a:p>
          </p:txBody>
        </p:sp>
        <p:sp>
          <p:nvSpPr>
            <p:cNvPr id="379" name="Non-Correctable Anaemia"/>
            <p:cNvSpPr/>
            <p:nvPr/>
          </p:nvSpPr>
          <p:spPr>
            <a:xfrm>
              <a:off x="468865" y="5810003"/>
              <a:ext cx="1660963" cy="98067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a:r>
                <a:t>Non-Correctable Anaemia</a:t>
              </a:r>
            </a:p>
          </p:txBody>
        </p:sp>
        <p:sp>
          <p:nvSpPr>
            <p:cNvPr id="380" name="B12 or Folate Deficiency Anaemia"/>
            <p:cNvSpPr/>
            <p:nvPr/>
          </p:nvSpPr>
          <p:spPr>
            <a:xfrm>
              <a:off x="2683890" y="5851067"/>
              <a:ext cx="2269957" cy="898539"/>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a:r>
                <a:t>B12 or Folate Deficiency Anaemia</a:t>
              </a:r>
            </a:p>
          </p:txBody>
        </p:sp>
        <p:sp>
          <p:nvSpPr>
            <p:cNvPr id="381" name="IDA"/>
            <p:cNvSpPr/>
            <p:nvPr/>
          </p:nvSpPr>
          <p:spPr>
            <a:xfrm>
              <a:off x="5507909" y="5851175"/>
              <a:ext cx="1439928" cy="719501"/>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600"/>
              </a:pPr>
              <a:r>
                <a:t>IDA</a:t>
              </a:r>
            </a:p>
            <a:p>
              <a:pPr>
                <a:defRPr sz="2400"/>
              </a:pPr>
            </a:p>
            <a:p>
              <a:pPr>
                <a:defRPr sz="2400"/>
              </a:pPr>
            </a:p>
            <a:p>
              <a:pPr>
                <a:defRPr sz="2400"/>
              </a:pPr>
            </a:p>
            <a:p>
              <a:pPr>
                <a:defRPr sz="2400"/>
              </a:pPr>
            </a:p>
          </p:txBody>
        </p:sp>
        <p:sp>
          <p:nvSpPr>
            <p:cNvPr id="382" name="Decide if further investigation required…"/>
            <p:cNvSpPr/>
            <p:nvPr/>
          </p:nvSpPr>
          <p:spPr>
            <a:xfrm>
              <a:off x="0" y="8287339"/>
              <a:ext cx="12328618" cy="1206708"/>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Decide if further investigation required</a:t>
              </a:r>
            </a:p>
            <a:p>
              <a:pPr>
                <a:defRPr sz="2400"/>
              </a:pPr>
              <a:r>
                <a:t>Re-Test at least 2 weeks before Surgery</a:t>
              </a:r>
            </a:p>
            <a:p>
              <a:pPr>
                <a:defRPr sz="2400"/>
              </a:pPr>
              <a:r>
                <a:t>If corrected book for Surgery. If not discuss with Anaesthetist / Surgeon</a:t>
              </a:r>
            </a:p>
          </p:txBody>
        </p:sp>
        <p:sp>
          <p:nvSpPr>
            <p:cNvPr id="383" name="Refer back to Surgeon"/>
            <p:cNvSpPr/>
            <p:nvPr/>
          </p:nvSpPr>
          <p:spPr>
            <a:xfrm>
              <a:off x="291755" y="7097175"/>
              <a:ext cx="2015184" cy="85756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Refer back to Surgeon</a:t>
              </a:r>
            </a:p>
          </p:txBody>
        </p:sp>
        <p:sp>
          <p:nvSpPr>
            <p:cNvPr id="384" name="Ask GP to start Supplements"/>
            <p:cNvSpPr/>
            <p:nvPr/>
          </p:nvSpPr>
          <p:spPr>
            <a:xfrm>
              <a:off x="2851004" y="7059475"/>
              <a:ext cx="1935730" cy="93296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a:r>
                <a:t>Ask GP to start Supplements</a:t>
              </a:r>
            </a:p>
          </p:txBody>
        </p:sp>
        <p:sp>
          <p:nvSpPr>
            <p:cNvPr id="385" name="Anaemia with Functional Iron Deficiency"/>
            <p:cNvSpPr/>
            <p:nvPr/>
          </p:nvSpPr>
          <p:spPr>
            <a:xfrm>
              <a:off x="7938327" y="5821725"/>
              <a:ext cx="1729236" cy="1016586"/>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vl1pPr>
            </a:lstStyle>
            <a:p>
              <a:pPr/>
              <a:r>
                <a:t>Anaemia with Functional Iron Deficiency</a:t>
              </a:r>
            </a:p>
          </p:txBody>
        </p:sp>
        <p:sp>
          <p:nvSpPr>
            <p:cNvPr id="386" name="Treat with PO Iron if &gt; 6 weeks before Surgery…"/>
            <p:cNvSpPr/>
            <p:nvPr/>
          </p:nvSpPr>
          <p:spPr>
            <a:xfrm>
              <a:off x="5308481" y="7092075"/>
              <a:ext cx="6988932" cy="911817"/>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Treat with PO Iron if &gt; 6 weeks before Surgery</a:t>
              </a:r>
            </a:p>
            <a:p>
              <a:pPr>
                <a:defRPr sz="2400"/>
              </a:pPr>
              <a:r>
                <a:t>Use IV Iron Protocol if &lt; 6 weeks before Surgery </a:t>
              </a:r>
            </a:p>
          </p:txBody>
        </p:sp>
        <p:sp>
          <p:nvSpPr>
            <p:cNvPr id="387" name="Iron Deficient,…"/>
            <p:cNvSpPr/>
            <p:nvPr/>
          </p:nvSpPr>
          <p:spPr>
            <a:xfrm>
              <a:off x="10325915" y="5785251"/>
              <a:ext cx="1966974" cy="101659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600"/>
              </a:pPr>
              <a:r>
                <a:t>Iron Deficient, </a:t>
              </a:r>
            </a:p>
            <a:p>
              <a:pPr>
                <a:defRPr sz="1600"/>
              </a:pPr>
              <a:r>
                <a:t>but not Anaemic</a:t>
              </a:r>
            </a:p>
          </p:txBody>
        </p:sp>
        <p:sp>
          <p:nvSpPr>
            <p:cNvPr id="388" name="Line"/>
            <p:cNvSpPr/>
            <p:nvPr/>
          </p:nvSpPr>
          <p:spPr>
            <a:xfrm>
              <a:off x="6164308" y="8340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89" name="Line"/>
            <p:cNvSpPr/>
            <p:nvPr/>
          </p:nvSpPr>
          <p:spPr>
            <a:xfrm>
              <a:off x="6164308" y="27263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0" name="Line"/>
            <p:cNvSpPr/>
            <p:nvPr/>
          </p:nvSpPr>
          <p:spPr>
            <a:xfrm>
              <a:off x="6164308" y="41106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1" name="Line"/>
            <p:cNvSpPr/>
            <p:nvPr/>
          </p:nvSpPr>
          <p:spPr>
            <a:xfrm>
              <a:off x="6164308" y="548725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2" name="Line"/>
            <p:cNvSpPr/>
            <p:nvPr/>
          </p:nvSpPr>
          <p:spPr>
            <a:xfrm>
              <a:off x="8802945" y="8020575"/>
              <a:ext cx="1" cy="26293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3" name="Line"/>
            <p:cNvSpPr/>
            <p:nvPr/>
          </p:nvSpPr>
          <p:spPr>
            <a:xfrm>
              <a:off x="11325117" y="6714163"/>
              <a:ext cx="1" cy="38075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4" name="Line"/>
            <p:cNvSpPr/>
            <p:nvPr/>
          </p:nvSpPr>
          <p:spPr>
            <a:xfrm>
              <a:off x="8802945" y="6812456"/>
              <a:ext cx="1" cy="26293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5" name="Line"/>
            <p:cNvSpPr/>
            <p:nvPr/>
          </p:nvSpPr>
          <p:spPr>
            <a:xfrm>
              <a:off x="6176016" y="6624462"/>
              <a:ext cx="1" cy="45900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6" name="Line"/>
            <p:cNvSpPr/>
            <p:nvPr/>
          </p:nvSpPr>
          <p:spPr>
            <a:xfrm>
              <a:off x="3818868" y="6733689"/>
              <a:ext cx="1" cy="34170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7" name="Line"/>
            <p:cNvSpPr/>
            <p:nvPr/>
          </p:nvSpPr>
          <p:spPr>
            <a:xfrm>
              <a:off x="1299346" y="6773073"/>
              <a:ext cx="1" cy="34170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8" name="Line"/>
            <p:cNvSpPr/>
            <p:nvPr/>
          </p:nvSpPr>
          <p:spPr>
            <a:xfrm>
              <a:off x="11325117" y="56600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399" name="Line"/>
            <p:cNvSpPr/>
            <p:nvPr/>
          </p:nvSpPr>
          <p:spPr>
            <a:xfrm>
              <a:off x="8802946" y="5672918"/>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0" name="Line"/>
            <p:cNvSpPr/>
            <p:nvPr/>
          </p:nvSpPr>
          <p:spPr>
            <a:xfrm>
              <a:off x="6164308" y="5672918"/>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1" name="Line"/>
            <p:cNvSpPr/>
            <p:nvPr/>
          </p:nvSpPr>
          <p:spPr>
            <a:xfrm>
              <a:off x="3818868" y="56600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2" name="Line"/>
            <p:cNvSpPr/>
            <p:nvPr/>
          </p:nvSpPr>
          <p:spPr>
            <a:xfrm>
              <a:off x="1299346" y="5660063"/>
              <a:ext cx="1" cy="18416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3" name="Line"/>
            <p:cNvSpPr/>
            <p:nvPr/>
          </p:nvSpPr>
          <p:spPr>
            <a:xfrm>
              <a:off x="1299346" y="8004377"/>
              <a:ext cx="1" cy="28247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4" name="Line"/>
            <p:cNvSpPr/>
            <p:nvPr/>
          </p:nvSpPr>
          <p:spPr>
            <a:xfrm>
              <a:off x="3818868" y="7969037"/>
              <a:ext cx="1" cy="35315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sp>
          <p:nvSpPr>
            <p:cNvPr id="405" name="Line"/>
            <p:cNvSpPr/>
            <p:nvPr/>
          </p:nvSpPr>
          <p:spPr>
            <a:xfrm>
              <a:off x="1311469" y="5663226"/>
              <a:ext cx="1004988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solidFill>
                    <a:srgbClr val="000000"/>
                  </a:solidFill>
                </a:defRPr>
              </a:pPr>
            </a:p>
          </p:txBody>
        </p:sp>
        <p:sp>
          <p:nvSpPr>
            <p:cNvPr id="406" name="Line"/>
            <p:cNvSpPr/>
            <p:nvPr/>
          </p:nvSpPr>
          <p:spPr>
            <a:xfrm>
              <a:off x="8564740" y="3509332"/>
              <a:ext cx="216662"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solidFill>
                    <a:srgbClr val="000000"/>
                  </a:solidFill>
                </a:defRPr>
              </a:pP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9" name="image1.jpg" descr="image1.jpg"/>
          <p:cNvPicPr>
            <a:picLocks noChangeAspect="1"/>
          </p:cNvPicPr>
          <p:nvPr/>
        </p:nvPicPr>
        <p:blipFill>
          <a:blip r:embed="rId2">
            <a:extLst/>
          </a:blip>
          <a:stretch>
            <a:fillRect/>
          </a:stretch>
        </p:blipFill>
        <p:spPr>
          <a:xfrm>
            <a:off x="2943897" y="323850"/>
            <a:ext cx="6660206" cy="9246422"/>
          </a:xfrm>
          <a:prstGeom prst="rect">
            <a:avLst/>
          </a:prstGeom>
          <a:ln w="12700"/>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Treating IDA with PO Fe"/>
          <p:cNvSpPr txBox="1"/>
          <p:nvPr>
            <p:ph type="title"/>
          </p:nvPr>
        </p:nvSpPr>
        <p:spPr>
          <a:prstGeom prst="rect">
            <a:avLst/>
          </a:prstGeom>
        </p:spPr>
        <p:txBody>
          <a:bodyPr/>
          <a:lstStyle/>
          <a:p>
            <a:pPr/>
            <a:r>
              <a:t>Treating IDA with PO Fe</a:t>
            </a:r>
          </a:p>
        </p:txBody>
      </p:sp>
      <p:sp>
        <p:nvSpPr>
          <p:cNvPr id="412" name="Lower doses are often better tolerated…"/>
          <p:cNvSpPr txBox="1"/>
          <p:nvPr>
            <p:ph type="body" idx="1"/>
          </p:nvPr>
        </p:nvSpPr>
        <p:spPr>
          <a:xfrm>
            <a:off x="952500" y="3038858"/>
            <a:ext cx="11099800" cy="5063405"/>
          </a:xfrm>
          <a:prstGeom prst="rect">
            <a:avLst/>
          </a:prstGeom>
        </p:spPr>
        <p:txBody>
          <a:bodyPr/>
          <a:lstStyle/>
          <a:p>
            <a:pPr marL="324611" indent="-324611" defTabSz="414781">
              <a:spcBef>
                <a:spcPts val="2900"/>
              </a:spcBef>
              <a:defRPr sz="2556"/>
            </a:pPr>
            <a:r>
              <a:t>Lower doses are often better tolerated</a:t>
            </a:r>
          </a:p>
          <a:p>
            <a:pPr marL="324611" indent="-324611" defTabSz="414781">
              <a:spcBef>
                <a:spcPts val="2900"/>
              </a:spcBef>
              <a:defRPr sz="2556"/>
            </a:pPr>
            <a:r>
              <a:t>Consider adding Ascorbic Acid (co-factor for Fe absorption) 500mg od</a:t>
            </a:r>
          </a:p>
          <a:p>
            <a:pPr marL="324611" indent="-324611" defTabSz="414781">
              <a:spcBef>
                <a:spcPts val="2900"/>
              </a:spcBef>
              <a:defRPr sz="2556"/>
            </a:pPr>
            <a:r>
              <a:t>Avoid Antacids eg PPIs</a:t>
            </a:r>
          </a:p>
          <a:p>
            <a:pPr marL="324611" indent="-324611" defTabSz="414781">
              <a:spcBef>
                <a:spcPts val="2900"/>
              </a:spcBef>
              <a:defRPr sz="2556"/>
            </a:pPr>
            <a:r>
              <a:t>Optimise Dietary Fe</a:t>
            </a:r>
          </a:p>
          <a:p>
            <a:pPr marL="324611" indent="-324611" defTabSz="414781">
              <a:spcBef>
                <a:spcPts val="2900"/>
              </a:spcBef>
              <a:defRPr sz="2556"/>
            </a:pPr>
            <a:r>
              <a:t>Continue for 3 months after the Fe stores have corrected (Ferritin &gt;100) </a:t>
            </a:r>
            <a:r>
              <a:rPr baseline="31999"/>
              <a:t>1</a:t>
            </a:r>
          </a:p>
          <a:p>
            <a:pPr marL="324611" indent="-324611" defTabSz="414781">
              <a:spcBef>
                <a:spcPts val="2900"/>
              </a:spcBef>
              <a:defRPr sz="2556"/>
            </a:pPr>
            <a:r>
              <a:t>ECCO Guidance for treating IDA in IBD suggests “Intravenous Iron is more effective and better tolerated [in IDA] than oral Iron supplements” </a:t>
            </a:r>
            <a:r>
              <a:rPr baseline="31999"/>
              <a:t>3</a:t>
            </a:r>
          </a:p>
        </p:txBody>
      </p:sp>
      <p:sp>
        <p:nvSpPr>
          <p:cNvPr id="413" name="1 Goddard AF. BSG Guidelines for the Management of IDA. GUT. 2011;60:1309-16"/>
          <p:cNvSpPr txBox="1"/>
          <p:nvPr/>
        </p:nvSpPr>
        <p:spPr>
          <a:xfrm>
            <a:off x="4445369" y="8613821"/>
            <a:ext cx="94322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Goddard AF. BSG Guidelines for the Management of IDA. GUT. 2011;60:1309-16</a:t>
            </a:r>
          </a:p>
        </p:txBody>
      </p:sp>
      <p:sp>
        <p:nvSpPr>
          <p:cNvPr id="414" name="2 Stein J. Ann Gastro. 2012;26:1-10"/>
          <p:cNvSpPr txBox="1"/>
          <p:nvPr/>
        </p:nvSpPr>
        <p:spPr>
          <a:xfrm>
            <a:off x="4452027" y="8929622"/>
            <a:ext cx="410074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2</a:t>
            </a:r>
            <a:r>
              <a:t> Stein J. Ann Gastro. 2012;26:1-10</a:t>
            </a:r>
          </a:p>
        </p:txBody>
      </p:sp>
      <p:sp>
        <p:nvSpPr>
          <p:cNvPr id="415" name="3 Van Assche G. ECCO Guidelines. J of Crohns and Colitis. 2013;7:1-33"/>
          <p:cNvSpPr txBox="1"/>
          <p:nvPr/>
        </p:nvSpPr>
        <p:spPr>
          <a:xfrm>
            <a:off x="4486478" y="9224786"/>
            <a:ext cx="823637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3</a:t>
            </a:r>
            <a:r>
              <a:t> Van Assche G. ECCO Guidelines. J of Crohns and Colitis. 2013;7:1-33</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7" name="Iron-Popeye.jpg" descr="Iron-Popeye.jpg"/>
          <p:cNvPicPr>
            <a:picLocks noChangeAspect="1"/>
          </p:cNvPicPr>
          <p:nvPr/>
        </p:nvPicPr>
        <p:blipFill>
          <a:blip r:embed="rId2">
            <a:extLst/>
          </a:blip>
          <a:stretch>
            <a:fillRect/>
          </a:stretch>
        </p:blipFill>
        <p:spPr>
          <a:xfrm>
            <a:off x="2297310" y="671710"/>
            <a:ext cx="8410180" cy="841018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Treating IDA with PO Fe"/>
          <p:cNvSpPr txBox="1"/>
          <p:nvPr>
            <p:ph type="title"/>
          </p:nvPr>
        </p:nvSpPr>
        <p:spPr>
          <a:prstGeom prst="rect">
            <a:avLst/>
          </a:prstGeom>
        </p:spPr>
        <p:txBody>
          <a:bodyPr/>
          <a:lstStyle/>
          <a:p>
            <a:pPr/>
            <a:r>
              <a:t>Treating IDA with PO Fe</a:t>
            </a:r>
          </a:p>
        </p:txBody>
      </p:sp>
      <p:sp>
        <p:nvSpPr>
          <p:cNvPr id="420" name="Ferrous Fumerate (better tolerated)…"/>
          <p:cNvSpPr txBox="1"/>
          <p:nvPr>
            <p:ph type="body" sz="half" idx="1"/>
          </p:nvPr>
        </p:nvSpPr>
        <p:spPr>
          <a:xfrm>
            <a:off x="952500" y="2390775"/>
            <a:ext cx="11099800" cy="2712244"/>
          </a:xfrm>
          <a:prstGeom prst="rect">
            <a:avLst/>
          </a:prstGeom>
        </p:spPr>
        <p:txBody>
          <a:bodyPr/>
          <a:lstStyle/>
          <a:p>
            <a:pPr marL="246888" indent="-246888" defTabSz="315468">
              <a:spcBef>
                <a:spcPts val="2200"/>
              </a:spcBef>
              <a:defRPr sz="2052"/>
            </a:pPr>
            <a:r>
              <a:t>Ferrous Fumerate (better tolerated) </a:t>
            </a:r>
          </a:p>
          <a:p>
            <a:pPr marL="246888" indent="-246888" defTabSz="315468">
              <a:spcBef>
                <a:spcPts val="2200"/>
              </a:spcBef>
              <a:defRPr sz="2052"/>
            </a:pPr>
            <a:r>
              <a:t>Remember 90% of ingested (Ferrous) Iron remains unabsorbed and can lead to GI side effects (nausea, diarrhoea and constipation) </a:t>
            </a:r>
            <a:r>
              <a:rPr baseline="31999"/>
              <a:t>1, 2</a:t>
            </a:r>
          </a:p>
          <a:p>
            <a:pPr marL="246888" indent="-246888" defTabSz="315468">
              <a:spcBef>
                <a:spcPts val="2200"/>
              </a:spcBef>
              <a:defRPr sz="2052"/>
            </a:pPr>
            <a:r>
              <a:t>Non-absorbed Fe</a:t>
            </a:r>
            <a:r>
              <a:rPr baseline="31999"/>
              <a:t>2+</a:t>
            </a:r>
            <a:r>
              <a:t> can generation reactive oxygen species which may exacerbate IBD </a:t>
            </a:r>
            <a:r>
              <a:rPr baseline="31999"/>
              <a:t>3,4,5</a:t>
            </a:r>
            <a:r>
              <a:t> </a:t>
            </a:r>
          </a:p>
          <a:p>
            <a:pPr marL="246888" indent="-246888" defTabSz="315468">
              <a:spcBef>
                <a:spcPts val="2200"/>
              </a:spcBef>
              <a:defRPr sz="2052"/>
            </a:pPr>
            <a:r>
              <a:t>Ferric Maltol (Feraccru) </a:t>
            </a:r>
            <a:r>
              <a:rPr baseline="31999"/>
              <a:t>6 - </a:t>
            </a:r>
            <a:r>
              <a:t>More data awaited</a:t>
            </a:r>
          </a:p>
        </p:txBody>
      </p:sp>
      <p:graphicFrame>
        <p:nvGraphicFramePr>
          <p:cNvPr id="421" name="Table 5"/>
          <p:cNvGraphicFramePr/>
          <p:nvPr/>
        </p:nvGraphicFramePr>
        <p:xfrm>
          <a:off x="674054" y="5422900"/>
          <a:ext cx="11669393" cy="243423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645845"/>
                <a:gridCol w="3003615"/>
                <a:gridCol w="3003615"/>
                <a:gridCol w="3003615"/>
              </a:tblGrid>
              <a:tr h="1221740">
                <a:tc>
                  <a:txBody>
                    <a:bodyPr/>
                    <a:lstStyle/>
                    <a:p>
                      <a:pPr algn="l" defTabSz="650240">
                        <a:defRPr>
                          <a:solidFill>
                            <a:srgbClr val="000000"/>
                          </a:solidFill>
                        </a:defRPr>
                      </a:pPr>
                      <a:r>
                        <a:rPr b="1" sz="2400">
                          <a:solidFill>
                            <a:srgbClr val="FFFFFF"/>
                          </a:solidFill>
                          <a:latin typeface="Calibri"/>
                          <a:ea typeface="Calibri"/>
                          <a:cs typeface="Calibri"/>
                          <a:sym typeface="Calibri"/>
                        </a:rPr>
                        <a:t>Oral formulation </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9BC5CA"/>
                    </a:solidFill>
                  </a:tcPr>
                </a:tc>
                <a:tc>
                  <a:txBody>
                    <a:bodyPr/>
                    <a:lstStyle/>
                    <a:p>
                      <a:pPr defTabSz="650240">
                        <a:defRPr>
                          <a:solidFill>
                            <a:srgbClr val="000000"/>
                          </a:solidFill>
                        </a:defRPr>
                      </a:pPr>
                      <a:r>
                        <a:rPr b="1" sz="2400">
                          <a:solidFill>
                            <a:srgbClr val="FFFFFF"/>
                          </a:solidFill>
                          <a:latin typeface="Calibri"/>
                          <a:ea typeface="Calibri"/>
                          <a:cs typeface="Calibri"/>
                          <a:sym typeface="Calibri"/>
                        </a:rPr>
                        <a:t>Elemental iron content per capsule/tablet (mg)</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9BC5CA"/>
                    </a:solidFill>
                  </a:tcPr>
                </a:tc>
                <a:tc>
                  <a:txBody>
                    <a:bodyPr/>
                    <a:lstStyle/>
                    <a:p>
                      <a:pPr defTabSz="650240">
                        <a:defRPr>
                          <a:solidFill>
                            <a:srgbClr val="000000"/>
                          </a:solidFill>
                        </a:defRPr>
                      </a:pPr>
                      <a:r>
                        <a:rPr b="1" sz="2400">
                          <a:solidFill>
                            <a:srgbClr val="FFFFFF"/>
                          </a:solidFill>
                          <a:latin typeface="Calibri"/>
                          <a:ea typeface="Calibri"/>
                          <a:cs typeface="Calibri"/>
                          <a:sym typeface="Calibri"/>
                        </a:rPr>
                        <a:t>Recommended daily dosing for adults</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9BC5CA"/>
                    </a:solidFill>
                  </a:tcPr>
                </a:tc>
                <a:tc>
                  <a:txBody>
                    <a:bodyPr/>
                    <a:lstStyle/>
                    <a:p>
                      <a:pPr defTabSz="650240">
                        <a:defRPr>
                          <a:solidFill>
                            <a:srgbClr val="000000"/>
                          </a:solidFill>
                        </a:defRPr>
                      </a:pPr>
                      <a:r>
                        <a:rPr b="1" sz="2400">
                          <a:solidFill>
                            <a:srgbClr val="FFFFFF"/>
                          </a:solidFill>
                          <a:latin typeface="Calibri"/>
                          <a:ea typeface="Calibri"/>
                          <a:cs typeface="Calibri"/>
                          <a:sym typeface="Calibri"/>
                        </a:rPr>
                        <a:t>Total daily elemental iron exposure (mg)</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9BC5CA"/>
                    </a:solidFill>
                  </a:tcPr>
                </a:tc>
              </a:tr>
              <a:tr h="485140">
                <a:tc>
                  <a:txBody>
                    <a:bodyPr/>
                    <a:lstStyle/>
                    <a:p>
                      <a:pPr algn="l" defTabSz="650240">
                        <a:defRPr sz="2400">
                          <a:solidFill>
                            <a:srgbClr val="000000"/>
                          </a:solidFill>
                          <a:latin typeface="Calibri"/>
                          <a:ea typeface="Calibri"/>
                          <a:cs typeface="Calibri"/>
                          <a:sym typeface="Calibri"/>
                        </a:defRPr>
                      </a:pPr>
                      <a:r>
                        <a:t>Ferric maltol</a:t>
                      </a:r>
                      <a:r>
                        <a:rPr baseline="30500"/>
                        <a:t>2,3</a:t>
                      </a:r>
                    </a:p>
                  </a:txBody>
                  <a:tcPr marL="45720" marR="45720" marT="45720" marB="45720"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30</a:t>
                      </a:r>
                    </a:p>
                  </a:txBody>
                  <a:tcPr marL="45720" marR="45720" marT="45720" marB="45720"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2 capsules</a:t>
                      </a:r>
                    </a:p>
                  </a:txBody>
                  <a:tcPr marL="45720" marR="45720" marT="45720" marB="45720"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60 </a:t>
                      </a:r>
                    </a:p>
                  </a:txBody>
                  <a:tcPr marL="45720" marR="45720" marT="45720" marB="45720"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DEEAEC"/>
                    </a:solidFill>
                  </a:tcPr>
                </a:tc>
              </a:tr>
              <a:tr h="472440">
                <a:tc>
                  <a:txBody>
                    <a:bodyPr/>
                    <a:lstStyle/>
                    <a:p>
                      <a:pPr algn="l" defTabSz="650240">
                        <a:defRPr sz="2400">
                          <a:solidFill>
                            <a:srgbClr val="000000"/>
                          </a:solidFill>
                          <a:latin typeface="Calibri"/>
                          <a:ea typeface="Calibri"/>
                          <a:cs typeface="Calibri"/>
                          <a:sym typeface="Calibri"/>
                        </a:defRPr>
                      </a:pPr>
                      <a:r>
                        <a:t>Ferrous fumarate</a:t>
                      </a:r>
                      <a:r>
                        <a:rPr baseline="30500"/>
                        <a:t>4,5</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65–70</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2–3 tablets</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195–210 </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r>
              <a:tr h="472440">
                <a:tc>
                  <a:txBody>
                    <a:bodyPr/>
                    <a:lstStyle/>
                    <a:p>
                      <a:pPr algn="l" defTabSz="650240">
                        <a:defRPr sz="2400">
                          <a:solidFill>
                            <a:srgbClr val="000000"/>
                          </a:solidFill>
                          <a:latin typeface="Calibri"/>
                          <a:ea typeface="Calibri"/>
                          <a:cs typeface="Calibri"/>
                          <a:sym typeface="Calibri"/>
                        </a:defRPr>
                      </a:pPr>
                      <a:r>
                        <a:t>Ferrous sulphate</a:t>
                      </a:r>
                      <a:r>
                        <a:rPr baseline="30500"/>
                        <a:t>6</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65</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2–3 tablets</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EEAEC"/>
                    </a:solidFill>
                  </a:tcPr>
                </a:tc>
                <a:tc>
                  <a:txBody>
                    <a:bodyPr/>
                    <a:lstStyle/>
                    <a:p>
                      <a:pPr defTabSz="650240">
                        <a:defRPr>
                          <a:solidFill>
                            <a:srgbClr val="000000"/>
                          </a:solidFill>
                        </a:defRPr>
                      </a:pPr>
                      <a:r>
                        <a:rPr sz="2400">
                          <a:latin typeface="Calibri"/>
                          <a:ea typeface="Calibri"/>
                          <a:cs typeface="Calibri"/>
                          <a:sym typeface="Calibri"/>
                        </a:rPr>
                        <a:t>130–195 </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EEAEC"/>
                    </a:solidFill>
                  </a:tcPr>
                </a:tc>
              </a:tr>
              <a:tr h="472440">
                <a:tc>
                  <a:txBody>
                    <a:bodyPr/>
                    <a:lstStyle/>
                    <a:p>
                      <a:pPr algn="l" defTabSz="650240">
                        <a:defRPr sz="2400">
                          <a:solidFill>
                            <a:srgbClr val="000000"/>
                          </a:solidFill>
                          <a:latin typeface="Calibri"/>
                          <a:ea typeface="Calibri"/>
                          <a:cs typeface="Calibri"/>
                          <a:sym typeface="Calibri"/>
                        </a:defRPr>
                      </a:pPr>
                      <a:r>
                        <a:t>Ferrous gluconate</a:t>
                      </a:r>
                      <a:r>
                        <a:rPr baseline="30500"/>
                        <a:t>7</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35</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4–6 tablets</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c>
                  <a:txBody>
                    <a:bodyPr/>
                    <a:lstStyle/>
                    <a:p>
                      <a:pPr defTabSz="650240">
                        <a:defRPr>
                          <a:solidFill>
                            <a:srgbClr val="000000"/>
                          </a:solidFill>
                        </a:defRPr>
                      </a:pPr>
                      <a:r>
                        <a:rPr sz="2400">
                          <a:latin typeface="Calibri"/>
                          <a:ea typeface="Calibri"/>
                          <a:cs typeface="Calibri"/>
                          <a:sym typeface="Calibri"/>
                        </a:rPr>
                        <a:t>140–210</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FF5F5"/>
                    </a:solidFill>
                  </a:tcPr>
                </a:tc>
              </a:tr>
            </a:tbl>
          </a:graphicData>
        </a:graphic>
      </p:graphicFrame>
      <p:sp>
        <p:nvSpPr>
          <p:cNvPr id="422" name="1 Stein J. Ann Gastro. 2012;26:1-10"/>
          <p:cNvSpPr txBox="1"/>
          <p:nvPr/>
        </p:nvSpPr>
        <p:spPr>
          <a:xfrm>
            <a:off x="289461" y="8739187"/>
            <a:ext cx="417135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Stein J. Ann Gastro. 2012;26:1-10 </a:t>
            </a:r>
          </a:p>
        </p:txBody>
      </p:sp>
      <p:sp>
        <p:nvSpPr>
          <p:cNvPr id="423" name="2 Van Assche G. ECCO Guidelines. JCC. 2013;7:1-33"/>
          <p:cNvSpPr txBox="1"/>
          <p:nvPr/>
        </p:nvSpPr>
        <p:spPr>
          <a:xfrm>
            <a:off x="292691" y="9039225"/>
            <a:ext cx="61657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2</a:t>
            </a:r>
            <a:r>
              <a:t> Van Assche G. ECCO Guidelines. JCC. 2013;7:1-33</a:t>
            </a:r>
          </a:p>
        </p:txBody>
      </p:sp>
      <p:sp>
        <p:nvSpPr>
          <p:cNvPr id="424" name="6 Gasche C. IBD. 2015 March.;21(3):579-88"/>
          <p:cNvSpPr txBox="1"/>
          <p:nvPr/>
        </p:nvSpPr>
        <p:spPr>
          <a:xfrm>
            <a:off x="7678913" y="9331325"/>
            <a:ext cx="507458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6</a:t>
            </a:r>
            <a:r>
              <a:t> Gasche C. IBD. 2015 March.;21(3):579-88</a:t>
            </a:r>
          </a:p>
        </p:txBody>
      </p:sp>
      <p:sp>
        <p:nvSpPr>
          <p:cNvPr id="425" name="3 Carrier J. J Nutri. 2002;132:3146-50"/>
          <p:cNvSpPr txBox="1"/>
          <p:nvPr/>
        </p:nvSpPr>
        <p:spPr>
          <a:xfrm>
            <a:off x="282013" y="9331325"/>
            <a:ext cx="440122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3</a:t>
            </a:r>
            <a:r>
              <a:t> Carrier J. J Nutri. 2002;132:3146-50 </a:t>
            </a:r>
          </a:p>
        </p:txBody>
      </p:sp>
      <p:sp>
        <p:nvSpPr>
          <p:cNvPr id="426" name="4 Carrier J. APT. 2001;15:1989-99"/>
          <p:cNvSpPr txBox="1"/>
          <p:nvPr/>
        </p:nvSpPr>
        <p:spPr>
          <a:xfrm>
            <a:off x="7649296" y="8739187"/>
            <a:ext cx="389322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4</a:t>
            </a:r>
            <a:r>
              <a:t> Carrier J. APT. 2001;15:1989-99</a:t>
            </a:r>
          </a:p>
        </p:txBody>
      </p:sp>
      <p:sp>
        <p:nvSpPr>
          <p:cNvPr id="427" name="5 Erichsen K. ScanJGastro. 2003;38:543-548"/>
          <p:cNvSpPr txBox="1"/>
          <p:nvPr/>
        </p:nvSpPr>
        <p:spPr>
          <a:xfrm>
            <a:off x="7629383" y="9039225"/>
            <a:ext cx="517364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5</a:t>
            </a:r>
            <a:r>
              <a:t> Erichsen K. ScanJGastro. 2003;38:543-548</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Rectangle 122"/>
          <p:cNvSpPr/>
          <p:nvPr/>
        </p:nvSpPr>
        <p:spPr>
          <a:xfrm>
            <a:off x="500184" y="8334328"/>
            <a:ext cx="12004432" cy="310530"/>
          </a:xfrm>
          <a:prstGeom prst="rect">
            <a:avLst/>
          </a:prstGeom>
          <a:solidFill>
            <a:srgbClr val="FFFFFF"/>
          </a:solidFill>
          <a:ln w="3175">
            <a:solidFill>
              <a:srgbClr val="FFFFFF"/>
            </a:solidFill>
          </a:ln>
        </p:spPr>
        <p:txBody>
          <a:bodyPr lIns="60022" tIns="60022" rIns="60022" bIns="60022" anchor="ctr"/>
          <a:lstStyle/>
          <a:p>
            <a:pPr defTabSz="650240">
              <a:defRPr sz="2400">
                <a:latin typeface="Calibri"/>
                <a:ea typeface="Calibri"/>
                <a:cs typeface="Calibri"/>
                <a:sym typeface="Calibri"/>
              </a:defRPr>
            </a:pPr>
          </a:p>
        </p:txBody>
      </p:sp>
      <p:sp>
        <p:nvSpPr>
          <p:cNvPr id="430" name="Rectangle 57"/>
          <p:cNvSpPr/>
          <p:nvPr/>
        </p:nvSpPr>
        <p:spPr>
          <a:xfrm rot="10800000">
            <a:off x="777372" y="5358230"/>
            <a:ext cx="11450061" cy="2352951"/>
          </a:xfrm>
          <a:prstGeom prst="rect">
            <a:avLst/>
          </a:prstGeom>
          <a:gradFill>
            <a:gsLst>
              <a:gs pos="0">
                <a:srgbClr val="960000"/>
              </a:gs>
              <a:gs pos="100000">
                <a:srgbClr val="FFFFFF"/>
              </a:gs>
            </a:gsLst>
            <a:lin ang="16200000"/>
          </a:gra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31" name="Rectangle 58"/>
          <p:cNvSpPr/>
          <p:nvPr/>
        </p:nvSpPr>
        <p:spPr>
          <a:xfrm>
            <a:off x="708596" y="1961142"/>
            <a:ext cx="11450061" cy="3430434"/>
          </a:xfrm>
          <a:prstGeom prst="rect">
            <a:avLst/>
          </a:prstGeom>
          <a:gradFill>
            <a:gsLst>
              <a:gs pos="0">
                <a:srgbClr val="AEB8CF"/>
              </a:gs>
              <a:gs pos="26000">
                <a:srgbClr val="E5F7F9"/>
              </a:gs>
              <a:gs pos="100000">
                <a:srgbClr val="FFFFFF">
                  <a:alpha val="16000"/>
                </a:srgbClr>
              </a:gs>
            </a:gsLst>
            <a:lin ang="16200000"/>
          </a:gra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32" name="Title 5"/>
          <p:cNvSpPr txBox="1"/>
          <p:nvPr>
            <p:ph type="title"/>
          </p:nvPr>
        </p:nvSpPr>
        <p:spPr>
          <a:xfrm>
            <a:off x="616916" y="361612"/>
            <a:ext cx="11704321" cy="1500555"/>
          </a:xfrm>
          <a:prstGeom prst="rect">
            <a:avLst/>
          </a:prstGeom>
        </p:spPr>
        <p:txBody>
          <a:bodyPr/>
          <a:lstStyle>
            <a:lvl1pPr>
              <a:defRPr sz="5000"/>
            </a:lvl1pPr>
          </a:lstStyle>
          <a:p>
            <a:pPr/>
            <a:r>
              <a:t>Absorption of Ferric Maltol</a:t>
            </a:r>
          </a:p>
        </p:txBody>
      </p:sp>
      <p:sp>
        <p:nvSpPr>
          <p:cNvPr id="433" name="Content Placeholder 9"/>
          <p:cNvSpPr txBox="1"/>
          <p:nvPr>
            <p:ph type="body" idx="1"/>
          </p:nvPr>
        </p:nvSpPr>
        <p:spPr>
          <a:xfrm>
            <a:off x="650239" y="2475915"/>
            <a:ext cx="11704322" cy="5941778"/>
          </a:xfrm>
          <a:prstGeom prst="rect">
            <a:avLst/>
          </a:prstGeom>
        </p:spPr>
        <p:txBody>
          <a:bodyPr/>
          <a:lstStyle/>
          <a:p>
            <a:pPr/>
          </a:p>
        </p:txBody>
      </p:sp>
      <p:sp>
        <p:nvSpPr>
          <p:cNvPr id="434"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0" indent="0" defTabSz="448665">
              <a:lnSpc>
                <a:spcPct val="90000"/>
              </a:lnSpc>
              <a:spcBef>
                <a:spcPts val="0"/>
              </a:spcBef>
              <a:buSzTx/>
              <a:buFont typeface="Arial"/>
              <a:buNone/>
              <a:defRPr sz="828">
                <a:solidFill>
                  <a:srgbClr val="000000"/>
                </a:solidFill>
                <a:latin typeface="Calibri"/>
                <a:ea typeface="Calibri"/>
                <a:cs typeface="Calibri"/>
                <a:sym typeface="Calibri"/>
              </a:defRPr>
            </a:pPr>
            <a:r>
              <a:t>Figure adapted from Andews AC (2000). GI, gastrointestinal. </a:t>
            </a:r>
            <a:br/>
            <a:r>
              <a:rPr b="1"/>
              <a:t>1</a:t>
            </a:r>
            <a:r>
              <a:t>. Andrews AC. </a:t>
            </a:r>
            <a:r>
              <a:rPr i="1"/>
              <a:t>Nat Rev Genet</a:t>
            </a:r>
            <a:r>
              <a:t> 2000;1:208–17. </a:t>
            </a:r>
            <a:r>
              <a:rPr b="1"/>
              <a:t>2.</a:t>
            </a:r>
            <a:r>
              <a:t> Barrand MA, Callingham BA.</a:t>
            </a:r>
            <a:r>
              <a:rPr i="1"/>
              <a:t> Br J Pharmacol</a:t>
            </a:r>
            <a:r>
              <a:t> 1991;102:408–14. </a:t>
            </a:r>
            <a:r>
              <a:rPr b="1"/>
              <a:t>3.</a:t>
            </a:r>
            <a:r>
              <a:t> Barrand MA,</a:t>
            </a:r>
            <a:r>
              <a:rPr i="1"/>
              <a:t> et al. </a:t>
            </a:r>
            <a:r>
              <a:rPr i="1"/>
              <a:t>Br J Pharmacol</a:t>
            </a:r>
            <a:r>
              <a:t> 1991;102:723–9. </a:t>
            </a:r>
            <a:r>
              <a:rPr b="1"/>
              <a:t>4.</a:t>
            </a:r>
            <a:r>
              <a:t> Barrand MA, </a:t>
            </a:r>
            <a:r>
              <a:rPr i="1"/>
              <a:t>et al. J Pharm Pharmacol</a:t>
            </a:r>
            <a:r>
              <a:t> 1987;39:203</a:t>
            </a:r>
            <a:r>
              <a:t>–</a:t>
            </a:r>
            <a:r>
              <a:t>11. </a:t>
            </a:r>
            <a:r>
              <a:rPr b="1"/>
              <a:t>5.</a:t>
            </a:r>
            <a:r>
              <a:t> </a:t>
            </a:r>
            <a:r>
              <a:t>Barrand MA,</a:t>
            </a:r>
            <a:r>
              <a:rPr i="1"/>
              <a:t> et al. J Pharm Pharmacol</a:t>
            </a:r>
            <a:r>
              <a:t> </a:t>
            </a:r>
            <a:r>
              <a:t>1990;42:279–82. </a:t>
            </a:r>
            <a:r>
              <a:rPr b="1"/>
              <a:t>6. </a:t>
            </a:r>
            <a:r>
              <a:t>Bokemeyer B. </a:t>
            </a:r>
            <a:r>
              <a:rPr i="1"/>
              <a:t>Drug Discov Today</a:t>
            </a:r>
            <a:r>
              <a:t> 2015;20:1037–9. </a:t>
            </a:r>
            <a:r>
              <a:rPr b="1"/>
              <a:t>7.</a:t>
            </a:r>
            <a:r>
              <a:t> European Medicines Agency. Feraccru. Assessment report, 17 December 2015. </a:t>
            </a:r>
            <a:r>
              <a:rPr b="1"/>
              <a:t>8.</a:t>
            </a:r>
            <a:r>
              <a:t> Singh S, Hider RC. </a:t>
            </a:r>
            <a:r>
              <a:rPr i="1"/>
              <a:t>Anal Biochem</a:t>
            </a:r>
            <a:r>
              <a:t> 1988;171:</a:t>
            </a:r>
            <a:br/>
            <a:r>
              <a:t>47–54. </a:t>
            </a:r>
            <a:r>
              <a:rPr b="1"/>
              <a:t>9.</a:t>
            </a:r>
            <a:r>
              <a:t> Stallmach A, Büning C. </a:t>
            </a:r>
            <a:r>
              <a:rPr i="1"/>
              <a:t>Expert Opin Pharmacother</a:t>
            </a:r>
            <a:r>
              <a:t> 2015;16:2859–67. </a:t>
            </a:r>
          </a:p>
        </p:txBody>
      </p:sp>
      <p:grpSp>
        <p:nvGrpSpPr>
          <p:cNvPr id="440" name="Group 16"/>
          <p:cNvGrpSpPr/>
          <p:nvPr/>
        </p:nvGrpSpPr>
        <p:grpSpPr>
          <a:xfrm>
            <a:off x="670229" y="3650528"/>
            <a:ext cx="11664346" cy="2942383"/>
            <a:chOff x="0" y="0"/>
            <a:chExt cx="11664345" cy="2942382"/>
          </a:xfrm>
        </p:grpSpPr>
        <p:sp>
          <p:nvSpPr>
            <p:cNvPr id="435" name="Freeform 11"/>
            <p:cNvSpPr/>
            <p:nvPr/>
          </p:nvSpPr>
          <p:spPr>
            <a:xfrm>
              <a:off x="0" y="0"/>
              <a:ext cx="2165296" cy="2938254"/>
            </a:xfrm>
            <a:custGeom>
              <a:avLst/>
              <a:gdLst/>
              <a:ahLst/>
              <a:cxnLst>
                <a:cxn ang="0">
                  <a:pos x="wd2" y="hd2"/>
                </a:cxn>
                <a:cxn ang="5400000">
                  <a:pos x="wd2" y="hd2"/>
                </a:cxn>
                <a:cxn ang="10800000">
                  <a:pos x="wd2" y="hd2"/>
                </a:cxn>
                <a:cxn ang="16200000">
                  <a:pos x="wd2" y="hd2"/>
                </a:cxn>
              </a:cxnLst>
              <a:rect l="0" t="0" r="r" b="b"/>
              <a:pathLst>
                <a:path w="20873" h="21472" fill="norm" stroke="1" extrusionOk="0">
                  <a:moveTo>
                    <a:pt x="2086" y="21383"/>
                  </a:moveTo>
                  <a:cubicBezTo>
                    <a:pt x="1898" y="21190"/>
                    <a:pt x="1601" y="20904"/>
                    <a:pt x="1468" y="20685"/>
                  </a:cubicBezTo>
                  <a:cubicBezTo>
                    <a:pt x="1420" y="20607"/>
                    <a:pt x="1428" y="20513"/>
                    <a:pt x="1391" y="20431"/>
                  </a:cubicBezTo>
                  <a:cubicBezTo>
                    <a:pt x="1350" y="20343"/>
                    <a:pt x="1277" y="20266"/>
                    <a:pt x="1236" y="20177"/>
                  </a:cubicBezTo>
                  <a:cubicBezTo>
                    <a:pt x="787" y="19209"/>
                    <a:pt x="824" y="19253"/>
                    <a:pt x="541" y="18401"/>
                  </a:cubicBezTo>
                  <a:cubicBezTo>
                    <a:pt x="522" y="18108"/>
                    <a:pt x="391" y="16097"/>
                    <a:pt x="386" y="15863"/>
                  </a:cubicBezTo>
                  <a:cubicBezTo>
                    <a:pt x="343" y="13600"/>
                    <a:pt x="351" y="11336"/>
                    <a:pt x="309" y="9073"/>
                  </a:cubicBezTo>
                  <a:cubicBezTo>
                    <a:pt x="300" y="8565"/>
                    <a:pt x="254" y="8058"/>
                    <a:pt x="232" y="7551"/>
                  </a:cubicBezTo>
                  <a:cubicBezTo>
                    <a:pt x="203" y="6895"/>
                    <a:pt x="191" y="6239"/>
                    <a:pt x="155" y="5584"/>
                  </a:cubicBezTo>
                  <a:cubicBezTo>
                    <a:pt x="125" y="5055"/>
                    <a:pt x="69" y="4695"/>
                    <a:pt x="0" y="4188"/>
                  </a:cubicBezTo>
                  <a:cubicBezTo>
                    <a:pt x="26" y="3215"/>
                    <a:pt x="29" y="2241"/>
                    <a:pt x="77" y="1269"/>
                  </a:cubicBezTo>
                  <a:cubicBezTo>
                    <a:pt x="81" y="1202"/>
                    <a:pt x="132" y="1143"/>
                    <a:pt x="155" y="1079"/>
                  </a:cubicBezTo>
                  <a:cubicBezTo>
                    <a:pt x="184" y="995"/>
                    <a:pt x="203" y="909"/>
                    <a:pt x="232" y="825"/>
                  </a:cubicBezTo>
                  <a:cubicBezTo>
                    <a:pt x="254" y="761"/>
                    <a:pt x="243" y="673"/>
                    <a:pt x="309" y="635"/>
                  </a:cubicBezTo>
                  <a:cubicBezTo>
                    <a:pt x="442" y="557"/>
                    <a:pt x="773" y="508"/>
                    <a:pt x="773" y="508"/>
                  </a:cubicBezTo>
                  <a:cubicBezTo>
                    <a:pt x="1159" y="613"/>
                    <a:pt x="979" y="508"/>
                    <a:pt x="1159" y="952"/>
                  </a:cubicBezTo>
                  <a:lnTo>
                    <a:pt x="1313" y="1332"/>
                  </a:lnTo>
                  <a:cubicBezTo>
                    <a:pt x="1339" y="2094"/>
                    <a:pt x="1368" y="2855"/>
                    <a:pt x="1391" y="3617"/>
                  </a:cubicBezTo>
                  <a:cubicBezTo>
                    <a:pt x="1420" y="4611"/>
                    <a:pt x="1427" y="5605"/>
                    <a:pt x="1468" y="6599"/>
                  </a:cubicBezTo>
                  <a:cubicBezTo>
                    <a:pt x="1478" y="6853"/>
                    <a:pt x="1462" y="7115"/>
                    <a:pt x="1545" y="7360"/>
                  </a:cubicBezTo>
                  <a:cubicBezTo>
                    <a:pt x="1595" y="7507"/>
                    <a:pt x="1854" y="7741"/>
                    <a:pt x="1854" y="7741"/>
                  </a:cubicBezTo>
                  <a:cubicBezTo>
                    <a:pt x="1880" y="7804"/>
                    <a:pt x="1859" y="7901"/>
                    <a:pt x="1932" y="7931"/>
                  </a:cubicBezTo>
                  <a:cubicBezTo>
                    <a:pt x="2004" y="7961"/>
                    <a:pt x="2112" y="7920"/>
                    <a:pt x="2163" y="7868"/>
                  </a:cubicBezTo>
                  <a:cubicBezTo>
                    <a:pt x="2230" y="7800"/>
                    <a:pt x="2211" y="7698"/>
                    <a:pt x="2241" y="7614"/>
                  </a:cubicBezTo>
                  <a:cubicBezTo>
                    <a:pt x="2263" y="7550"/>
                    <a:pt x="2292" y="7487"/>
                    <a:pt x="2318" y="7424"/>
                  </a:cubicBezTo>
                  <a:cubicBezTo>
                    <a:pt x="2344" y="5288"/>
                    <a:pt x="2346" y="3151"/>
                    <a:pt x="2395" y="1015"/>
                  </a:cubicBezTo>
                  <a:cubicBezTo>
                    <a:pt x="2397" y="940"/>
                    <a:pt x="2488" y="609"/>
                    <a:pt x="2550" y="508"/>
                  </a:cubicBezTo>
                  <a:cubicBezTo>
                    <a:pt x="2591" y="439"/>
                    <a:pt x="2632" y="365"/>
                    <a:pt x="2704" y="317"/>
                  </a:cubicBezTo>
                  <a:cubicBezTo>
                    <a:pt x="2768" y="275"/>
                    <a:pt x="2859" y="275"/>
                    <a:pt x="2936" y="254"/>
                  </a:cubicBezTo>
                  <a:cubicBezTo>
                    <a:pt x="3116" y="275"/>
                    <a:pt x="3310" y="257"/>
                    <a:pt x="3477" y="317"/>
                  </a:cubicBezTo>
                  <a:cubicBezTo>
                    <a:pt x="3709" y="402"/>
                    <a:pt x="3704" y="985"/>
                    <a:pt x="3708" y="1015"/>
                  </a:cubicBezTo>
                  <a:cubicBezTo>
                    <a:pt x="3734" y="3151"/>
                    <a:pt x="3736" y="5288"/>
                    <a:pt x="3786" y="7424"/>
                  </a:cubicBezTo>
                  <a:cubicBezTo>
                    <a:pt x="3788" y="7536"/>
                    <a:pt x="3965" y="7926"/>
                    <a:pt x="4018" y="7995"/>
                  </a:cubicBezTo>
                  <a:cubicBezTo>
                    <a:pt x="4075" y="8071"/>
                    <a:pt x="4178" y="8117"/>
                    <a:pt x="4249" y="8185"/>
                  </a:cubicBezTo>
                  <a:cubicBezTo>
                    <a:pt x="4633" y="8552"/>
                    <a:pt x="4305" y="8342"/>
                    <a:pt x="4713" y="8566"/>
                  </a:cubicBezTo>
                  <a:cubicBezTo>
                    <a:pt x="4919" y="8460"/>
                    <a:pt x="5166" y="8395"/>
                    <a:pt x="5331" y="8249"/>
                  </a:cubicBezTo>
                  <a:cubicBezTo>
                    <a:pt x="5630" y="7982"/>
                    <a:pt x="5656" y="7685"/>
                    <a:pt x="5717" y="7360"/>
                  </a:cubicBezTo>
                  <a:cubicBezTo>
                    <a:pt x="5745" y="7212"/>
                    <a:pt x="5769" y="7064"/>
                    <a:pt x="5795" y="6916"/>
                  </a:cubicBezTo>
                  <a:cubicBezTo>
                    <a:pt x="5769" y="5859"/>
                    <a:pt x="5766" y="4801"/>
                    <a:pt x="5717" y="3744"/>
                  </a:cubicBezTo>
                  <a:cubicBezTo>
                    <a:pt x="5714" y="3677"/>
                    <a:pt x="5638" y="3620"/>
                    <a:pt x="5640" y="3553"/>
                  </a:cubicBezTo>
                  <a:cubicBezTo>
                    <a:pt x="5664" y="2706"/>
                    <a:pt x="5673" y="1856"/>
                    <a:pt x="5795" y="1015"/>
                  </a:cubicBezTo>
                  <a:cubicBezTo>
                    <a:pt x="5807" y="930"/>
                    <a:pt x="6190" y="843"/>
                    <a:pt x="6258" y="825"/>
                  </a:cubicBezTo>
                  <a:cubicBezTo>
                    <a:pt x="6547" y="872"/>
                    <a:pt x="6857" y="842"/>
                    <a:pt x="6876" y="1206"/>
                  </a:cubicBezTo>
                  <a:cubicBezTo>
                    <a:pt x="6973" y="3044"/>
                    <a:pt x="6880" y="4887"/>
                    <a:pt x="6953" y="6726"/>
                  </a:cubicBezTo>
                  <a:cubicBezTo>
                    <a:pt x="6958" y="6840"/>
                    <a:pt x="7067" y="6934"/>
                    <a:pt x="7108" y="7043"/>
                  </a:cubicBezTo>
                  <a:cubicBezTo>
                    <a:pt x="7247" y="7409"/>
                    <a:pt x="7322" y="7768"/>
                    <a:pt x="7494" y="8122"/>
                  </a:cubicBezTo>
                  <a:cubicBezTo>
                    <a:pt x="7537" y="8210"/>
                    <a:pt x="7597" y="8291"/>
                    <a:pt x="7649" y="8375"/>
                  </a:cubicBezTo>
                  <a:cubicBezTo>
                    <a:pt x="7941" y="8256"/>
                    <a:pt x="8375" y="8172"/>
                    <a:pt x="8499" y="7868"/>
                  </a:cubicBezTo>
                  <a:cubicBezTo>
                    <a:pt x="8564" y="7706"/>
                    <a:pt x="8550" y="7529"/>
                    <a:pt x="8576" y="7360"/>
                  </a:cubicBezTo>
                  <a:cubicBezTo>
                    <a:pt x="8550" y="6705"/>
                    <a:pt x="8562" y="6047"/>
                    <a:pt x="8499" y="5393"/>
                  </a:cubicBezTo>
                  <a:cubicBezTo>
                    <a:pt x="8484" y="5240"/>
                    <a:pt x="8386" y="5099"/>
                    <a:pt x="8344" y="4949"/>
                  </a:cubicBezTo>
                  <a:cubicBezTo>
                    <a:pt x="8309" y="4824"/>
                    <a:pt x="8286" y="4696"/>
                    <a:pt x="8267" y="4568"/>
                  </a:cubicBezTo>
                  <a:cubicBezTo>
                    <a:pt x="8232" y="4337"/>
                    <a:pt x="8136" y="3447"/>
                    <a:pt x="8112" y="3236"/>
                  </a:cubicBezTo>
                  <a:cubicBezTo>
                    <a:pt x="8164" y="2538"/>
                    <a:pt x="8146" y="1834"/>
                    <a:pt x="8267" y="1142"/>
                  </a:cubicBezTo>
                  <a:cubicBezTo>
                    <a:pt x="8280" y="1067"/>
                    <a:pt x="8406" y="1022"/>
                    <a:pt x="8499" y="1015"/>
                  </a:cubicBezTo>
                  <a:cubicBezTo>
                    <a:pt x="8705" y="1000"/>
                    <a:pt x="8911" y="1058"/>
                    <a:pt x="9117" y="1079"/>
                  </a:cubicBezTo>
                  <a:cubicBezTo>
                    <a:pt x="9194" y="1121"/>
                    <a:pt x="9265" y="1171"/>
                    <a:pt x="9348" y="1206"/>
                  </a:cubicBezTo>
                  <a:cubicBezTo>
                    <a:pt x="9421" y="1235"/>
                    <a:pt x="9523" y="1222"/>
                    <a:pt x="9580" y="1269"/>
                  </a:cubicBezTo>
                  <a:cubicBezTo>
                    <a:pt x="9638" y="1316"/>
                    <a:pt x="9625" y="1398"/>
                    <a:pt x="9658" y="1459"/>
                  </a:cubicBezTo>
                  <a:cubicBezTo>
                    <a:pt x="9703" y="1546"/>
                    <a:pt x="9761" y="1629"/>
                    <a:pt x="9812" y="1713"/>
                  </a:cubicBezTo>
                  <a:cubicBezTo>
                    <a:pt x="9869" y="6455"/>
                    <a:pt x="7284" y="8603"/>
                    <a:pt x="10507" y="8122"/>
                  </a:cubicBezTo>
                  <a:cubicBezTo>
                    <a:pt x="10588" y="8110"/>
                    <a:pt x="10662" y="8079"/>
                    <a:pt x="10739" y="8058"/>
                  </a:cubicBezTo>
                  <a:cubicBezTo>
                    <a:pt x="10852" y="7965"/>
                    <a:pt x="10990" y="7869"/>
                    <a:pt x="11048" y="7741"/>
                  </a:cubicBezTo>
                  <a:cubicBezTo>
                    <a:pt x="11100" y="7627"/>
                    <a:pt x="11191" y="7045"/>
                    <a:pt x="11203" y="6980"/>
                  </a:cubicBezTo>
                  <a:cubicBezTo>
                    <a:pt x="11177" y="6493"/>
                    <a:pt x="11165" y="6006"/>
                    <a:pt x="11125" y="5520"/>
                  </a:cubicBezTo>
                  <a:cubicBezTo>
                    <a:pt x="11097" y="5175"/>
                    <a:pt x="11035" y="5075"/>
                    <a:pt x="10971" y="4759"/>
                  </a:cubicBezTo>
                  <a:cubicBezTo>
                    <a:pt x="10915" y="4484"/>
                    <a:pt x="10868" y="4209"/>
                    <a:pt x="10816" y="3934"/>
                  </a:cubicBezTo>
                  <a:cubicBezTo>
                    <a:pt x="10791" y="3596"/>
                    <a:pt x="10739" y="3258"/>
                    <a:pt x="10739" y="2919"/>
                  </a:cubicBezTo>
                  <a:cubicBezTo>
                    <a:pt x="10739" y="2157"/>
                    <a:pt x="10769" y="1395"/>
                    <a:pt x="10816" y="635"/>
                  </a:cubicBezTo>
                  <a:cubicBezTo>
                    <a:pt x="10821" y="568"/>
                    <a:pt x="10862" y="506"/>
                    <a:pt x="10894" y="444"/>
                  </a:cubicBezTo>
                  <a:cubicBezTo>
                    <a:pt x="10939" y="357"/>
                    <a:pt x="10991" y="272"/>
                    <a:pt x="11048" y="190"/>
                  </a:cubicBezTo>
                  <a:cubicBezTo>
                    <a:pt x="11094" y="124"/>
                    <a:pt x="11151" y="63"/>
                    <a:pt x="11203" y="0"/>
                  </a:cubicBezTo>
                  <a:cubicBezTo>
                    <a:pt x="11552" y="215"/>
                    <a:pt x="11979" y="390"/>
                    <a:pt x="12130" y="761"/>
                  </a:cubicBezTo>
                  <a:lnTo>
                    <a:pt x="12284" y="1142"/>
                  </a:lnTo>
                  <a:cubicBezTo>
                    <a:pt x="12387" y="3342"/>
                    <a:pt x="12422" y="5544"/>
                    <a:pt x="12593" y="7741"/>
                  </a:cubicBezTo>
                  <a:cubicBezTo>
                    <a:pt x="12603" y="7864"/>
                    <a:pt x="12676" y="8048"/>
                    <a:pt x="12825" y="8058"/>
                  </a:cubicBezTo>
                  <a:cubicBezTo>
                    <a:pt x="13078" y="8076"/>
                    <a:pt x="13289" y="7889"/>
                    <a:pt x="13521" y="7804"/>
                  </a:cubicBezTo>
                  <a:cubicBezTo>
                    <a:pt x="13598" y="7678"/>
                    <a:pt x="13693" y="7557"/>
                    <a:pt x="13752" y="7424"/>
                  </a:cubicBezTo>
                  <a:cubicBezTo>
                    <a:pt x="13797" y="7322"/>
                    <a:pt x="13830" y="7214"/>
                    <a:pt x="13830" y="7106"/>
                  </a:cubicBezTo>
                  <a:cubicBezTo>
                    <a:pt x="13830" y="6176"/>
                    <a:pt x="13778" y="5245"/>
                    <a:pt x="13752" y="4315"/>
                  </a:cubicBezTo>
                  <a:cubicBezTo>
                    <a:pt x="13778" y="3574"/>
                    <a:pt x="13760" y="2832"/>
                    <a:pt x="13830" y="2094"/>
                  </a:cubicBezTo>
                  <a:cubicBezTo>
                    <a:pt x="13838" y="2000"/>
                    <a:pt x="13903" y="1907"/>
                    <a:pt x="13984" y="1840"/>
                  </a:cubicBezTo>
                  <a:cubicBezTo>
                    <a:pt x="14042" y="1793"/>
                    <a:pt x="14139" y="1798"/>
                    <a:pt x="14216" y="1777"/>
                  </a:cubicBezTo>
                  <a:cubicBezTo>
                    <a:pt x="14417" y="1942"/>
                    <a:pt x="14629" y="2074"/>
                    <a:pt x="14757" y="2284"/>
                  </a:cubicBezTo>
                  <a:cubicBezTo>
                    <a:pt x="14793" y="2344"/>
                    <a:pt x="14808" y="2411"/>
                    <a:pt x="14834" y="2475"/>
                  </a:cubicBezTo>
                  <a:cubicBezTo>
                    <a:pt x="15118" y="5277"/>
                    <a:pt x="14646" y="409"/>
                    <a:pt x="14988" y="8185"/>
                  </a:cubicBezTo>
                  <a:cubicBezTo>
                    <a:pt x="15004" y="8547"/>
                    <a:pt x="15145" y="8503"/>
                    <a:pt x="15452" y="8566"/>
                  </a:cubicBezTo>
                  <a:cubicBezTo>
                    <a:pt x="15607" y="8481"/>
                    <a:pt x="15784" y="8420"/>
                    <a:pt x="15916" y="8312"/>
                  </a:cubicBezTo>
                  <a:cubicBezTo>
                    <a:pt x="15997" y="8245"/>
                    <a:pt x="16023" y="8145"/>
                    <a:pt x="16070" y="8058"/>
                  </a:cubicBezTo>
                  <a:cubicBezTo>
                    <a:pt x="16213" y="7793"/>
                    <a:pt x="16265" y="7642"/>
                    <a:pt x="16379" y="7360"/>
                  </a:cubicBezTo>
                  <a:cubicBezTo>
                    <a:pt x="16353" y="6451"/>
                    <a:pt x="16371" y="5540"/>
                    <a:pt x="16302" y="4632"/>
                  </a:cubicBezTo>
                  <a:cubicBezTo>
                    <a:pt x="16293" y="4518"/>
                    <a:pt x="16162" y="4428"/>
                    <a:pt x="16147" y="4315"/>
                  </a:cubicBezTo>
                  <a:cubicBezTo>
                    <a:pt x="16084" y="3809"/>
                    <a:pt x="16096" y="3299"/>
                    <a:pt x="16070" y="2792"/>
                  </a:cubicBezTo>
                  <a:cubicBezTo>
                    <a:pt x="16096" y="2052"/>
                    <a:pt x="16075" y="1309"/>
                    <a:pt x="16147" y="571"/>
                  </a:cubicBezTo>
                  <a:cubicBezTo>
                    <a:pt x="16153" y="511"/>
                    <a:pt x="16264" y="495"/>
                    <a:pt x="16302" y="444"/>
                  </a:cubicBezTo>
                  <a:cubicBezTo>
                    <a:pt x="16344" y="387"/>
                    <a:pt x="16306" y="284"/>
                    <a:pt x="16379" y="254"/>
                  </a:cubicBezTo>
                  <a:cubicBezTo>
                    <a:pt x="16592" y="167"/>
                    <a:pt x="16843" y="169"/>
                    <a:pt x="17075" y="127"/>
                  </a:cubicBezTo>
                  <a:cubicBezTo>
                    <a:pt x="17584" y="165"/>
                    <a:pt x="17908" y="7"/>
                    <a:pt x="18079" y="381"/>
                  </a:cubicBezTo>
                  <a:cubicBezTo>
                    <a:pt x="18125" y="482"/>
                    <a:pt x="18130" y="592"/>
                    <a:pt x="18156" y="698"/>
                  </a:cubicBezTo>
                  <a:cubicBezTo>
                    <a:pt x="18182" y="3405"/>
                    <a:pt x="18185" y="6113"/>
                    <a:pt x="18233" y="8820"/>
                  </a:cubicBezTo>
                  <a:cubicBezTo>
                    <a:pt x="18245" y="9475"/>
                    <a:pt x="18262" y="9273"/>
                    <a:pt x="19006" y="9137"/>
                  </a:cubicBezTo>
                  <a:cubicBezTo>
                    <a:pt x="19083" y="9073"/>
                    <a:pt x="19183" y="9024"/>
                    <a:pt x="19238" y="8947"/>
                  </a:cubicBezTo>
                  <a:cubicBezTo>
                    <a:pt x="19366" y="8767"/>
                    <a:pt x="19527" y="8583"/>
                    <a:pt x="19547" y="8375"/>
                  </a:cubicBezTo>
                  <a:cubicBezTo>
                    <a:pt x="19686" y="6886"/>
                    <a:pt x="19667" y="6959"/>
                    <a:pt x="19315" y="6091"/>
                  </a:cubicBezTo>
                  <a:cubicBezTo>
                    <a:pt x="19289" y="5901"/>
                    <a:pt x="19256" y="5711"/>
                    <a:pt x="19238" y="5520"/>
                  </a:cubicBezTo>
                  <a:cubicBezTo>
                    <a:pt x="19153" y="4652"/>
                    <a:pt x="19126" y="3790"/>
                    <a:pt x="19083" y="2919"/>
                  </a:cubicBezTo>
                  <a:cubicBezTo>
                    <a:pt x="19166" y="2681"/>
                    <a:pt x="19194" y="2275"/>
                    <a:pt x="19624" y="2221"/>
                  </a:cubicBezTo>
                  <a:cubicBezTo>
                    <a:pt x="19834" y="2194"/>
                    <a:pt x="20036" y="2305"/>
                    <a:pt x="20242" y="2348"/>
                  </a:cubicBezTo>
                  <a:cubicBezTo>
                    <a:pt x="21600" y="4020"/>
                    <a:pt x="20320" y="2369"/>
                    <a:pt x="20474" y="7868"/>
                  </a:cubicBezTo>
                  <a:cubicBezTo>
                    <a:pt x="20612" y="12810"/>
                    <a:pt x="20527" y="11817"/>
                    <a:pt x="20783" y="14340"/>
                  </a:cubicBezTo>
                  <a:cubicBezTo>
                    <a:pt x="20809" y="15059"/>
                    <a:pt x="20860" y="15778"/>
                    <a:pt x="20860" y="16497"/>
                  </a:cubicBezTo>
                  <a:cubicBezTo>
                    <a:pt x="20860" y="17407"/>
                    <a:pt x="20847" y="18317"/>
                    <a:pt x="20783" y="19226"/>
                  </a:cubicBezTo>
                  <a:cubicBezTo>
                    <a:pt x="20738" y="19871"/>
                    <a:pt x="20697" y="19656"/>
                    <a:pt x="20397" y="20050"/>
                  </a:cubicBezTo>
                  <a:cubicBezTo>
                    <a:pt x="20336" y="20131"/>
                    <a:pt x="20324" y="20237"/>
                    <a:pt x="20242" y="20304"/>
                  </a:cubicBezTo>
                  <a:cubicBezTo>
                    <a:pt x="20009" y="20496"/>
                    <a:pt x="19729" y="20644"/>
                    <a:pt x="19470" y="20812"/>
                  </a:cubicBezTo>
                  <a:cubicBezTo>
                    <a:pt x="19357" y="20884"/>
                    <a:pt x="18901" y="21172"/>
                    <a:pt x="18774" y="21193"/>
                  </a:cubicBezTo>
                  <a:cubicBezTo>
                    <a:pt x="18395" y="21255"/>
                    <a:pt x="18002" y="21246"/>
                    <a:pt x="17615" y="21256"/>
                  </a:cubicBezTo>
                  <a:cubicBezTo>
                    <a:pt x="16328" y="21289"/>
                    <a:pt x="15040" y="21298"/>
                    <a:pt x="13752" y="21319"/>
                  </a:cubicBezTo>
                  <a:cubicBezTo>
                    <a:pt x="10336" y="21600"/>
                    <a:pt x="13018" y="21399"/>
                    <a:pt x="4945" y="21446"/>
                  </a:cubicBezTo>
                  <a:lnTo>
                    <a:pt x="2086" y="21383"/>
                  </a:lnTo>
                  <a:close/>
                </a:path>
              </a:pathLst>
            </a:custGeom>
            <a:gradFill flip="none" rotWithShape="1">
              <a:gsLst>
                <a:gs pos="0">
                  <a:srgbClr val="A6CBD0"/>
                </a:gs>
                <a:gs pos="100000">
                  <a:srgbClr val="D7E8EA"/>
                </a:gs>
              </a:gsLst>
              <a:lin ang="5400000" scaled="0"/>
            </a:gradFill>
            <a:ln w="3175" cap="flat">
              <a:solidFill>
                <a:srgbClr val="C3DCDF"/>
              </a:solidFill>
              <a:prstDash val="solid"/>
              <a:round/>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36" name="Freeform 12"/>
            <p:cNvSpPr/>
            <p:nvPr/>
          </p:nvSpPr>
          <p:spPr>
            <a:xfrm flipH="1">
              <a:off x="2165295" y="0"/>
              <a:ext cx="2464068" cy="2938254"/>
            </a:xfrm>
            <a:custGeom>
              <a:avLst/>
              <a:gdLst/>
              <a:ahLst/>
              <a:cxnLst>
                <a:cxn ang="0">
                  <a:pos x="wd2" y="hd2"/>
                </a:cxn>
                <a:cxn ang="5400000">
                  <a:pos x="wd2" y="hd2"/>
                </a:cxn>
                <a:cxn ang="10800000">
                  <a:pos x="wd2" y="hd2"/>
                </a:cxn>
                <a:cxn ang="16200000">
                  <a:pos x="wd2" y="hd2"/>
                </a:cxn>
              </a:cxnLst>
              <a:rect l="0" t="0" r="r" b="b"/>
              <a:pathLst>
                <a:path w="20873" h="21472" fill="norm" stroke="1" extrusionOk="0">
                  <a:moveTo>
                    <a:pt x="2086" y="21383"/>
                  </a:moveTo>
                  <a:cubicBezTo>
                    <a:pt x="1898" y="21190"/>
                    <a:pt x="1601" y="20904"/>
                    <a:pt x="1468" y="20685"/>
                  </a:cubicBezTo>
                  <a:cubicBezTo>
                    <a:pt x="1420" y="20607"/>
                    <a:pt x="1428" y="20513"/>
                    <a:pt x="1391" y="20431"/>
                  </a:cubicBezTo>
                  <a:cubicBezTo>
                    <a:pt x="1350" y="20343"/>
                    <a:pt x="1277" y="20266"/>
                    <a:pt x="1236" y="20177"/>
                  </a:cubicBezTo>
                  <a:cubicBezTo>
                    <a:pt x="787" y="19209"/>
                    <a:pt x="824" y="19253"/>
                    <a:pt x="541" y="18401"/>
                  </a:cubicBezTo>
                  <a:cubicBezTo>
                    <a:pt x="522" y="18108"/>
                    <a:pt x="391" y="16097"/>
                    <a:pt x="386" y="15863"/>
                  </a:cubicBezTo>
                  <a:cubicBezTo>
                    <a:pt x="343" y="13600"/>
                    <a:pt x="351" y="11336"/>
                    <a:pt x="309" y="9073"/>
                  </a:cubicBezTo>
                  <a:cubicBezTo>
                    <a:pt x="300" y="8565"/>
                    <a:pt x="254" y="8058"/>
                    <a:pt x="232" y="7551"/>
                  </a:cubicBezTo>
                  <a:cubicBezTo>
                    <a:pt x="203" y="6895"/>
                    <a:pt x="191" y="6239"/>
                    <a:pt x="155" y="5584"/>
                  </a:cubicBezTo>
                  <a:cubicBezTo>
                    <a:pt x="125" y="5055"/>
                    <a:pt x="69" y="4695"/>
                    <a:pt x="0" y="4188"/>
                  </a:cubicBezTo>
                  <a:cubicBezTo>
                    <a:pt x="26" y="3215"/>
                    <a:pt x="29" y="2241"/>
                    <a:pt x="77" y="1269"/>
                  </a:cubicBezTo>
                  <a:cubicBezTo>
                    <a:pt x="81" y="1202"/>
                    <a:pt x="132" y="1143"/>
                    <a:pt x="155" y="1079"/>
                  </a:cubicBezTo>
                  <a:cubicBezTo>
                    <a:pt x="184" y="995"/>
                    <a:pt x="203" y="909"/>
                    <a:pt x="232" y="825"/>
                  </a:cubicBezTo>
                  <a:cubicBezTo>
                    <a:pt x="254" y="761"/>
                    <a:pt x="243" y="673"/>
                    <a:pt x="309" y="635"/>
                  </a:cubicBezTo>
                  <a:cubicBezTo>
                    <a:pt x="442" y="557"/>
                    <a:pt x="773" y="508"/>
                    <a:pt x="773" y="508"/>
                  </a:cubicBezTo>
                  <a:cubicBezTo>
                    <a:pt x="1159" y="613"/>
                    <a:pt x="979" y="508"/>
                    <a:pt x="1159" y="952"/>
                  </a:cubicBezTo>
                  <a:lnTo>
                    <a:pt x="1313" y="1332"/>
                  </a:lnTo>
                  <a:cubicBezTo>
                    <a:pt x="1339" y="2094"/>
                    <a:pt x="1368" y="2855"/>
                    <a:pt x="1391" y="3617"/>
                  </a:cubicBezTo>
                  <a:cubicBezTo>
                    <a:pt x="1420" y="4611"/>
                    <a:pt x="1427" y="5605"/>
                    <a:pt x="1468" y="6599"/>
                  </a:cubicBezTo>
                  <a:cubicBezTo>
                    <a:pt x="1478" y="6853"/>
                    <a:pt x="1462" y="7115"/>
                    <a:pt x="1545" y="7360"/>
                  </a:cubicBezTo>
                  <a:cubicBezTo>
                    <a:pt x="1595" y="7507"/>
                    <a:pt x="1854" y="7741"/>
                    <a:pt x="1854" y="7741"/>
                  </a:cubicBezTo>
                  <a:cubicBezTo>
                    <a:pt x="1880" y="7804"/>
                    <a:pt x="1859" y="7901"/>
                    <a:pt x="1932" y="7931"/>
                  </a:cubicBezTo>
                  <a:cubicBezTo>
                    <a:pt x="2004" y="7961"/>
                    <a:pt x="2112" y="7920"/>
                    <a:pt x="2163" y="7868"/>
                  </a:cubicBezTo>
                  <a:cubicBezTo>
                    <a:pt x="2230" y="7800"/>
                    <a:pt x="2211" y="7698"/>
                    <a:pt x="2241" y="7614"/>
                  </a:cubicBezTo>
                  <a:cubicBezTo>
                    <a:pt x="2263" y="7550"/>
                    <a:pt x="2292" y="7487"/>
                    <a:pt x="2318" y="7424"/>
                  </a:cubicBezTo>
                  <a:cubicBezTo>
                    <a:pt x="2344" y="5288"/>
                    <a:pt x="2346" y="3151"/>
                    <a:pt x="2395" y="1015"/>
                  </a:cubicBezTo>
                  <a:cubicBezTo>
                    <a:pt x="2397" y="940"/>
                    <a:pt x="2488" y="609"/>
                    <a:pt x="2550" y="508"/>
                  </a:cubicBezTo>
                  <a:cubicBezTo>
                    <a:pt x="2591" y="439"/>
                    <a:pt x="2632" y="365"/>
                    <a:pt x="2704" y="317"/>
                  </a:cubicBezTo>
                  <a:cubicBezTo>
                    <a:pt x="2768" y="275"/>
                    <a:pt x="2859" y="275"/>
                    <a:pt x="2936" y="254"/>
                  </a:cubicBezTo>
                  <a:cubicBezTo>
                    <a:pt x="3116" y="275"/>
                    <a:pt x="3310" y="257"/>
                    <a:pt x="3477" y="317"/>
                  </a:cubicBezTo>
                  <a:cubicBezTo>
                    <a:pt x="3709" y="402"/>
                    <a:pt x="3704" y="985"/>
                    <a:pt x="3708" y="1015"/>
                  </a:cubicBezTo>
                  <a:cubicBezTo>
                    <a:pt x="3734" y="3151"/>
                    <a:pt x="3736" y="5288"/>
                    <a:pt x="3786" y="7424"/>
                  </a:cubicBezTo>
                  <a:cubicBezTo>
                    <a:pt x="3788" y="7536"/>
                    <a:pt x="3965" y="7926"/>
                    <a:pt x="4018" y="7995"/>
                  </a:cubicBezTo>
                  <a:cubicBezTo>
                    <a:pt x="4075" y="8071"/>
                    <a:pt x="4178" y="8117"/>
                    <a:pt x="4249" y="8185"/>
                  </a:cubicBezTo>
                  <a:cubicBezTo>
                    <a:pt x="4633" y="8552"/>
                    <a:pt x="4305" y="8342"/>
                    <a:pt x="4713" y="8566"/>
                  </a:cubicBezTo>
                  <a:cubicBezTo>
                    <a:pt x="4919" y="8460"/>
                    <a:pt x="5166" y="8395"/>
                    <a:pt x="5331" y="8249"/>
                  </a:cubicBezTo>
                  <a:cubicBezTo>
                    <a:pt x="5630" y="7982"/>
                    <a:pt x="5656" y="7685"/>
                    <a:pt x="5717" y="7360"/>
                  </a:cubicBezTo>
                  <a:cubicBezTo>
                    <a:pt x="5745" y="7212"/>
                    <a:pt x="5769" y="7064"/>
                    <a:pt x="5795" y="6916"/>
                  </a:cubicBezTo>
                  <a:cubicBezTo>
                    <a:pt x="5769" y="5859"/>
                    <a:pt x="5766" y="4801"/>
                    <a:pt x="5717" y="3744"/>
                  </a:cubicBezTo>
                  <a:cubicBezTo>
                    <a:pt x="5714" y="3677"/>
                    <a:pt x="5638" y="3620"/>
                    <a:pt x="5640" y="3553"/>
                  </a:cubicBezTo>
                  <a:cubicBezTo>
                    <a:pt x="5664" y="2706"/>
                    <a:pt x="5673" y="1856"/>
                    <a:pt x="5795" y="1015"/>
                  </a:cubicBezTo>
                  <a:cubicBezTo>
                    <a:pt x="5807" y="930"/>
                    <a:pt x="6190" y="843"/>
                    <a:pt x="6258" y="825"/>
                  </a:cubicBezTo>
                  <a:cubicBezTo>
                    <a:pt x="6547" y="872"/>
                    <a:pt x="6857" y="842"/>
                    <a:pt x="6876" y="1206"/>
                  </a:cubicBezTo>
                  <a:cubicBezTo>
                    <a:pt x="6973" y="3044"/>
                    <a:pt x="6880" y="4887"/>
                    <a:pt x="6953" y="6726"/>
                  </a:cubicBezTo>
                  <a:cubicBezTo>
                    <a:pt x="6958" y="6840"/>
                    <a:pt x="7067" y="6934"/>
                    <a:pt x="7108" y="7043"/>
                  </a:cubicBezTo>
                  <a:cubicBezTo>
                    <a:pt x="7247" y="7409"/>
                    <a:pt x="7322" y="7768"/>
                    <a:pt x="7494" y="8122"/>
                  </a:cubicBezTo>
                  <a:cubicBezTo>
                    <a:pt x="7537" y="8210"/>
                    <a:pt x="7597" y="8291"/>
                    <a:pt x="7649" y="8375"/>
                  </a:cubicBezTo>
                  <a:cubicBezTo>
                    <a:pt x="7941" y="8256"/>
                    <a:pt x="8375" y="8172"/>
                    <a:pt x="8499" y="7868"/>
                  </a:cubicBezTo>
                  <a:cubicBezTo>
                    <a:pt x="8564" y="7706"/>
                    <a:pt x="8550" y="7529"/>
                    <a:pt x="8576" y="7360"/>
                  </a:cubicBezTo>
                  <a:cubicBezTo>
                    <a:pt x="8550" y="6705"/>
                    <a:pt x="8561" y="6047"/>
                    <a:pt x="8499" y="5393"/>
                  </a:cubicBezTo>
                  <a:cubicBezTo>
                    <a:pt x="8484" y="5240"/>
                    <a:pt x="8386" y="5099"/>
                    <a:pt x="8344" y="4949"/>
                  </a:cubicBezTo>
                  <a:cubicBezTo>
                    <a:pt x="8309" y="4824"/>
                    <a:pt x="8286" y="4696"/>
                    <a:pt x="8267" y="4568"/>
                  </a:cubicBezTo>
                  <a:cubicBezTo>
                    <a:pt x="8232" y="4337"/>
                    <a:pt x="8136" y="3447"/>
                    <a:pt x="8112" y="3236"/>
                  </a:cubicBezTo>
                  <a:cubicBezTo>
                    <a:pt x="8164" y="2538"/>
                    <a:pt x="8146" y="1834"/>
                    <a:pt x="8267" y="1142"/>
                  </a:cubicBezTo>
                  <a:cubicBezTo>
                    <a:pt x="8280" y="1067"/>
                    <a:pt x="8406" y="1022"/>
                    <a:pt x="8499" y="1015"/>
                  </a:cubicBezTo>
                  <a:cubicBezTo>
                    <a:pt x="8705" y="1000"/>
                    <a:pt x="8911" y="1058"/>
                    <a:pt x="9117" y="1079"/>
                  </a:cubicBezTo>
                  <a:cubicBezTo>
                    <a:pt x="9194" y="1121"/>
                    <a:pt x="9265" y="1171"/>
                    <a:pt x="9348" y="1206"/>
                  </a:cubicBezTo>
                  <a:cubicBezTo>
                    <a:pt x="9421" y="1235"/>
                    <a:pt x="9523" y="1222"/>
                    <a:pt x="9580" y="1269"/>
                  </a:cubicBezTo>
                  <a:cubicBezTo>
                    <a:pt x="9638" y="1316"/>
                    <a:pt x="9625" y="1398"/>
                    <a:pt x="9658" y="1459"/>
                  </a:cubicBezTo>
                  <a:cubicBezTo>
                    <a:pt x="9703" y="1546"/>
                    <a:pt x="9761" y="1629"/>
                    <a:pt x="9812" y="1713"/>
                  </a:cubicBezTo>
                  <a:cubicBezTo>
                    <a:pt x="9869" y="6455"/>
                    <a:pt x="7284" y="8603"/>
                    <a:pt x="10507" y="8122"/>
                  </a:cubicBezTo>
                  <a:cubicBezTo>
                    <a:pt x="10588" y="8110"/>
                    <a:pt x="10662" y="8079"/>
                    <a:pt x="10739" y="8058"/>
                  </a:cubicBezTo>
                  <a:cubicBezTo>
                    <a:pt x="10852" y="7965"/>
                    <a:pt x="10990" y="7869"/>
                    <a:pt x="11048" y="7741"/>
                  </a:cubicBezTo>
                  <a:cubicBezTo>
                    <a:pt x="11100" y="7627"/>
                    <a:pt x="11191" y="7045"/>
                    <a:pt x="11203" y="6980"/>
                  </a:cubicBezTo>
                  <a:cubicBezTo>
                    <a:pt x="11177" y="6493"/>
                    <a:pt x="11165" y="6006"/>
                    <a:pt x="11125" y="5520"/>
                  </a:cubicBezTo>
                  <a:cubicBezTo>
                    <a:pt x="11097" y="5175"/>
                    <a:pt x="11035" y="5075"/>
                    <a:pt x="10971" y="4759"/>
                  </a:cubicBezTo>
                  <a:cubicBezTo>
                    <a:pt x="10915" y="4484"/>
                    <a:pt x="10868" y="4209"/>
                    <a:pt x="10816" y="3934"/>
                  </a:cubicBezTo>
                  <a:cubicBezTo>
                    <a:pt x="10791" y="3596"/>
                    <a:pt x="10739" y="3258"/>
                    <a:pt x="10739" y="2919"/>
                  </a:cubicBezTo>
                  <a:cubicBezTo>
                    <a:pt x="10739" y="2157"/>
                    <a:pt x="10769" y="1395"/>
                    <a:pt x="10816" y="635"/>
                  </a:cubicBezTo>
                  <a:cubicBezTo>
                    <a:pt x="10821" y="568"/>
                    <a:pt x="10862" y="506"/>
                    <a:pt x="10894" y="444"/>
                  </a:cubicBezTo>
                  <a:cubicBezTo>
                    <a:pt x="10939" y="357"/>
                    <a:pt x="10991" y="272"/>
                    <a:pt x="11048" y="190"/>
                  </a:cubicBezTo>
                  <a:cubicBezTo>
                    <a:pt x="11094" y="124"/>
                    <a:pt x="11151" y="63"/>
                    <a:pt x="11203" y="0"/>
                  </a:cubicBezTo>
                  <a:cubicBezTo>
                    <a:pt x="11552" y="215"/>
                    <a:pt x="11979" y="390"/>
                    <a:pt x="12130" y="761"/>
                  </a:cubicBezTo>
                  <a:lnTo>
                    <a:pt x="12284" y="1142"/>
                  </a:lnTo>
                  <a:cubicBezTo>
                    <a:pt x="12387" y="3342"/>
                    <a:pt x="12422" y="5544"/>
                    <a:pt x="12593" y="7741"/>
                  </a:cubicBezTo>
                  <a:cubicBezTo>
                    <a:pt x="12603" y="7864"/>
                    <a:pt x="12676" y="8048"/>
                    <a:pt x="12825" y="8058"/>
                  </a:cubicBezTo>
                  <a:cubicBezTo>
                    <a:pt x="13078" y="8076"/>
                    <a:pt x="13289" y="7889"/>
                    <a:pt x="13521" y="7804"/>
                  </a:cubicBezTo>
                  <a:cubicBezTo>
                    <a:pt x="13598" y="7678"/>
                    <a:pt x="13693" y="7557"/>
                    <a:pt x="13752" y="7424"/>
                  </a:cubicBezTo>
                  <a:cubicBezTo>
                    <a:pt x="13797" y="7322"/>
                    <a:pt x="13830" y="7214"/>
                    <a:pt x="13830" y="7106"/>
                  </a:cubicBezTo>
                  <a:cubicBezTo>
                    <a:pt x="13830" y="6176"/>
                    <a:pt x="13778" y="5245"/>
                    <a:pt x="13752" y="4315"/>
                  </a:cubicBezTo>
                  <a:cubicBezTo>
                    <a:pt x="13778" y="3574"/>
                    <a:pt x="13760" y="2832"/>
                    <a:pt x="13830" y="2094"/>
                  </a:cubicBezTo>
                  <a:cubicBezTo>
                    <a:pt x="13838" y="2000"/>
                    <a:pt x="13903" y="1907"/>
                    <a:pt x="13984" y="1840"/>
                  </a:cubicBezTo>
                  <a:cubicBezTo>
                    <a:pt x="14042" y="1793"/>
                    <a:pt x="14139" y="1798"/>
                    <a:pt x="14216" y="1777"/>
                  </a:cubicBezTo>
                  <a:cubicBezTo>
                    <a:pt x="14417" y="1942"/>
                    <a:pt x="14629" y="2074"/>
                    <a:pt x="14757" y="2284"/>
                  </a:cubicBezTo>
                  <a:cubicBezTo>
                    <a:pt x="14793" y="2344"/>
                    <a:pt x="14808" y="2411"/>
                    <a:pt x="14834" y="2475"/>
                  </a:cubicBezTo>
                  <a:cubicBezTo>
                    <a:pt x="15118" y="5277"/>
                    <a:pt x="14646" y="409"/>
                    <a:pt x="14988" y="8185"/>
                  </a:cubicBezTo>
                  <a:cubicBezTo>
                    <a:pt x="15004" y="8547"/>
                    <a:pt x="15145" y="8503"/>
                    <a:pt x="15452" y="8566"/>
                  </a:cubicBezTo>
                  <a:cubicBezTo>
                    <a:pt x="15607" y="8481"/>
                    <a:pt x="15784" y="8420"/>
                    <a:pt x="15916" y="8312"/>
                  </a:cubicBezTo>
                  <a:cubicBezTo>
                    <a:pt x="15997" y="8245"/>
                    <a:pt x="16023" y="8145"/>
                    <a:pt x="16070" y="8058"/>
                  </a:cubicBezTo>
                  <a:cubicBezTo>
                    <a:pt x="16213" y="7793"/>
                    <a:pt x="16265" y="7642"/>
                    <a:pt x="16379" y="7360"/>
                  </a:cubicBezTo>
                  <a:cubicBezTo>
                    <a:pt x="16353" y="6451"/>
                    <a:pt x="16371" y="5540"/>
                    <a:pt x="16302" y="4632"/>
                  </a:cubicBezTo>
                  <a:cubicBezTo>
                    <a:pt x="16293" y="4518"/>
                    <a:pt x="16162" y="4428"/>
                    <a:pt x="16147" y="4315"/>
                  </a:cubicBezTo>
                  <a:cubicBezTo>
                    <a:pt x="16084" y="3809"/>
                    <a:pt x="16096" y="3299"/>
                    <a:pt x="16070" y="2792"/>
                  </a:cubicBezTo>
                  <a:cubicBezTo>
                    <a:pt x="16096" y="2052"/>
                    <a:pt x="16075" y="1309"/>
                    <a:pt x="16147" y="571"/>
                  </a:cubicBezTo>
                  <a:cubicBezTo>
                    <a:pt x="16153" y="511"/>
                    <a:pt x="16264" y="495"/>
                    <a:pt x="16302" y="444"/>
                  </a:cubicBezTo>
                  <a:cubicBezTo>
                    <a:pt x="16344" y="387"/>
                    <a:pt x="16306" y="284"/>
                    <a:pt x="16379" y="254"/>
                  </a:cubicBezTo>
                  <a:cubicBezTo>
                    <a:pt x="16592" y="167"/>
                    <a:pt x="16843" y="169"/>
                    <a:pt x="17075" y="127"/>
                  </a:cubicBezTo>
                  <a:cubicBezTo>
                    <a:pt x="17584" y="165"/>
                    <a:pt x="17908" y="7"/>
                    <a:pt x="18079" y="381"/>
                  </a:cubicBezTo>
                  <a:cubicBezTo>
                    <a:pt x="18125" y="482"/>
                    <a:pt x="18130" y="592"/>
                    <a:pt x="18156" y="698"/>
                  </a:cubicBezTo>
                  <a:cubicBezTo>
                    <a:pt x="18182" y="3405"/>
                    <a:pt x="18185" y="6113"/>
                    <a:pt x="18233" y="8820"/>
                  </a:cubicBezTo>
                  <a:cubicBezTo>
                    <a:pt x="18245" y="9475"/>
                    <a:pt x="18262" y="9273"/>
                    <a:pt x="19006" y="9137"/>
                  </a:cubicBezTo>
                  <a:cubicBezTo>
                    <a:pt x="19083" y="9073"/>
                    <a:pt x="19183" y="9024"/>
                    <a:pt x="19238" y="8947"/>
                  </a:cubicBezTo>
                  <a:cubicBezTo>
                    <a:pt x="19366" y="8767"/>
                    <a:pt x="19527" y="8583"/>
                    <a:pt x="19547" y="8375"/>
                  </a:cubicBezTo>
                  <a:cubicBezTo>
                    <a:pt x="19686" y="6886"/>
                    <a:pt x="19667" y="6959"/>
                    <a:pt x="19315" y="6091"/>
                  </a:cubicBezTo>
                  <a:cubicBezTo>
                    <a:pt x="19289" y="5901"/>
                    <a:pt x="19256" y="5711"/>
                    <a:pt x="19238" y="5520"/>
                  </a:cubicBezTo>
                  <a:cubicBezTo>
                    <a:pt x="19153" y="4652"/>
                    <a:pt x="19126" y="3790"/>
                    <a:pt x="19083" y="2919"/>
                  </a:cubicBezTo>
                  <a:cubicBezTo>
                    <a:pt x="19166" y="2681"/>
                    <a:pt x="19194" y="2275"/>
                    <a:pt x="19624" y="2221"/>
                  </a:cubicBezTo>
                  <a:cubicBezTo>
                    <a:pt x="19834" y="2194"/>
                    <a:pt x="20036" y="2305"/>
                    <a:pt x="20242" y="2348"/>
                  </a:cubicBezTo>
                  <a:cubicBezTo>
                    <a:pt x="21600" y="4020"/>
                    <a:pt x="20320" y="2369"/>
                    <a:pt x="20474" y="7868"/>
                  </a:cubicBezTo>
                  <a:cubicBezTo>
                    <a:pt x="20612" y="12810"/>
                    <a:pt x="20527" y="11817"/>
                    <a:pt x="20783" y="14340"/>
                  </a:cubicBezTo>
                  <a:cubicBezTo>
                    <a:pt x="20809" y="15059"/>
                    <a:pt x="20860" y="15778"/>
                    <a:pt x="20860" y="16497"/>
                  </a:cubicBezTo>
                  <a:cubicBezTo>
                    <a:pt x="20860" y="17407"/>
                    <a:pt x="20847" y="18317"/>
                    <a:pt x="20783" y="19226"/>
                  </a:cubicBezTo>
                  <a:cubicBezTo>
                    <a:pt x="20738" y="19871"/>
                    <a:pt x="20697" y="19656"/>
                    <a:pt x="20397" y="20050"/>
                  </a:cubicBezTo>
                  <a:cubicBezTo>
                    <a:pt x="20336" y="20131"/>
                    <a:pt x="20324" y="20237"/>
                    <a:pt x="20242" y="20304"/>
                  </a:cubicBezTo>
                  <a:cubicBezTo>
                    <a:pt x="20009" y="20496"/>
                    <a:pt x="19729" y="20644"/>
                    <a:pt x="19470" y="20812"/>
                  </a:cubicBezTo>
                  <a:cubicBezTo>
                    <a:pt x="19357" y="20884"/>
                    <a:pt x="18901" y="21172"/>
                    <a:pt x="18774" y="21193"/>
                  </a:cubicBezTo>
                  <a:cubicBezTo>
                    <a:pt x="18395" y="21255"/>
                    <a:pt x="18002" y="21246"/>
                    <a:pt x="17615" y="21256"/>
                  </a:cubicBezTo>
                  <a:cubicBezTo>
                    <a:pt x="16328" y="21289"/>
                    <a:pt x="15040" y="21298"/>
                    <a:pt x="13752" y="21319"/>
                  </a:cubicBezTo>
                  <a:cubicBezTo>
                    <a:pt x="10336" y="21600"/>
                    <a:pt x="13018" y="21399"/>
                    <a:pt x="4945" y="21446"/>
                  </a:cubicBezTo>
                  <a:lnTo>
                    <a:pt x="2086" y="21383"/>
                  </a:lnTo>
                  <a:close/>
                </a:path>
              </a:pathLst>
            </a:custGeom>
            <a:gradFill flip="none" rotWithShape="1">
              <a:gsLst>
                <a:gs pos="0">
                  <a:srgbClr val="A6CBD0"/>
                </a:gs>
                <a:gs pos="100000">
                  <a:srgbClr val="D7E8EA"/>
                </a:gs>
              </a:gsLst>
              <a:lin ang="5400000" scaled="0"/>
            </a:gradFill>
            <a:ln w="3175" cap="flat">
              <a:solidFill>
                <a:srgbClr val="C3DCDF"/>
              </a:solidFill>
              <a:prstDash val="solid"/>
              <a:round/>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37" name="Freeform 13"/>
            <p:cNvSpPr/>
            <p:nvPr/>
          </p:nvSpPr>
          <p:spPr>
            <a:xfrm flipH="1">
              <a:off x="9200279" y="4128"/>
              <a:ext cx="2464067" cy="2938255"/>
            </a:xfrm>
            <a:custGeom>
              <a:avLst/>
              <a:gdLst/>
              <a:ahLst/>
              <a:cxnLst>
                <a:cxn ang="0">
                  <a:pos x="wd2" y="hd2"/>
                </a:cxn>
                <a:cxn ang="5400000">
                  <a:pos x="wd2" y="hd2"/>
                </a:cxn>
                <a:cxn ang="10800000">
                  <a:pos x="wd2" y="hd2"/>
                </a:cxn>
                <a:cxn ang="16200000">
                  <a:pos x="wd2" y="hd2"/>
                </a:cxn>
              </a:cxnLst>
              <a:rect l="0" t="0" r="r" b="b"/>
              <a:pathLst>
                <a:path w="20873" h="21472" fill="norm" stroke="1" extrusionOk="0">
                  <a:moveTo>
                    <a:pt x="2086" y="21383"/>
                  </a:moveTo>
                  <a:cubicBezTo>
                    <a:pt x="1898" y="21190"/>
                    <a:pt x="1601" y="20904"/>
                    <a:pt x="1468" y="20685"/>
                  </a:cubicBezTo>
                  <a:cubicBezTo>
                    <a:pt x="1420" y="20607"/>
                    <a:pt x="1428" y="20513"/>
                    <a:pt x="1391" y="20431"/>
                  </a:cubicBezTo>
                  <a:cubicBezTo>
                    <a:pt x="1350" y="20343"/>
                    <a:pt x="1277" y="20266"/>
                    <a:pt x="1236" y="20177"/>
                  </a:cubicBezTo>
                  <a:cubicBezTo>
                    <a:pt x="787" y="19209"/>
                    <a:pt x="824" y="19253"/>
                    <a:pt x="541" y="18401"/>
                  </a:cubicBezTo>
                  <a:cubicBezTo>
                    <a:pt x="522" y="18108"/>
                    <a:pt x="391" y="16097"/>
                    <a:pt x="386" y="15863"/>
                  </a:cubicBezTo>
                  <a:cubicBezTo>
                    <a:pt x="343" y="13600"/>
                    <a:pt x="351" y="11336"/>
                    <a:pt x="309" y="9073"/>
                  </a:cubicBezTo>
                  <a:cubicBezTo>
                    <a:pt x="300" y="8565"/>
                    <a:pt x="254" y="8058"/>
                    <a:pt x="232" y="7551"/>
                  </a:cubicBezTo>
                  <a:cubicBezTo>
                    <a:pt x="203" y="6895"/>
                    <a:pt x="191" y="6239"/>
                    <a:pt x="155" y="5584"/>
                  </a:cubicBezTo>
                  <a:cubicBezTo>
                    <a:pt x="125" y="5055"/>
                    <a:pt x="69" y="4695"/>
                    <a:pt x="0" y="4188"/>
                  </a:cubicBezTo>
                  <a:cubicBezTo>
                    <a:pt x="26" y="3215"/>
                    <a:pt x="29" y="2241"/>
                    <a:pt x="77" y="1269"/>
                  </a:cubicBezTo>
                  <a:cubicBezTo>
                    <a:pt x="81" y="1202"/>
                    <a:pt x="132" y="1143"/>
                    <a:pt x="155" y="1079"/>
                  </a:cubicBezTo>
                  <a:cubicBezTo>
                    <a:pt x="184" y="995"/>
                    <a:pt x="203" y="909"/>
                    <a:pt x="232" y="825"/>
                  </a:cubicBezTo>
                  <a:cubicBezTo>
                    <a:pt x="254" y="761"/>
                    <a:pt x="243" y="673"/>
                    <a:pt x="309" y="635"/>
                  </a:cubicBezTo>
                  <a:cubicBezTo>
                    <a:pt x="442" y="557"/>
                    <a:pt x="773" y="508"/>
                    <a:pt x="773" y="508"/>
                  </a:cubicBezTo>
                  <a:cubicBezTo>
                    <a:pt x="1159" y="613"/>
                    <a:pt x="979" y="508"/>
                    <a:pt x="1159" y="952"/>
                  </a:cubicBezTo>
                  <a:lnTo>
                    <a:pt x="1313" y="1332"/>
                  </a:lnTo>
                  <a:cubicBezTo>
                    <a:pt x="1339" y="2094"/>
                    <a:pt x="1368" y="2855"/>
                    <a:pt x="1391" y="3617"/>
                  </a:cubicBezTo>
                  <a:cubicBezTo>
                    <a:pt x="1420" y="4611"/>
                    <a:pt x="1427" y="5605"/>
                    <a:pt x="1468" y="6599"/>
                  </a:cubicBezTo>
                  <a:cubicBezTo>
                    <a:pt x="1478" y="6853"/>
                    <a:pt x="1462" y="7115"/>
                    <a:pt x="1545" y="7360"/>
                  </a:cubicBezTo>
                  <a:cubicBezTo>
                    <a:pt x="1595" y="7507"/>
                    <a:pt x="1854" y="7741"/>
                    <a:pt x="1854" y="7741"/>
                  </a:cubicBezTo>
                  <a:cubicBezTo>
                    <a:pt x="1880" y="7804"/>
                    <a:pt x="1859" y="7901"/>
                    <a:pt x="1932" y="7931"/>
                  </a:cubicBezTo>
                  <a:cubicBezTo>
                    <a:pt x="2004" y="7961"/>
                    <a:pt x="2112" y="7920"/>
                    <a:pt x="2163" y="7868"/>
                  </a:cubicBezTo>
                  <a:cubicBezTo>
                    <a:pt x="2230" y="7800"/>
                    <a:pt x="2211" y="7698"/>
                    <a:pt x="2241" y="7614"/>
                  </a:cubicBezTo>
                  <a:cubicBezTo>
                    <a:pt x="2263" y="7550"/>
                    <a:pt x="2292" y="7487"/>
                    <a:pt x="2318" y="7424"/>
                  </a:cubicBezTo>
                  <a:cubicBezTo>
                    <a:pt x="2344" y="5288"/>
                    <a:pt x="2346" y="3151"/>
                    <a:pt x="2395" y="1015"/>
                  </a:cubicBezTo>
                  <a:cubicBezTo>
                    <a:pt x="2397" y="940"/>
                    <a:pt x="2488" y="609"/>
                    <a:pt x="2550" y="508"/>
                  </a:cubicBezTo>
                  <a:cubicBezTo>
                    <a:pt x="2591" y="439"/>
                    <a:pt x="2632" y="365"/>
                    <a:pt x="2704" y="317"/>
                  </a:cubicBezTo>
                  <a:cubicBezTo>
                    <a:pt x="2768" y="275"/>
                    <a:pt x="2859" y="275"/>
                    <a:pt x="2936" y="254"/>
                  </a:cubicBezTo>
                  <a:cubicBezTo>
                    <a:pt x="3116" y="275"/>
                    <a:pt x="3310" y="257"/>
                    <a:pt x="3477" y="317"/>
                  </a:cubicBezTo>
                  <a:cubicBezTo>
                    <a:pt x="3709" y="402"/>
                    <a:pt x="3704" y="985"/>
                    <a:pt x="3708" y="1015"/>
                  </a:cubicBezTo>
                  <a:cubicBezTo>
                    <a:pt x="3734" y="3151"/>
                    <a:pt x="3736" y="5288"/>
                    <a:pt x="3786" y="7424"/>
                  </a:cubicBezTo>
                  <a:cubicBezTo>
                    <a:pt x="3788" y="7536"/>
                    <a:pt x="3965" y="7926"/>
                    <a:pt x="4018" y="7995"/>
                  </a:cubicBezTo>
                  <a:cubicBezTo>
                    <a:pt x="4075" y="8071"/>
                    <a:pt x="4178" y="8117"/>
                    <a:pt x="4249" y="8185"/>
                  </a:cubicBezTo>
                  <a:cubicBezTo>
                    <a:pt x="4633" y="8552"/>
                    <a:pt x="4305" y="8342"/>
                    <a:pt x="4713" y="8566"/>
                  </a:cubicBezTo>
                  <a:cubicBezTo>
                    <a:pt x="4919" y="8460"/>
                    <a:pt x="5166" y="8395"/>
                    <a:pt x="5331" y="8249"/>
                  </a:cubicBezTo>
                  <a:cubicBezTo>
                    <a:pt x="5630" y="7982"/>
                    <a:pt x="5656" y="7685"/>
                    <a:pt x="5717" y="7360"/>
                  </a:cubicBezTo>
                  <a:cubicBezTo>
                    <a:pt x="5745" y="7212"/>
                    <a:pt x="5769" y="7064"/>
                    <a:pt x="5795" y="6916"/>
                  </a:cubicBezTo>
                  <a:cubicBezTo>
                    <a:pt x="5769" y="5859"/>
                    <a:pt x="5766" y="4801"/>
                    <a:pt x="5717" y="3744"/>
                  </a:cubicBezTo>
                  <a:cubicBezTo>
                    <a:pt x="5714" y="3677"/>
                    <a:pt x="5638" y="3620"/>
                    <a:pt x="5640" y="3553"/>
                  </a:cubicBezTo>
                  <a:cubicBezTo>
                    <a:pt x="5664" y="2706"/>
                    <a:pt x="5673" y="1856"/>
                    <a:pt x="5795" y="1015"/>
                  </a:cubicBezTo>
                  <a:cubicBezTo>
                    <a:pt x="5807" y="930"/>
                    <a:pt x="6190" y="843"/>
                    <a:pt x="6258" y="825"/>
                  </a:cubicBezTo>
                  <a:cubicBezTo>
                    <a:pt x="6547" y="872"/>
                    <a:pt x="6857" y="842"/>
                    <a:pt x="6876" y="1206"/>
                  </a:cubicBezTo>
                  <a:cubicBezTo>
                    <a:pt x="6973" y="3044"/>
                    <a:pt x="6880" y="4887"/>
                    <a:pt x="6953" y="6726"/>
                  </a:cubicBezTo>
                  <a:cubicBezTo>
                    <a:pt x="6958" y="6840"/>
                    <a:pt x="7067" y="6934"/>
                    <a:pt x="7108" y="7043"/>
                  </a:cubicBezTo>
                  <a:cubicBezTo>
                    <a:pt x="7247" y="7409"/>
                    <a:pt x="7322" y="7768"/>
                    <a:pt x="7494" y="8122"/>
                  </a:cubicBezTo>
                  <a:cubicBezTo>
                    <a:pt x="7537" y="8210"/>
                    <a:pt x="7597" y="8291"/>
                    <a:pt x="7649" y="8375"/>
                  </a:cubicBezTo>
                  <a:cubicBezTo>
                    <a:pt x="7941" y="8256"/>
                    <a:pt x="8375" y="8172"/>
                    <a:pt x="8499" y="7868"/>
                  </a:cubicBezTo>
                  <a:cubicBezTo>
                    <a:pt x="8564" y="7706"/>
                    <a:pt x="8550" y="7529"/>
                    <a:pt x="8576" y="7360"/>
                  </a:cubicBezTo>
                  <a:cubicBezTo>
                    <a:pt x="8550" y="6705"/>
                    <a:pt x="8561" y="6047"/>
                    <a:pt x="8499" y="5393"/>
                  </a:cubicBezTo>
                  <a:cubicBezTo>
                    <a:pt x="8484" y="5240"/>
                    <a:pt x="8386" y="5099"/>
                    <a:pt x="8344" y="4949"/>
                  </a:cubicBezTo>
                  <a:cubicBezTo>
                    <a:pt x="8309" y="4824"/>
                    <a:pt x="8286" y="4696"/>
                    <a:pt x="8267" y="4568"/>
                  </a:cubicBezTo>
                  <a:cubicBezTo>
                    <a:pt x="8232" y="4337"/>
                    <a:pt x="8136" y="3447"/>
                    <a:pt x="8112" y="3236"/>
                  </a:cubicBezTo>
                  <a:cubicBezTo>
                    <a:pt x="8164" y="2538"/>
                    <a:pt x="8146" y="1834"/>
                    <a:pt x="8267" y="1142"/>
                  </a:cubicBezTo>
                  <a:cubicBezTo>
                    <a:pt x="8280" y="1067"/>
                    <a:pt x="8406" y="1022"/>
                    <a:pt x="8499" y="1015"/>
                  </a:cubicBezTo>
                  <a:cubicBezTo>
                    <a:pt x="8705" y="1000"/>
                    <a:pt x="8911" y="1058"/>
                    <a:pt x="9117" y="1079"/>
                  </a:cubicBezTo>
                  <a:cubicBezTo>
                    <a:pt x="9194" y="1121"/>
                    <a:pt x="9265" y="1171"/>
                    <a:pt x="9348" y="1206"/>
                  </a:cubicBezTo>
                  <a:cubicBezTo>
                    <a:pt x="9421" y="1235"/>
                    <a:pt x="9523" y="1222"/>
                    <a:pt x="9580" y="1269"/>
                  </a:cubicBezTo>
                  <a:cubicBezTo>
                    <a:pt x="9638" y="1316"/>
                    <a:pt x="9625" y="1398"/>
                    <a:pt x="9658" y="1459"/>
                  </a:cubicBezTo>
                  <a:cubicBezTo>
                    <a:pt x="9703" y="1546"/>
                    <a:pt x="9761" y="1629"/>
                    <a:pt x="9812" y="1713"/>
                  </a:cubicBezTo>
                  <a:cubicBezTo>
                    <a:pt x="9869" y="6455"/>
                    <a:pt x="7284" y="8603"/>
                    <a:pt x="10507" y="8122"/>
                  </a:cubicBezTo>
                  <a:cubicBezTo>
                    <a:pt x="10588" y="8110"/>
                    <a:pt x="10662" y="8079"/>
                    <a:pt x="10739" y="8058"/>
                  </a:cubicBezTo>
                  <a:cubicBezTo>
                    <a:pt x="10852" y="7965"/>
                    <a:pt x="10990" y="7869"/>
                    <a:pt x="11048" y="7741"/>
                  </a:cubicBezTo>
                  <a:cubicBezTo>
                    <a:pt x="11100" y="7627"/>
                    <a:pt x="11191" y="7045"/>
                    <a:pt x="11203" y="6980"/>
                  </a:cubicBezTo>
                  <a:cubicBezTo>
                    <a:pt x="11177" y="6493"/>
                    <a:pt x="11165" y="6006"/>
                    <a:pt x="11125" y="5520"/>
                  </a:cubicBezTo>
                  <a:cubicBezTo>
                    <a:pt x="11097" y="5175"/>
                    <a:pt x="11035" y="5075"/>
                    <a:pt x="10971" y="4759"/>
                  </a:cubicBezTo>
                  <a:cubicBezTo>
                    <a:pt x="10915" y="4484"/>
                    <a:pt x="10868" y="4209"/>
                    <a:pt x="10816" y="3934"/>
                  </a:cubicBezTo>
                  <a:cubicBezTo>
                    <a:pt x="10791" y="3596"/>
                    <a:pt x="10739" y="3258"/>
                    <a:pt x="10739" y="2919"/>
                  </a:cubicBezTo>
                  <a:cubicBezTo>
                    <a:pt x="10739" y="2157"/>
                    <a:pt x="10769" y="1395"/>
                    <a:pt x="10816" y="635"/>
                  </a:cubicBezTo>
                  <a:cubicBezTo>
                    <a:pt x="10821" y="568"/>
                    <a:pt x="10862" y="506"/>
                    <a:pt x="10894" y="444"/>
                  </a:cubicBezTo>
                  <a:cubicBezTo>
                    <a:pt x="10939" y="357"/>
                    <a:pt x="10991" y="272"/>
                    <a:pt x="11048" y="190"/>
                  </a:cubicBezTo>
                  <a:cubicBezTo>
                    <a:pt x="11094" y="124"/>
                    <a:pt x="11151" y="63"/>
                    <a:pt x="11203" y="0"/>
                  </a:cubicBezTo>
                  <a:cubicBezTo>
                    <a:pt x="11552" y="215"/>
                    <a:pt x="11979" y="390"/>
                    <a:pt x="12130" y="761"/>
                  </a:cubicBezTo>
                  <a:lnTo>
                    <a:pt x="12284" y="1142"/>
                  </a:lnTo>
                  <a:cubicBezTo>
                    <a:pt x="12387" y="3342"/>
                    <a:pt x="12422" y="5544"/>
                    <a:pt x="12593" y="7741"/>
                  </a:cubicBezTo>
                  <a:cubicBezTo>
                    <a:pt x="12603" y="7864"/>
                    <a:pt x="12676" y="8048"/>
                    <a:pt x="12825" y="8058"/>
                  </a:cubicBezTo>
                  <a:cubicBezTo>
                    <a:pt x="13078" y="8076"/>
                    <a:pt x="13289" y="7889"/>
                    <a:pt x="13521" y="7804"/>
                  </a:cubicBezTo>
                  <a:cubicBezTo>
                    <a:pt x="13598" y="7678"/>
                    <a:pt x="13693" y="7557"/>
                    <a:pt x="13752" y="7424"/>
                  </a:cubicBezTo>
                  <a:cubicBezTo>
                    <a:pt x="13797" y="7322"/>
                    <a:pt x="13830" y="7214"/>
                    <a:pt x="13830" y="7106"/>
                  </a:cubicBezTo>
                  <a:cubicBezTo>
                    <a:pt x="13830" y="6176"/>
                    <a:pt x="13778" y="5245"/>
                    <a:pt x="13752" y="4315"/>
                  </a:cubicBezTo>
                  <a:cubicBezTo>
                    <a:pt x="13778" y="3574"/>
                    <a:pt x="13760" y="2832"/>
                    <a:pt x="13830" y="2094"/>
                  </a:cubicBezTo>
                  <a:cubicBezTo>
                    <a:pt x="13838" y="2000"/>
                    <a:pt x="13903" y="1907"/>
                    <a:pt x="13984" y="1840"/>
                  </a:cubicBezTo>
                  <a:cubicBezTo>
                    <a:pt x="14042" y="1793"/>
                    <a:pt x="14139" y="1798"/>
                    <a:pt x="14216" y="1777"/>
                  </a:cubicBezTo>
                  <a:cubicBezTo>
                    <a:pt x="14417" y="1942"/>
                    <a:pt x="14629" y="2074"/>
                    <a:pt x="14757" y="2284"/>
                  </a:cubicBezTo>
                  <a:cubicBezTo>
                    <a:pt x="14793" y="2344"/>
                    <a:pt x="14808" y="2411"/>
                    <a:pt x="14834" y="2475"/>
                  </a:cubicBezTo>
                  <a:cubicBezTo>
                    <a:pt x="15118" y="5277"/>
                    <a:pt x="14646" y="409"/>
                    <a:pt x="14988" y="8185"/>
                  </a:cubicBezTo>
                  <a:cubicBezTo>
                    <a:pt x="15004" y="8547"/>
                    <a:pt x="15145" y="8503"/>
                    <a:pt x="15452" y="8566"/>
                  </a:cubicBezTo>
                  <a:cubicBezTo>
                    <a:pt x="15607" y="8481"/>
                    <a:pt x="15784" y="8420"/>
                    <a:pt x="15916" y="8312"/>
                  </a:cubicBezTo>
                  <a:cubicBezTo>
                    <a:pt x="15997" y="8245"/>
                    <a:pt x="16023" y="8145"/>
                    <a:pt x="16070" y="8058"/>
                  </a:cubicBezTo>
                  <a:cubicBezTo>
                    <a:pt x="16213" y="7793"/>
                    <a:pt x="16265" y="7642"/>
                    <a:pt x="16379" y="7360"/>
                  </a:cubicBezTo>
                  <a:cubicBezTo>
                    <a:pt x="16353" y="6451"/>
                    <a:pt x="16371" y="5540"/>
                    <a:pt x="16302" y="4632"/>
                  </a:cubicBezTo>
                  <a:cubicBezTo>
                    <a:pt x="16293" y="4518"/>
                    <a:pt x="16162" y="4428"/>
                    <a:pt x="16147" y="4315"/>
                  </a:cubicBezTo>
                  <a:cubicBezTo>
                    <a:pt x="16084" y="3809"/>
                    <a:pt x="16096" y="3299"/>
                    <a:pt x="16070" y="2792"/>
                  </a:cubicBezTo>
                  <a:cubicBezTo>
                    <a:pt x="16096" y="2052"/>
                    <a:pt x="16075" y="1309"/>
                    <a:pt x="16147" y="571"/>
                  </a:cubicBezTo>
                  <a:cubicBezTo>
                    <a:pt x="16153" y="511"/>
                    <a:pt x="16264" y="495"/>
                    <a:pt x="16302" y="444"/>
                  </a:cubicBezTo>
                  <a:cubicBezTo>
                    <a:pt x="16344" y="387"/>
                    <a:pt x="16306" y="284"/>
                    <a:pt x="16379" y="254"/>
                  </a:cubicBezTo>
                  <a:cubicBezTo>
                    <a:pt x="16592" y="167"/>
                    <a:pt x="16843" y="169"/>
                    <a:pt x="17075" y="127"/>
                  </a:cubicBezTo>
                  <a:cubicBezTo>
                    <a:pt x="17584" y="165"/>
                    <a:pt x="17908" y="7"/>
                    <a:pt x="18079" y="381"/>
                  </a:cubicBezTo>
                  <a:cubicBezTo>
                    <a:pt x="18125" y="482"/>
                    <a:pt x="18130" y="592"/>
                    <a:pt x="18156" y="698"/>
                  </a:cubicBezTo>
                  <a:cubicBezTo>
                    <a:pt x="18182" y="3405"/>
                    <a:pt x="18185" y="6113"/>
                    <a:pt x="18233" y="8820"/>
                  </a:cubicBezTo>
                  <a:cubicBezTo>
                    <a:pt x="18245" y="9475"/>
                    <a:pt x="18262" y="9273"/>
                    <a:pt x="19006" y="9137"/>
                  </a:cubicBezTo>
                  <a:cubicBezTo>
                    <a:pt x="19083" y="9073"/>
                    <a:pt x="19183" y="9024"/>
                    <a:pt x="19238" y="8947"/>
                  </a:cubicBezTo>
                  <a:cubicBezTo>
                    <a:pt x="19366" y="8767"/>
                    <a:pt x="19527" y="8583"/>
                    <a:pt x="19547" y="8375"/>
                  </a:cubicBezTo>
                  <a:cubicBezTo>
                    <a:pt x="19686" y="6886"/>
                    <a:pt x="19667" y="6959"/>
                    <a:pt x="19315" y="6091"/>
                  </a:cubicBezTo>
                  <a:cubicBezTo>
                    <a:pt x="19289" y="5901"/>
                    <a:pt x="19256" y="5711"/>
                    <a:pt x="19238" y="5520"/>
                  </a:cubicBezTo>
                  <a:cubicBezTo>
                    <a:pt x="19153" y="4652"/>
                    <a:pt x="19126" y="3790"/>
                    <a:pt x="19083" y="2919"/>
                  </a:cubicBezTo>
                  <a:cubicBezTo>
                    <a:pt x="19166" y="2681"/>
                    <a:pt x="19194" y="2275"/>
                    <a:pt x="19624" y="2221"/>
                  </a:cubicBezTo>
                  <a:cubicBezTo>
                    <a:pt x="19834" y="2194"/>
                    <a:pt x="20036" y="2305"/>
                    <a:pt x="20242" y="2348"/>
                  </a:cubicBezTo>
                  <a:cubicBezTo>
                    <a:pt x="21600" y="4020"/>
                    <a:pt x="20320" y="2369"/>
                    <a:pt x="20474" y="7868"/>
                  </a:cubicBezTo>
                  <a:cubicBezTo>
                    <a:pt x="20612" y="12810"/>
                    <a:pt x="20527" y="11817"/>
                    <a:pt x="20783" y="14340"/>
                  </a:cubicBezTo>
                  <a:cubicBezTo>
                    <a:pt x="20809" y="15059"/>
                    <a:pt x="20860" y="15778"/>
                    <a:pt x="20860" y="16497"/>
                  </a:cubicBezTo>
                  <a:cubicBezTo>
                    <a:pt x="20860" y="17407"/>
                    <a:pt x="20847" y="18317"/>
                    <a:pt x="20783" y="19226"/>
                  </a:cubicBezTo>
                  <a:cubicBezTo>
                    <a:pt x="20738" y="19871"/>
                    <a:pt x="20697" y="19656"/>
                    <a:pt x="20397" y="20050"/>
                  </a:cubicBezTo>
                  <a:cubicBezTo>
                    <a:pt x="20336" y="20131"/>
                    <a:pt x="20324" y="20237"/>
                    <a:pt x="20242" y="20304"/>
                  </a:cubicBezTo>
                  <a:cubicBezTo>
                    <a:pt x="20009" y="20496"/>
                    <a:pt x="19729" y="20644"/>
                    <a:pt x="19470" y="20812"/>
                  </a:cubicBezTo>
                  <a:cubicBezTo>
                    <a:pt x="19357" y="20884"/>
                    <a:pt x="18901" y="21172"/>
                    <a:pt x="18774" y="21193"/>
                  </a:cubicBezTo>
                  <a:cubicBezTo>
                    <a:pt x="18395" y="21255"/>
                    <a:pt x="18002" y="21246"/>
                    <a:pt x="17615" y="21256"/>
                  </a:cubicBezTo>
                  <a:cubicBezTo>
                    <a:pt x="16328" y="21289"/>
                    <a:pt x="15040" y="21298"/>
                    <a:pt x="13752" y="21319"/>
                  </a:cubicBezTo>
                  <a:cubicBezTo>
                    <a:pt x="10336" y="21600"/>
                    <a:pt x="13018" y="21399"/>
                    <a:pt x="4945" y="21446"/>
                  </a:cubicBezTo>
                  <a:lnTo>
                    <a:pt x="2086" y="21383"/>
                  </a:lnTo>
                  <a:close/>
                </a:path>
              </a:pathLst>
            </a:custGeom>
            <a:gradFill flip="none" rotWithShape="1">
              <a:gsLst>
                <a:gs pos="0">
                  <a:srgbClr val="A6CBD0"/>
                </a:gs>
                <a:gs pos="100000">
                  <a:srgbClr val="D7E8EA"/>
                </a:gs>
              </a:gsLst>
              <a:lin ang="5400000" scaled="0"/>
            </a:gradFill>
            <a:ln w="3175" cap="flat">
              <a:solidFill>
                <a:srgbClr val="C3DCDF"/>
              </a:solidFill>
              <a:prstDash val="solid"/>
              <a:round/>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38" name="Freeform 14"/>
            <p:cNvSpPr/>
            <p:nvPr/>
          </p:nvSpPr>
          <p:spPr>
            <a:xfrm flipH="1">
              <a:off x="6736213" y="4128"/>
              <a:ext cx="2464067" cy="2938255"/>
            </a:xfrm>
            <a:custGeom>
              <a:avLst/>
              <a:gdLst/>
              <a:ahLst/>
              <a:cxnLst>
                <a:cxn ang="0">
                  <a:pos x="wd2" y="hd2"/>
                </a:cxn>
                <a:cxn ang="5400000">
                  <a:pos x="wd2" y="hd2"/>
                </a:cxn>
                <a:cxn ang="10800000">
                  <a:pos x="wd2" y="hd2"/>
                </a:cxn>
                <a:cxn ang="16200000">
                  <a:pos x="wd2" y="hd2"/>
                </a:cxn>
              </a:cxnLst>
              <a:rect l="0" t="0" r="r" b="b"/>
              <a:pathLst>
                <a:path w="20873" h="21472" fill="norm" stroke="1" extrusionOk="0">
                  <a:moveTo>
                    <a:pt x="2086" y="21383"/>
                  </a:moveTo>
                  <a:cubicBezTo>
                    <a:pt x="1898" y="21190"/>
                    <a:pt x="1601" y="20904"/>
                    <a:pt x="1468" y="20685"/>
                  </a:cubicBezTo>
                  <a:cubicBezTo>
                    <a:pt x="1420" y="20607"/>
                    <a:pt x="1428" y="20513"/>
                    <a:pt x="1391" y="20431"/>
                  </a:cubicBezTo>
                  <a:cubicBezTo>
                    <a:pt x="1350" y="20343"/>
                    <a:pt x="1277" y="20266"/>
                    <a:pt x="1236" y="20177"/>
                  </a:cubicBezTo>
                  <a:cubicBezTo>
                    <a:pt x="787" y="19209"/>
                    <a:pt x="824" y="19253"/>
                    <a:pt x="541" y="18401"/>
                  </a:cubicBezTo>
                  <a:cubicBezTo>
                    <a:pt x="522" y="18108"/>
                    <a:pt x="391" y="16097"/>
                    <a:pt x="386" y="15863"/>
                  </a:cubicBezTo>
                  <a:cubicBezTo>
                    <a:pt x="343" y="13600"/>
                    <a:pt x="351" y="11336"/>
                    <a:pt x="309" y="9073"/>
                  </a:cubicBezTo>
                  <a:cubicBezTo>
                    <a:pt x="300" y="8565"/>
                    <a:pt x="254" y="8058"/>
                    <a:pt x="232" y="7551"/>
                  </a:cubicBezTo>
                  <a:cubicBezTo>
                    <a:pt x="203" y="6895"/>
                    <a:pt x="191" y="6239"/>
                    <a:pt x="155" y="5584"/>
                  </a:cubicBezTo>
                  <a:cubicBezTo>
                    <a:pt x="125" y="5055"/>
                    <a:pt x="69" y="4695"/>
                    <a:pt x="0" y="4188"/>
                  </a:cubicBezTo>
                  <a:cubicBezTo>
                    <a:pt x="26" y="3215"/>
                    <a:pt x="29" y="2241"/>
                    <a:pt x="77" y="1269"/>
                  </a:cubicBezTo>
                  <a:cubicBezTo>
                    <a:pt x="81" y="1202"/>
                    <a:pt x="132" y="1143"/>
                    <a:pt x="155" y="1079"/>
                  </a:cubicBezTo>
                  <a:cubicBezTo>
                    <a:pt x="184" y="995"/>
                    <a:pt x="203" y="909"/>
                    <a:pt x="232" y="825"/>
                  </a:cubicBezTo>
                  <a:cubicBezTo>
                    <a:pt x="254" y="761"/>
                    <a:pt x="243" y="673"/>
                    <a:pt x="309" y="635"/>
                  </a:cubicBezTo>
                  <a:cubicBezTo>
                    <a:pt x="442" y="557"/>
                    <a:pt x="773" y="508"/>
                    <a:pt x="773" y="508"/>
                  </a:cubicBezTo>
                  <a:cubicBezTo>
                    <a:pt x="1159" y="613"/>
                    <a:pt x="979" y="508"/>
                    <a:pt x="1159" y="952"/>
                  </a:cubicBezTo>
                  <a:lnTo>
                    <a:pt x="1313" y="1332"/>
                  </a:lnTo>
                  <a:cubicBezTo>
                    <a:pt x="1339" y="2094"/>
                    <a:pt x="1368" y="2855"/>
                    <a:pt x="1391" y="3617"/>
                  </a:cubicBezTo>
                  <a:cubicBezTo>
                    <a:pt x="1420" y="4611"/>
                    <a:pt x="1427" y="5605"/>
                    <a:pt x="1468" y="6599"/>
                  </a:cubicBezTo>
                  <a:cubicBezTo>
                    <a:pt x="1478" y="6853"/>
                    <a:pt x="1462" y="7115"/>
                    <a:pt x="1545" y="7360"/>
                  </a:cubicBezTo>
                  <a:cubicBezTo>
                    <a:pt x="1595" y="7507"/>
                    <a:pt x="1854" y="7741"/>
                    <a:pt x="1854" y="7741"/>
                  </a:cubicBezTo>
                  <a:cubicBezTo>
                    <a:pt x="1880" y="7804"/>
                    <a:pt x="1859" y="7901"/>
                    <a:pt x="1932" y="7931"/>
                  </a:cubicBezTo>
                  <a:cubicBezTo>
                    <a:pt x="2004" y="7961"/>
                    <a:pt x="2112" y="7920"/>
                    <a:pt x="2163" y="7868"/>
                  </a:cubicBezTo>
                  <a:cubicBezTo>
                    <a:pt x="2230" y="7800"/>
                    <a:pt x="2211" y="7698"/>
                    <a:pt x="2241" y="7614"/>
                  </a:cubicBezTo>
                  <a:cubicBezTo>
                    <a:pt x="2263" y="7550"/>
                    <a:pt x="2292" y="7487"/>
                    <a:pt x="2318" y="7424"/>
                  </a:cubicBezTo>
                  <a:cubicBezTo>
                    <a:pt x="2344" y="5288"/>
                    <a:pt x="2346" y="3151"/>
                    <a:pt x="2395" y="1015"/>
                  </a:cubicBezTo>
                  <a:cubicBezTo>
                    <a:pt x="2397" y="940"/>
                    <a:pt x="2488" y="609"/>
                    <a:pt x="2550" y="508"/>
                  </a:cubicBezTo>
                  <a:cubicBezTo>
                    <a:pt x="2591" y="439"/>
                    <a:pt x="2632" y="365"/>
                    <a:pt x="2704" y="317"/>
                  </a:cubicBezTo>
                  <a:cubicBezTo>
                    <a:pt x="2768" y="275"/>
                    <a:pt x="2859" y="275"/>
                    <a:pt x="2936" y="254"/>
                  </a:cubicBezTo>
                  <a:cubicBezTo>
                    <a:pt x="3116" y="275"/>
                    <a:pt x="3310" y="257"/>
                    <a:pt x="3477" y="317"/>
                  </a:cubicBezTo>
                  <a:cubicBezTo>
                    <a:pt x="3709" y="402"/>
                    <a:pt x="3704" y="985"/>
                    <a:pt x="3708" y="1015"/>
                  </a:cubicBezTo>
                  <a:cubicBezTo>
                    <a:pt x="3734" y="3151"/>
                    <a:pt x="3736" y="5288"/>
                    <a:pt x="3786" y="7424"/>
                  </a:cubicBezTo>
                  <a:cubicBezTo>
                    <a:pt x="3788" y="7536"/>
                    <a:pt x="3965" y="7926"/>
                    <a:pt x="4018" y="7995"/>
                  </a:cubicBezTo>
                  <a:cubicBezTo>
                    <a:pt x="4075" y="8071"/>
                    <a:pt x="4178" y="8117"/>
                    <a:pt x="4249" y="8185"/>
                  </a:cubicBezTo>
                  <a:cubicBezTo>
                    <a:pt x="4633" y="8552"/>
                    <a:pt x="4305" y="8342"/>
                    <a:pt x="4713" y="8566"/>
                  </a:cubicBezTo>
                  <a:cubicBezTo>
                    <a:pt x="4919" y="8460"/>
                    <a:pt x="5166" y="8395"/>
                    <a:pt x="5331" y="8249"/>
                  </a:cubicBezTo>
                  <a:cubicBezTo>
                    <a:pt x="5630" y="7982"/>
                    <a:pt x="5656" y="7685"/>
                    <a:pt x="5717" y="7360"/>
                  </a:cubicBezTo>
                  <a:cubicBezTo>
                    <a:pt x="5745" y="7212"/>
                    <a:pt x="5769" y="7064"/>
                    <a:pt x="5795" y="6916"/>
                  </a:cubicBezTo>
                  <a:cubicBezTo>
                    <a:pt x="5769" y="5859"/>
                    <a:pt x="5766" y="4801"/>
                    <a:pt x="5717" y="3744"/>
                  </a:cubicBezTo>
                  <a:cubicBezTo>
                    <a:pt x="5714" y="3677"/>
                    <a:pt x="5638" y="3620"/>
                    <a:pt x="5640" y="3553"/>
                  </a:cubicBezTo>
                  <a:cubicBezTo>
                    <a:pt x="5664" y="2706"/>
                    <a:pt x="5673" y="1856"/>
                    <a:pt x="5795" y="1015"/>
                  </a:cubicBezTo>
                  <a:cubicBezTo>
                    <a:pt x="5807" y="930"/>
                    <a:pt x="6190" y="843"/>
                    <a:pt x="6258" y="825"/>
                  </a:cubicBezTo>
                  <a:cubicBezTo>
                    <a:pt x="6547" y="872"/>
                    <a:pt x="6857" y="842"/>
                    <a:pt x="6876" y="1206"/>
                  </a:cubicBezTo>
                  <a:cubicBezTo>
                    <a:pt x="6973" y="3044"/>
                    <a:pt x="6880" y="4887"/>
                    <a:pt x="6953" y="6726"/>
                  </a:cubicBezTo>
                  <a:cubicBezTo>
                    <a:pt x="6958" y="6840"/>
                    <a:pt x="7067" y="6934"/>
                    <a:pt x="7108" y="7043"/>
                  </a:cubicBezTo>
                  <a:cubicBezTo>
                    <a:pt x="7247" y="7409"/>
                    <a:pt x="7322" y="7768"/>
                    <a:pt x="7494" y="8122"/>
                  </a:cubicBezTo>
                  <a:cubicBezTo>
                    <a:pt x="7537" y="8210"/>
                    <a:pt x="7597" y="8291"/>
                    <a:pt x="7649" y="8375"/>
                  </a:cubicBezTo>
                  <a:cubicBezTo>
                    <a:pt x="7941" y="8256"/>
                    <a:pt x="8375" y="8172"/>
                    <a:pt x="8499" y="7868"/>
                  </a:cubicBezTo>
                  <a:cubicBezTo>
                    <a:pt x="8564" y="7706"/>
                    <a:pt x="8550" y="7529"/>
                    <a:pt x="8576" y="7360"/>
                  </a:cubicBezTo>
                  <a:cubicBezTo>
                    <a:pt x="8550" y="6705"/>
                    <a:pt x="8561" y="6047"/>
                    <a:pt x="8499" y="5393"/>
                  </a:cubicBezTo>
                  <a:cubicBezTo>
                    <a:pt x="8484" y="5240"/>
                    <a:pt x="8386" y="5099"/>
                    <a:pt x="8344" y="4949"/>
                  </a:cubicBezTo>
                  <a:cubicBezTo>
                    <a:pt x="8309" y="4824"/>
                    <a:pt x="8286" y="4696"/>
                    <a:pt x="8267" y="4568"/>
                  </a:cubicBezTo>
                  <a:cubicBezTo>
                    <a:pt x="8232" y="4337"/>
                    <a:pt x="8136" y="3447"/>
                    <a:pt x="8112" y="3236"/>
                  </a:cubicBezTo>
                  <a:cubicBezTo>
                    <a:pt x="8164" y="2538"/>
                    <a:pt x="8146" y="1834"/>
                    <a:pt x="8267" y="1142"/>
                  </a:cubicBezTo>
                  <a:cubicBezTo>
                    <a:pt x="8280" y="1067"/>
                    <a:pt x="8406" y="1022"/>
                    <a:pt x="8499" y="1015"/>
                  </a:cubicBezTo>
                  <a:cubicBezTo>
                    <a:pt x="8705" y="1000"/>
                    <a:pt x="8911" y="1058"/>
                    <a:pt x="9117" y="1079"/>
                  </a:cubicBezTo>
                  <a:cubicBezTo>
                    <a:pt x="9194" y="1121"/>
                    <a:pt x="9265" y="1171"/>
                    <a:pt x="9348" y="1206"/>
                  </a:cubicBezTo>
                  <a:cubicBezTo>
                    <a:pt x="9421" y="1235"/>
                    <a:pt x="9523" y="1222"/>
                    <a:pt x="9580" y="1269"/>
                  </a:cubicBezTo>
                  <a:cubicBezTo>
                    <a:pt x="9638" y="1316"/>
                    <a:pt x="9625" y="1398"/>
                    <a:pt x="9658" y="1459"/>
                  </a:cubicBezTo>
                  <a:cubicBezTo>
                    <a:pt x="9703" y="1546"/>
                    <a:pt x="9761" y="1629"/>
                    <a:pt x="9812" y="1713"/>
                  </a:cubicBezTo>
                  <a:cubicBezTo>
                    <a:pt x="9869" y="6455"/>
                    <a:pt x="7284" y="8603"/>
                    <a:pt x="10507" y="8122"/>
                  </a:cubicBezTo>
                  <a:cubicBezTo>
                    <a:pt x="10588" y="8110"/>
                    <a:pt x="10662" y="8079"/>
                    <a:pt x="10739" y="8058"/>
                  </a:cubicBezTo>
                  <a:cubicBezTo>
                    <a:pt x="10852" y="7965"/>
                    <a:pt x="10990" y="7869"/>
                    <a:pt x="11048" y="7741"/>
                  </a:cubicBezTo>
                  <a:cubicBezTo>
                    <a:pt x="11100" y="7627"/>
                    <a:pt x="11191" y="7045"/>
                    <a:pt x="11203" y="6980"/>
                  </a:cubicBezTo>
                  <a:cubicBezTo>
                    <a:pt x="11177" y="6493"/>
                    <a:pt x="11165" y="6006"/>
                    <a:pt x="11125" y="5520"/>
                  </a:cubicBezTo>
                  <a:cubicBezTo>
                    <a:pt x="11097" y="5175"/>
                    <a:pt x="11035" y="5075"/>
                    <a:pt x="10971" y="4759"/>
                  </a:cubicBezTo>
                  <a:cubicBezTo>
                    <a:pt x="10915" y="4484"/>
                    <a:pt x="10868" y="4209"/>
                    <a:pt x="10816" y="3934"/>
                  </a:cubicBezTo>
                  <a:cubicBezTo>
                    <a:pt x="10791" y="3596"/>
                    <a:pt x="10739" y="3258"/>
                    <a:pt x="10739" y="2919"/>
                  </a:cubicBezTo>
                  <a:cubicBezTo>
                    <a:pt x="10739" y="2157"/>
                    <a:pt x="10769" y="1395"/>
                    <a:pt x="10816" y="635"/>
                  </a:cubicBezTo>
                  <a:cubicBezTo>
                    <a:pt x="10821" y="568"/>
                    <a:pt x="10862" y="506"/>
                    <a:pt x="10894" y="444"/>
                  </a:cubicBezTo>
                  <a:cubicBezTo>
                    <a:pt x="10939" y="357"/>
                    <a:pt x="10991" y="272"/>
                    <a:pt x="11048" y="190"/>
                  </a:cubicBezTo>
                  <a:cubicBezTo>
                    <a:pt x="11094" y="124"/>
                    <a:pt x="11151" y="63"/>
                    <a:pt x="11203" y="0"/>
                  </a:cubicBezTo>
                  <a:cubicBezTo>
                    <a:pt x="11552" y="215"/>
                    <a:pt x="11979" y="390"/>
                    <a:pt x="12130" y="761"/>
                  </a:cubicBezTo>
                  <a:lnTo>
                    <a:pt x="12284" y="1142"/>
                  </a:lnTo>
                  <a:cubicBezTo>
                    <a:pt x="12387" y="3342"/>
                    <a:pt x="12422" y="5544"/>
                    <a:pt x="12593" y="7741"/>
                  </a:cubicBezTo>
                  <a:cubicBezTo>
                    <a:pt x="12603" y="7864"/>
                    <a:pt x="12676" y="8048"/>
                    <a:pt x="12825" y="8058"/>
                  </a:cubicBezTo>
                  <a:cubicBezTo>
                    <a:pt x="13078" y="8076"/>
                    <a:pt x="13289" y="7889"/>
                    <a:pt x="13521" y="7804"/>
                  </a:cubicBezTo>
                  <a:cubicBezTo>
                    <a:pt x="13598" y="7678"/>
                    <a:pt x="13693" y="7557"/>
                    <a:pt x="13752" y="7424"/>
                  </a:cubicBezTo>
                  <a:cubicBezTo>
                    <a:pt x="13797" y="7322"/>
                    <a:pt x="13830" y="7214"/>
                    <a:pt x="13830" y="7106"/>
                  </a:cubicBezTo>
                  <a:cubicBezTo>
                    <a:pt x="13830" y="6176"/>
                    <a:pt x="13778" y="5245"/>
                    <a:pt x="13752" y="4315"/>
                  </a:cubicBezTo>
                  <a:cubicBezTo>
                    <a:pt x="13778" y="3574"/>
                    <a:pt x="13760" y="2832"/>
                    <a:pt x="13830" y="2094"/>
                  </a:cubicBezTo>
                  <a:cubicBezTo>
                    <a:pt x="13838" y="2000"/>
                    <a:pt x="13903" y="1907"/>
                    <a:pt x="13984" y="1840"/>
                  </a:cubicBezTo>
                  <a:cubicBezTo>
                    <a:pt x="14042" y="1793"/>
                    <a:pt x="14139" y="1798"/>
                    <a:pt x="14216" y="1777"/>
                  </a:cubicBezTo>
                  <a:cubicBezTo>
                    <a:pt x="14417" y="1942"/>
                    <a:pt x="14629" y="2074"/>
                    <a:pt x="14757" y="2284"/>
                  </a:cubicBezTo>
                  <a:cubicBezTo>
                    <a:pt x="14793" y="2344"/>
                    <a:pt x="14808" y="2411"/>
                    <a:pt x="14834" y="2475"/>
                  </a:cubicBezTo>
                  <a:cubicBezTo>
                    <a:pt x="15118" y="5277"/>
                    <a:pt x="14646" y="409"/>
                    <a:pt x="14988" y="8185"/>
                  </a:cubicBezTo>
                  <a:cubicBezTo>
                    <a:pt x="15004" y="8547"/>
                    <a:pt x="15145" y="8503"/>
                    <a:pt x="15452" y="8566"/>
                  </a:cubicBezTo>
                  <a:cubicBezTo>
                    <a:pt x="15607" y="8481"/>
                    <a:pt x="15784" y="8420"/>
                    <a:pt x="15916" y="8312"/>
                  </a:cubicBezTo>
                  <a:cubicBezTo>
                    <a:pt x="15997" y="8245"/>
                    <a:pt x="16023" y="8145"/>
                    <a:pt x="16070" y="8058"/>
                  </a:cubicBezTo>
                  <a:cubicBezTo>
                    <a:pt x="16213" y="7793"/>
                    <a:pt x="16265" y="7642"/>
                    <a:pt x="16379" y="7360"/>
                  </a:cubicBezTo>
                  <a:cubicBezTo>
                    <a:pt x="16353" y="6451"/>
                    <a:pt x="16371" y="5540"/>
                    <a:pt x="16302" y="4632"/>
                  </a:cubicBezTo>
                  <a:cubicBezTo>
                    <a:pt x="16293" y="4518"/>
                    <a:pt x="16162" y="4428"/>
                    <a:pt x="16147" y="4315"/>
                  </a:cubicBezTo>
                  <a:cubicBezTo>
                    <a:pt x="16084" y="3809"/>
                    <a:pt x="16096" y="3299"/>
                    <a:pt x="16070" y="2792"/>
                  </a:cubicBezTo>
                  <a:cubicBezTo>
                    <a:pt x="16096" y="2052"/>
                    <a:pt x="16075" y="1309"/>
                    <a:pt x="16147" y="571"/>
                  </a:cubicBezTo>
                  <a:cubicBezTo>
                    <a:pt x="16153" y="511"/>
                    <a:pt x="16264" y="495"/>
                    <a:pt x="16302" y="444"/>
                  </a:cubicBezTo>
                  <a:cubicBezTo>
                    <a:pt x="16344" y="387"/>
                    <a:pt x="16306" y="284"/>
                    <a:pt x="16379" y="254"/>
                  </a:cubicBezTo>
                  <a:cubicBezTo>
                    <a:pt x="16592" y="167"/>
                    <a:pt x="16843" y="169"/>
                    <a:pt x="17075" y="127"/>
                  </a:cubicBezTo>
                  <a:cubicBezTo>
                    <a:pt x="17584" y="165"/>
                    <a:pt x="17908" y="7"/>
                    <a:pt x="18079" y="381"/>
                  </a:cubicBezTo>
                  <a:cubicBezTo>
                    <a:pt x="18125" y="482"/>
                    <a:pt x="18130" y="592"/>
                    <a:pt x="18156" y="698"/>
                  </a:cubicBezTo>
                  <a:cubicBezTo>
                    <a:pt x="18182" y="3405"/>
                    <a:pt x="18185" y="6113"/>
                    <a:pt x="18233" y="8820"/>
                  </a:cubicBezTo>
                  <a:cubicBezTo>
                    <a:pt x="18245" y="9475"/>
                    <a:pt x="18262" y="9273"/>
                    <a:pt x="19006" y="9137"/>
                  </a:cubicBezTo>
                  <a:cubicBezTo>
                    <a:pt x="19083" y="9073"/>
                    <a:pt x="19183" y="9024"/>
                    <a:pt x="19238" y="8947"/>
                  </a:cubicBezTo>
                  <a:cubicBezTo>
                    <a:pt x="19366" y="8767"/>
                    <a:pt x="19527" y="8583"/>
                    <a:pt x="19547" y="8375"/>
                  </a:cubicBezTo>
                  <a:cubicBezTo>
                    <a:pt x="19686" y="6886"/>
                    <a:pt x="19667" y="6959"/>
                    <a:pt x="19315" y="6091"/>
                  </a:cubicBezTo>
                  <a:cubicBezTo>
                    <a:pt x="19289" y="5901"/>
                    <a:pt x="19256" y="5711"/>
                    <a:pt x="19238" y="5520"/>
                  </a:cubicBezTo>
                  <a:cubicBezTo>
                    <a:pt x="19153" y="4652"/>
                    <a:pt x="19126" y="3790"/>
                    <a:pt x="19083" y="2919"/>
                  </a:cubicBezTo>
                  <a:cubicBezTo>
                    <a:pt x="19166" y="2681"/>
                    <a:pt x="19194" y="2275"/>
                    <a:pt x="19624" y="2221"/>
                  </a:cubicBezTo>
                  <a:cubicBezTo>
                    <a:pt x="19834" y="2194"/>
                    <a:pt x="20036" y="2305"/>
                    <a:pt x="20242" y="2348"/>
                  </a:cubicBezTo>
                  <a:cubicBezTo>
                    <a:pt x="21600" y="4020"/>
                    <a:pt x="20320" y="2369"/>
                    <a:pt x="20474" y="7868"/>
                  </a:cubicBezTo>
                  <a:cubicBezTo>
                    <a:pt x="20612" y="12810"/>
                    <a:pt x="20527" y="11817"/>
                    <a:pt x="20783" y="14340"/>
                  </a:cubicBezTo>
                  <a:cubicBezTo>
                    <a:pt x="20809" y="15059"/>
                    <a:pt x="20860" y="15778"/>
                    <a:pt x="20860" y="16497"/>
                  </a:cubicBezTo>
                  <a:cubicBezTo>
                    <a:pt x="20860" y="17407"/>
                    <a:pt x="20847" y="18317"/>
                    <a:pt x="20783" y="19226"/>
                  </a:cubicBezTo>
                  <a:cubicBezTo>
                    <a:pt x="20738" y="19871"/>
                    <a:pt x="20697" y="19656"/>
                    <a:pt x="20397" y="20050"/>
                  </a:cubicBezTo>
                  <a:cubicBezTo>
                    <a:pt x="20336" y="20131"/>
                    <a:pt x="20324" y="20237"/>
                    <a:pt x="20242" y="20304"/>
                  </a:cubicBezTo>
                  <a:cubicBezTo>
                    <a:pt x="20009" y="20496"/>
                    <a:pt x="19729" y="20644"/>
                    <a:pt x="19470" y="20812"/>
                  </a:cubicBezTo>
                  <a:cubicBezTo>
                    <a:pt x="19357" y="20884"/>
                    <a:pt x="18901" y="21172"/>
                    <a:pt x="18774" y="21193"/>
                  </a:cubicBezTo>
                  <a:cubicBezTo>
                    <a:pt x="18395" y="21255"/>
                    <a:pt x="18002" y="21246"/>
                    <a:pt x="17615" y="21256"/>
                  </a:cubicBezTo>
                  <a:cubicBezTo>
                    <a:pt x="16328" y="21289"/>
                    <a:pt x="15040" y="21298"/>
                    <a:pt x="13752" y="21319"/>
                  </a:cubicBezTo>
                  <a:cubicBezTo>
                    <a:pt x="10336" y="21600"/>
                    <a:pt x="13018" y="21399"/>
                    <a:pt x="4945" y="21446"/>
                  </a:cubicBezTo>
                  <a:lnTo>
                    <a:pt x="2086" y="21383"/>
                  </a:lnTo>
                  <a:close/>
                </a:path>
              </a:pathLst>
            </a:custGeom>
            <a:gradFill flip="none" rotWithShape="1">
              <a:gsLst>
                <a:gs pos="0">
                  <a:srgbClr val="A6CBD0"/>
                </a:gs>
                <a:gs pos="100000">
                  <a:srgbClr val="D7E8EA"/>
                </a:gs>
              </a:gsLst>
              <a:lin ang="5400000" scaled="0"/>
            </a:gradFill>
            <a:ln w="3175" cap="flat">
              <a:solidFill>
                <a:srgbClr val="C3DCDF"/>
              </a:solidFill>
              <a:prstDash val="solid"/>
              <a:round/>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39" name="Freeform 15"/>
            <p:cNvSpPr/>
            <p:nvPr/>
          </p:nvSpPr>
          <p:spPr>
            <a:xfrm>
              <a:off x="4570917" y="0"/>
              <a:ext cx="2165297" cy="2938254"/>
            </a:xfrm>
            <a:custGeom>
              <a:avLst/>
              <a:gdLst/>
              <a:ahLst/>
              <a:cxnLst>
                <a:cxn ang="0">
                  <a:pos x="wd2" y="hd2"/>
                </a:cxn>
                <a:cxn ang="5400000">
                  <a:pos x="wd2" y="hd2"/>
                </a:cxn>
                <a:cxn ang="10800000">
                  <a:pos x="wd2" y="hd2"/>
                </a:cxn>
                <a:cxn ang="16200000">
                  <a:pos x="wd2" y="hd2"/>
                </a:cxn>
              </a:cxnLst>
              <a:rect l="0" t="0" r="r" b="b"/>
              <a:pathLst>
                <a:path w="20873" h="21472" fill="norm" stroke="1" extrusionOk="0">
                  <a:moveTo>
                    <a:pt x="2086" y="21383"/>
                  </a:moveTo>
                  <a:cubicBezTo>
                    <a:pt x="1898" y="21190"/>
                    <a:pt x="1601" y="20904"/>
                    <a:pt x="1468" y="20685"/>
                  </a:cubicBezTo>
                  <a:cubicBezTo>
                    <a:pt x="1420" y="20607"/>
                    <a:pt x="1428" y="20513"/>
                    <a:pt x="1391" y="20431"/>
                  </a:cubicBezTo>
                  <a:cubicBezTo>
                    <a:pt x="1350" y="20343"/>
                    <a:pt x="1277" y="20266"/>
                    <a:pt x="1236" y="20177"/>
                  </a:cubicBezTo>
                  <a:cubicBezTo>
                    <a:pt x="787" y="19209"/>
                    <a:pt x="824" y="19253"/>
                    <a:pt x="541" y="18401"/>
                  </a:cubicBezTo>
                  <a:cubicBezTo>
                    <a:pt x="522" y="18108"/>
                    <a:pt x="391" y="16097"/>
                    <a:pt x="386" y="15863"/>
                  </a:cubicBezTo>
                  <a:cubicBezTo>
                    <a:pt x="343" y="13600"/>
                    <a:pt x="351" y="11336"/>
                    <a:pt x="309" y="9073"/>
                  </a:cubicBezTo>
                  <a:cubicBezTo>
                    <a:pt x="300" y="8565"/>
                    <a:pt x="254" y="8058"/>
                    <a:pt x="232" y="7551"/>
                  </a:cubicBezTo>
                  <a:cubicBezTo>
                    <a:pt x="203" y="6895"/>
                    <a:pt x="191" y="6239"/>
                    <a:pt x="155" y="5584"/>
                  </a:cubicBezTo>
                  <a:cubicBezTo>
                    <a:pt x="125" y="5055"/>
                    <a:pt x="69" y="4695"/>
                    <a:pt x="0" y="4188"/>
                  </a:cubicBezTo>
                  <a:cubicBezTo>
                    <a:pt x="26" y="3215"/>
                    <a:pt x="29" y="2241"/>
                    <a:pt x="77" y="1269"/>
                  </a:cubicBezTo>
                  <a:cubicBezTo>
                    <a:pt x="81" y="1202"/>
                    <a:pt x="132" y="1143"/>
                    <a:pt x="155" y="1079"/>
                  </a:cubicBezTo>
                  <a:cubicBezTo>
                    <a:pt x="184" y="995"/>
                    <a:pt x="203" y="909"/>
                    <a:pt x="232" y="825"/>
                  </a:cubicBezTo>
                  <a:cubicBezTo>
                    <a:pt x="254" y="761"/>
                    <a:pt x="243" y="673"/>
                    <a:pt x="309" y="635"/>
                  </a:cubicBezTo>
                  <a:cubicBezTo>
                    <a:pt x="442" y="557"/>
                    <a:pt x="773" y="508"/>
                    <a:pt x="773" y="508"/>
                  </a:cubicBezTo>
                  <a:cubicBezTo>
                    <a:pt x="1159" y="613"/>
                    <a:pt x="979" y="508"/>
                    <a:pt x="1159" y="952"/>
                  </a:cubicBezTo>
                  <a:lnTo>
                    <a:pt x="1313" y="1332"/>
                  </a:lnTo>
                  <a:cubicBezTo>
                    <a:pt x="1339" y="2094"/>
                    <a:pt x="1368" y="2855"/>
                    <a:pt x="1391" y="3617"/>
                  </a:cubicBezTo>
                  <a:cubicBezTo>
                    <a:pt x="1420" y="4611"/>
                    <a:pt x="1427" y="5605"/>
                    <a:pt x="1468" y="6599"/>
                  </a:cubicBezTo>
                  <a:cubicBezTo>
                    <a:pt x="1478" y="6853"/>
                    <a:pt x="1462" y="7115"/>
                    <a:pt x="1545" y="7360"/>
                  </a:cubicBezTo>
                  <a:cubicBezTo>
                    <a:pt x="1595" y="7507"/>
                    <a:pt x="1854" y="7741"/>
                    <a:pt x="1854" y="7741"/>
                  </a:cubicBezTo>
                  <a:cubicBezTo>
                    <a:pt x="1880" y="7804"/>
                    <a:pt x="1859" y="7901"/>
                    <a:pt x="1932" y="7931"/>
                  </a:cubicBezTo>
                  <a:cubicBezTo>
                    <a:pt x="2004" y="7961"/>
                    <a:pt x="2112" y="7920"/>
                    <a:pt x="2163" y="7868"/>
                  </a:cubicBezTo>
                  <a:cubicBezTo>
                    <a:pt x="2230" y="7800"/>
                    <a:pt x="2211" y="7698"/>
                    <a:pt x="2241" y="7614"/>
                  </a:cubicBezTo>
                  <a:cubicBezTo>
                    <a:pt x="2263" y="7550"/>
                    <a:pt x="2292" y="7487"/>
                    <a:pt x="2318" y="7424"/>
                  </a:cubicBezTo>
                  <a:cubicBezTo>
                    <a:pt x="2344" y="5288"/>
                    <a:pt x="2346" y="3151"/>
                    <a:pt x="2395" y="1015"/>
                  </a:cubicBezTo>
                  <a:cubicBezTo>
                    <a:pt x="2397" y="940"/>
                    <a:pt x="2488" y="609"/>
                    <a:pt x="2550" y="508"/>
                  </a:cubicBezTo>
                  <a:cubicBezTo>
                    <a:pt x="2591" y="439"/>
                    <a:pt x="2632" y="365"/>
                    <a:pt x="2704" y="317"/>
                  </a:cubicBezTo>
                  <a:cubicBezTo>
                    <a:pt x="2768" y="275"/>
                    <a:pt x="2859" y="275"/>
                    <a:pt x="2936" y="254"/>
                  </a:cubicBezTo>
                  <a:cubicBezTo>
                    <a:pt x="3116" y="275"/>
                    <a:pt x="3310" y="257"/>
                    <a:pt x="3477" y="317"/>
                  </a:cubicBezTo>
                  <a:cubicBezTo>
                    <a:pt x="3709" y="402"/>
                    <a:pt x="3704" y="985"/>
                    <a:pt x="3708" y="1015"/>
                  </a:cubicBezTo>
                  <a:cubicBezTo>
                    <a:pt x="3734" y="3151"/>
                    <a:pt x="3736" y="5288"/>
                    <a:pt x="3786" y="7424"/>
                  </a:cubicBezTo>
                  <a:cubicBezTo>
                    <a:pt x="3788" y="7536"/>
                    <a:pt x="3965" y="7926"/>
                    <a:pt x="4018" y="7995"/>
                  </a:cubicBezTo>
                  <a:cubicBezTo>
                    <a:pt x="4075" y="8071"/>
                    <a:pt x="4178" y="8117"/>
                    <a:pt x="4249" y="8185"/>
                  </a:cubicBezTo>
                  <a:cubicBezTo>
                    <a:pt x="4633" y="8552"/>
                    <a:pt x="4305" y="8342"/>
                    <a:pt x="4713" y="8566"/>
                  </a:cubicBezTo>
                  <a:cubicBezTo>
                    <a:pt x="4919" y="8460"/>
                    <a:pt x="5166" y="8395"/>
                    <a:pt x="5331" y="8249"/>
                  </a:cubicBezTo>
                  <a:cubicBezTo>
                    <a:pt x="5630" y="7982"/>
                    <a:pt x="5656" y="7685"/>
                    <a:pt x="5717" y="7360"/>
                  </a:cubicBezTo>
                  <a:cubicBezTo>
                    <a:pt x="5745" y="7212"/>
                    <a:pt x="5769" y="7064"/>
                    <a:pt x="5795" y="6916"/>
                  </a:cubicBezTo>
                  <a:cubicBezTo>
                    <a:pt x="5769" y="5859"/>
                    <a:pt x="5766" y="4801"/>
                    <a:pt x="5717" y="3744"/>
                  </a:cubicBezTo>
                  <a:cubicBezTo>
                    <a:pt x="5714" y="3677"/>
                    <a:pt x="5638" y="3620"/>
                    <a:pt x="5640" y="3553"/>
                  </a:cubicBezTo>
                  <a:cubicBezTo>
                    <a:pt x="5664" y="2706"/>
                    <a:pt x="5673" y="1856"/>
                    <a:pt x="5795" y="1015"/>
                  </a:cubicBezTo>
                  <a:cubicBezTo>
                    <a:pt x="5807" y="930"/>
                    <a:pt x="6190" y="843"/>
                    <a:pt x="6258" y="825"/>
                  </a:cubicBezTo>
                  <a:cubicBezTo>
                    <a:pt x="6547" y="872"/>
                    <a:pt x="6857" y="842"/>
                    <a:pt x="6876" y="1206"/>
                  </a:cubicBezTo>
                  <a:cubicBezTo>
                    <a:pt x="6973" y="3044"/>
                    <a:pt x="6880" y="4887"/>
                    <a:pt x="6953" y="6726"/>
                  </a:cubicBezTo>
                  <a:cubicBezTo>
                    <a:pt x="6958" y="6840"/>
                    <a:pt x="7067" y="6934"/>
                    <a:pt x="7108" y="7043"/>
                  </a:cubicBezTo>
                  <a:cubicBezTo>
                    <a:pt x="7247" y="7409"/>
                    <a:pt x="7322" y="7768"/>
                    <a:pt x="7494" y="8122"/>
                  </a:cubicBezTo>
                  <a:cubicBezTo>
                    <a:pt x="7537" y="8210"/>
                    <a:pt x="7597" y="8291"/>
                    <a:pt x="7649" y="8375"/>
                  </a:cubicBezTo>
                  <a:cubicBezTo>
                    <a:pt x="7941" y="8256"/>
                    <a:pt x="8375" y="8172"/>
                    <a:pt x="8499" y="7868"/>
                  </a:cubicBezTo>
                  <a:cubicBezTo>
                    <a:pt x="8564" y="7706"/>
                    <a:pt x="8550" y="7529"/>
                    <a:pt x="8576" y="7360"/>
                  </a:cubicBezTo>
                  <a:cubicBezTo>
                    <a:pt x="8550" y="6705"/>
                    <a:pt x="8562" y="6047"/>
                    <a:pt x="8499" y="5393"/>
                  </a:cubicBezTo>
                  <a:cubicBezTo>
                    <a:pt x="8484" y="5240"/>
                    <a:pt x="8386" y="5099"/>
                    <a:pt x="8344" y="4949"/>
                  </a:cubicBezTo>
                  <a:cubicBezTo>
                    <a:pt x="8309" y="4824"/>
                    <a:pt x="8286" y="4696"/>
                    <a:pt x="8267" y="4568"/>
                  </a:cubicBezTo>
                  <a:cubicBezTo>
                    <a:pt x="8232" y="4337"/>
                    <a:pt x="8136" y="3447"/>
                    <a:pt x="8112" y="3236"/>
                  </a:cubicBezTo>
                  <a:cubicBezTo>
                    <a:pt x="8164" y="2538"/>
                    <a:pt x="8146" y="1834"/>
                    <a:pt x="8267" y="1142"/>
                  </a:cubicBezTo>
                  <a:cubicBezTo>
                    <a:pt x="8280" y="1067"/>
                    <a:pt x="8406" y="1022"/>
                    <a:pt x="8499" y="1015"/>
                  </a:cubicBezTo>
                  <a:cubicBezTo>
                    <a:pt x="8705" y="1000"/>
                    <a:pt x="8911" y="1058"/>
                    <a:pt x="9117" y="1079"/>
                  </a:cubicBezTo>
                  <a:cubicBezTo>
                    <a:pt x="9194" y="1121"/>
                    <a:pt x="9265" y="1171"/>
                    <a:pt x="9348" y="1206"/>
                  </a:cubicBezTo>
                  <a:cubicBezTo>
                    <a:pt x="9421" y="1235"/>
                    <a:pt x="9523" y="1222"/>
                    <a:pt x="9580" y="1269"/>
                  </a:cubicBezTo>
                  <a:cubicBezTo>
                    <a:pt x="9638" y="1316"/>
                    <a:pt x="9625" y="1398"/>
                    <a:pt x="9658" y="1459"/>
                  </a:cubicBezTo>
                  <a:cubicBezTo>
                    <a:pt x="9703" y="1546"/>
                    <a:pt x="9761" y="1629"/>
                    <a:pt x="9812" y="1713"/>
                  </a:cubicBezTo>
                  <a:cubicBezTo>
                    <a:pt x="9869" y="6455"/>
                    <a:pt x="7284" y="8603"/>
                    <a:pt x="10507" y="8122"/>
                  </a:cubicBezTo>
                  <a:cubicBezTo>
                    <a:pt x="10588" y="8110"/>
                    <a:pt x="10662" y="8079"/>
                    <a:pt x="10739" y="8058"/>
                  </a:cubicBezTo>
                  <a:cubicBezTo>
                    <a:pt x="10852" y="7965"/>
                    <a:pt x="10990" y="7869"/>
                    <a:pt x="11048" y="7741"/>
                  </a:cubicBezTo>
                  <a:cubicBezTo>
                    <a:pt x="11100" y="7627"/>
                    <a:pt x="11191" y="7045"/>
                    <a:pt x="11203" y="6980"/>
                  </a:cubicBezTo>
                  <a:cubicBezTo>
                    <a:pt x="11177" y="6493"/>
                    <a:pt x="11165" y="6006"/>
                    <a:pt x="11125" y="5520"/>
                  </a:cubicBezTo>
                  <a:cubicBezTo>
                    <a:pt x="11097" y="5175"/>
                    <a:pt x="11035" y="5075"/>
                    <a:pt x="10971" y="4759"/>
                  </a:cubicBezTo>
                  <a:cubicBezTo>
                    <a:pt x="10915" y="4484"/>
                    <a:pt x="10868" y="4209"/>
                    <a:pt x="10816" y="3934"/>
                  </a:cubicBezTo>
                  <a:cubicBezTo>
                    <a:pt x="10791" y="3596"/>
                    <a:pt x="10739" y="3258"/>
                    <a:pt x="10739" y="2919"/>
                  </a:cubicBezTo>
                  <a:cubicBezTo>
                    <a:pt x="10739" y="2157"/>
                    <a:pt x="10769" y="1395"/>
                    <a:pt x="10816" y="635"/>
                  </a:cubicBezTo>
                  <a:cubicBezTo>
                    <a:pt x="10821" y="568"/>
                    <a:pt x="10862" y="506"/>
                    <a:pt x="10894" y="444"/>
                  </a:cubicBezTo>
                  <a:cubicBezTo>
                    <a:pt x="10939" y="357"/>
                    <a:pt x="10991" y="272"/>
                    <a:pt x="11048" y="190"/>
                  </a:cubicBezTo>
                  <a:cubicBezTo>
                    <a:pt x="11094" y="124"/>
                    <a:pt x="11151" y="63"/>
                    <a:pt x="11203" y="0"/>
                  </a:cubicBezTo>
                  <a:cubicBezTo>
                    <a:pt x="11552" y="215"/>
                    <a:pt x="11979" y="390"/>
                    <a:pt x="12130" y="761"/>
                  </a:cubicBezTo>
                  <a:lnTo>
                    <a:pt x="12284" y="1142"/>
                  </a:lnTo>
                  <a:cubicBezTo>
                    <a:pt x="12387" y="3342"/>
                    <a:pt x="12422" y="5544"/>
                    <a:pt x="12593" y="7741"/>
                  </a:cubicBezTo>
                  <a:cubicBezTo>
                    <a:pt x="12603" y="7864"/>
                    <a:pt x="12676" y="8048"/>
                    <a:pt x="12825" y="8058"/>
                  </a:cubicBezTo>
                  <a:cubicBezTo>
                    <a:pt x="13078" y="8076"/>
                    <a:pt x="13289" y="7889"/>
                    <a:pt x="13521" y="7804"/>
                  </a:cubicBezTo>
                  <a:cubicBezTo>
                    <a:pt x="13598" y="7678"/>
                    <a:pt x="13693" y="7557"/>
                    <a:pt x="13752" y="7424"/>
                  </a:cubicBezTo>
                  <a:cubicBezTo>
                    <a:pt x="13797" y="7322"/>
                    <a:pt x="13830" y="7214"/>
                    <a:pt x="13830" y="7106"/>
                  </a:cubicBezTo>
                  <a:cubicBezTo>
                    <a:pt x="13830" y="6176"/>
                    <a:pt x="13778" y="5245"/>
                    <a:pt x="13752" y="4315"/>
                  </a:cubicBezTo>
                  <a:cubicBezTo>
                    <a:pt x="13778" y="3574"/>
                    <a:pt x="13760" y="2832"/>
                    <a:pt x="13830" y="2094"/>
                  </a:cubicBezTo>
                  <a:cubicBezTo>
                    <a:pt x="13838" y="2000"/>
                    <a:pt x="13903" y="1907"/>
                    <a:pt x="13984" y="1840"/>
                  </a:cubicBezTo>
                  <a:cubicBezTo>
                    <a:pt x="14042" y="1793"/>
                    <a:pt x="14139" y="1798"/>
                    <a:pt x="14216" y="1777"/>
                  </a:cubicBezTo>
                  <a:cubicBezTo>
                    <a:pt x="14417" y="1942"/>
                    <a:pt x="14629" y="2074"/>
                    <a:pt x="14757" y="2284"/>
                  </a:cubicBezTo>
                  <a:cubicBezTo>
                    <a:pt x="14793" y="2344"/>
                    <a:pt x="14808" y="2411"/>
                    <a:pt x="14834" y="2475"/>
                  </a:cubicBezTo>
                  <a:cubicBezTo>
                    <a:pt x="15118" y="5277"/>
                    <a:pt x="14646" y="409"/>
                    <a:pt x="14988" y="8185"/>
                  </a:cubicBezTo>
                  <a:cubicBezTo>
                    <a:pt x="15004" y="8547"/>
                    <a:pt x="15145" y="8503"/>
                    <a:pt x="15452" y="8566"/>
                  </a:cubicBezTo>
                  <a:cubicBezTo>
                    <a:pt x="15607" y="8481"/>
                    <a:pt x="15784" y="8420"/>
                    <a:pt x="15916" y="8312"/>
                  </a:cubicBezTo>
                  <a:cubicBezTo>
                    <a:pt x="15997" y="8245"/>
                    <a:pt x="16023" y="8145"/>
                    <a:pt x="16070" y="8058"/>
                  </a:cubicBezTo>
                  <a:cubicBezTo>
                    <a:pt x="16213" y="7793"/>
                    <a:pt x="16265" y="7642"/>
                    <a:pt x="16379" y="7360"/>
                  </a:cubicBezTo>
                  <a:cubicBezTo>
                    <a:pt x="16353" y="6451"/>
                    <a:pt x="16371" y="5540"/>
                    <a:pt x="16302" y="4632"/>
                  </a:cubicBezTo>
                  <a:cubicBezTo>
                    <a:pt x="16293" y="4518"/>
                    <a:pt x="16162" y="4428"/>
                    <a:pt x="16147" y="4315"/>
                  </a:cubicBezTo>
                  <a:cubicBezTo>
                    <a:pt x="16084" y="3809"/>
                    <a:pt x="16096" y="3299"/>
                    <a:pt x="16070" y="2792"/>
                  </a:cubicBezTo>
                  <a:cubicBezTo>
                    <a:pt x="16096" y="2052"/>
                    <a:pt x="16075" y="1309"/>
                    <a:pt x="16147" y="571"/>
                  </a:cubicBezTo>
                  <a:cubicBezTo>
                    <a:pt x="16153" y="511"/>
                    <a:pt x="16264" y="495"/>
                    <a:pt x="16302" y="444"/>
                  </a:cubicBezTo>
                  <a:cubicBezTo>
                    <a:pt x="16344" y="387"/>
                    <a:pt x="16306" y="284"/>
                    <a:pt x="16379" y="254"/>
                  </a:cubicBezTo>
                  <a:cubicBezTo>
                    <a:pt x="16592" y="167"/>
                    <a:pt x="16843" y="169"/>
                    <a:pt x="17075" y="127"/>
                  </a:cubicBezTo>
                  <a:cubicBezTo>
                    <a:pt x="17584" y="165"/>
                    <a:pt x="17908" y="7"/>
                    <a:pt x="18079" y="381"/>
                  </a:cubicBezTo>
                  <a:cubicBezTo>
                    <a:pt x="18125" y="482"/>
                    <a:pt x="18130" y="592"/>
                    <a:pt x="18156" y="698"/>
                  </a:cubicBezTo>
                  <a:cubicBezTo>
                    <a:pt x="18182" y="3405"/>
                    <a:pt x="18185" y="6113"/>
                    <a:pt x="18233" y="8820"/>
                  </a:cubicBezTo>
                  <a:cubicBezTo>
                    <a:pt x="18245" y="9475"/>
                    <a:pt x="18262" y="9273"/>
                    <a:pt x="19006" y="9137"/>
                  </a:cubicBezTo>
                  <a:cubicBezTo>
                    <a:pt x="19083" y="9073"/>
                    <a:pt x="19183" y="9024"/>
                    <a:pt x="19238" y="8947"/>
                  </a:cubicBezTo>
                  <a:cubicBezTo>
                    <a:pt x="19366" y="8767"/>
                    <a:pt x="19527" y="8583"/>
                    <a:pt x="19547" y="8375"/>
                  </a:cubicBezTo>
                  <a:cubicBezTo>
                    <a:pt x="19686" y="6886"/>
                    <a:pt x="19667" y="6959"/>
                    <a:pt x="19315" y="6091"/>
                  </a:cubicBezTo>
                  <a:cubicBezTo>
                    <a:pt x="19289" y="5901"/>
                    <a:pt x="19256" y="5711"/>
                    <a:pt x="19238" y="5520"/>
                  </a:cubicBezTo>
                  <a:cubicBezTo>
                    <a:pt x="19153" y="4652"/>
                    <a:pt x="19126" y="3790"/>
                    <a:pt x="19083" y="2919"/>
                  </a:cubicBezTo>
                  <a:cubicBezTo>
                    <a:pt x="19166" y="2681"/>
                    <a:pt x="19194" y="2275"/>
                    <a:pt x="19624" y="2221"/>
                  </a:cubicBezTo>
                  <a:cubicBezTo>
                    <a:pt x="19834" y="2194"/>
                    <a:pt x="20036" y="2305"/>
                    <a:pt x="20242" y="2348"/>
                  </a:cubicBezTo>
                  <a:cubicBezTo>
                    <a:pt x="21600" y="4020"/>
                    <a:pt x="20320" y="2369"/>
                    <a:pt x="20474" y="7868"/>
                  </a:cubicBezTo>
                  <a:cubicBezTo>
                    <a:pt x="20612" y="12810"/>
                    <a:pt x="20527" y="11817"/>
                    <a:pt x="20783" y="14340"/>
                  </a:cubicBezTo>
                  <a:cubicBezTo>
                    <a:pt x="20809" y="15059"/>
                    <a:pt x="20860" y="15778"/>
                    <a:pt x="20860" y="16497"/>
                  </a:cubicBezTo>
                  <a:cubicBezTo>
                    <a:pt x="20860" y="17407"/>
                    <a:pt x="20847" y="18317"/>
                    <a:pt x="20783" y="19226"/>
                  </a:cubicBezTo>
                  <a:cubicBezTo>
                    <a:pt x="20738" y="19871"/>
                    <a:pt x="20697" y="19656"/>
                    <a:pt x="20397" y="20050"/>
                  </a:cubicBezTo>
                  <a:cubicBezTo>
                    <a:pt x="20336" y="20131"/>
                    <a:pt x="20324" y="20237"/>
                    <a:pt x="20242" y="20304"/>
                  </a:cubicBezTo>
                  <a:cubicBezTo>
                    <a:pt x="20009" y="20496"/>
                    <a:pt x="19729" y="20644"/>
                    <a:pt x="19470" y="20812"/>
                  </a:cubicBezTo>
                  <a:cubicBezTo>
                    <a:pt x="19357" y="20884"/>
                    <a:pt x="18901" y="21172"/>
                    <a:pt x="18774" y="21193"/>
                  </a:cubicBezTo>
                  <a:cubicBezTo>
                    <a:pt x="18395" y="21255"/>
                    <a:pt x="18002" y="21246"/>
                    <a:pt x="17615" y="21256"/>
                  </a:cubicBezTo>
                  <a:cubicBezTo>
                    <a:pt x="16328" y="21289"/>
                    <a:pt x="15040" y="21298"/>
                    <a:pt x="13752" y="21319"/>
                  </a:cubicBezTo>
                  <a:cubicBezTo>
                    <a:pt x="10336" y="21600"/>
                    <a:pt x="13018" y="21399"/>
                    <a:pt x="4945" y="21446"/>
                  </a:cubicBezTo>
                  <a:lnTo>
                    <a:pt x="2086" y="21383"/>
                  </a:lnTo>
                  <a:close/>
                </a:path>
              </a:pathLst>
            </a:custGeom>
            <a:gradFill flip="none" rotWithShape="1">
              <a:gsLst>
                <a:gs pos="0">
                  <a:srgbClr val="A6CBD0"/>
                </a:gs>
                <a:gs pos="100000">
                  <a:srgbClr val="D7E8EA"/>
                </a:gs>
              </a:gsLst>
              <a:lin ang="5400000" scaled="0"/>
            </a:gradFill>
            <a:ln w="3175" cap="flat">
              <a:solidFill>
                <a:srgbClr val="C3DCDF"/>
              </a:solidFill>
              <a:prstDash val="solid"/>
              <a:round/>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sp>
        <p:nvSpPr>
          <p:cNvPr id="441" name="Rounded Rectangle 18"/>
          <p:cNvSpPr/>
          <p:nvPr/>
        </p:nvSpPr>
        <p:spPr>
          <a:xfrm>
            <a:off x="6917138" y="4434970"/>
            <a:ext cx="277186" cy="527279"/>
          </a:xfrm>
          <a:prstGeom prst="roundRect">
            <a:avLst>
              <a:gd name="adj" fmla="val 16667"/>
            </a:avLst>
          </a:prstGeom>
          <a:solidFill>
            <a:srgbClr val="9FA1A4"/>
          </a:solidFill>
          <a:ln w="3175">
            <a:solidFill>
              <a:srgbClr val="D9D9DB"/>
            </a:solidFill>
          </a:ln>
        </p:spPr>
        <p:txBody>
          <a:bodyPr lIns="60022" tIns="60022" rIns="60022" bIns="60022" anchor="ctr"/>
          <a:lstStyle/>
          <a:p>
            <a:pPr defTabSz="650240">
              <a:defRPr sz="2400">
                <a:latin typeface="Calibri"/>
                <a:ea typeface="Calibri"/>
                <a:cs typeface="Calibri"/>
                <a:sym typeface="Calibri"/>
              </a:defRPr>
            </a:pPr>
          </a:p>
        </p:txBody>
      </p:sp>
      <p:sp>
        <p:nvSpPr>
          <p:cNvPr id="442" name="Rounded Rectangle 52"/>
          <p:cNvSpPr/>
          <p:nvPr/>
        </p:nvSpPr>
        <p:spPr>
          <a:xfrm>
            <a:off x="6917138" y="6268982"/>
            <a:ext cx="277186" cy="521026"/>
          </a:xfrm>
          <a:prstGeom prst="roundRect">
            <a:avLst>
              <a:gd name="adj" fmla="val 16667"/>
            </a:avLst>
          </a:prstGeom>
          <a:solidFill>
            <a:srgbClr val="9FA1A4"/>
          </a:solidFill>
          <a:ln w="3175">
            <a:solidFill>
              <a:srgbClr val="D9D9DB"/>
            </a:solidFill>
          </a:ln>
        </p:spPr>
        <p:txBody>
          <a:bodyPr lIns="60022" tIns="60022" rIns="60022" bIns="60022" anchor="ctr"/>
          <a:lstStyle/>
          <a:p>
            <a:pPr defTabSz="650240">
              <a:defRPr sz="2400">
                <a:latin typeface="Calibri"/>
                <a:ea typeface="Calibri"/>
                <a:cs typeface="Calibri"/>
                <a:sym typeface="Calibri"/>
              </a:defRPr>
            </a:pPr>
          </a:p>
        </p:txBody>
      </p:sp>
      <p:sp>
        <p:nvSpPr>
          <p:cNvPr id="443" name="Straight Arrow Connector 56"/>
          <p:cNvSpPr/>
          <p:nvPr/>
        </p:nvSpPr>
        <p:spPr>
          <a:xfrm>
            <a:off x="7056771" y="3549228"/>
            <a:ext cx="1" cy="1796498"/>
          </a:xfrm>
          <a:prstGeom prst="line">
            <a:avLst/>
          </a:prstGeom>
          <a:ln w="12700">
            <a:solidFill>
              <a:srgbClr val="000000"/>
            </a:solidFill>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444" name="Oval 59"/>
          <p:cNvSpPr/>
          <p:nvPr/>
        </p:nvSpPr>
        <p:spPr>
          <a:xfrm>
            <a:off x="6935893" y="5429089"/>
            <a:ext cx="241757" cy="262599"/>
          </a:xfrm>
          <a:prstGeom prst="ellipse">
            <a:avLst/>
          </a:prstGeom>
          <a:solidFill>
            <a:srgbClr val="960000"/>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45" name="Straight Arrow Connector 61"/>
          <p:cNvSpPr/>
          <p:nvPr/>
        </p:nvSpPr>
        <p:spPr>
          <a:xfrm>
            <a:off x="7056771" y="5758375"/>
            <a:ext cx="1" cy="1300481"/>
          </a:xfrm>
          <a:prstGeom prst="line">
            <a:avLst/>
          </a:prstGeom>
          <a:ln w="12700">
            <a:solidFill>
              <a:srgbClr val="000000"/>
            </a:solidFill>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446" name="Oval 66"/>
          <p:cNvSpPr/>
          <p:nvPr/>
        </p:nvSpPr>
        <p:spPr>
          <a:xfrm>
            <a:off x="6935893" y="7117212"/>
            <a:ext cx="241757" cy="262599"/>
          </a:xfrm>
          <a:prstGeom prst="ellipse">
            <a:avLst/>
          </a:prstGeom>
          <a:solidFill>
            <a:srgbClr val="960000"/>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47" name="TextBox 69"/>
          <p:cNvSpPr txBox="1"/>
          <p:nvPr/>
        </p:nvSpPr>
        <p:spPr>
          <a:xfrm>
            <a:off x="7431314" y="3997624"/>
            <a:ext cx="2817325" cy="843946"/>
          </a:xfrm>
          <a:prstGeom prst="rect">
            <a:avLst/>
          </a:prstGeom>
          <a:solidFill>
            <a:srgbClr val="F77D31"/>
          </a:solidFill>
          <a:ln w="12700">
            <a:miter lim="400000"/>
          </a:ln>
          <a:extLst>
            <a:ext uri="{C572A759-6A51-4108-AA02-DFA0A04FC94B}">
              <ma14:wrappingTextBoxFlag xmlns:ma14="http://schemas.microsoft.com/office/mac/drawingml/2011/main" val="1"/>
            </a:ext>
          </a:extLst>
        </p:spPr>
        <p:txBody>
          <a:bodyPr lIns="60022" tIns="60022" rIns="60022" bIns="60022">
            <a:spAutoFit/>
          </a:bodyPr>
          <a:lstStyle/>
          <a:p>
            <a:pPr defTabSz="650240">
              <a:defRPr b="1" sz="1600">
                <a:latin typeface="Calibri"/>
                <a:ea typeface="Calibri"/>
                <a:cs typeface="Calibri"/>
                <a:sym typeface="Calibri"/>
              </a:defRPr>
            </a:pPr>
            <a:r>
              <a:t>Ferric -maltol</a:t>
            </a:r>
            <a:br/>
            <a:r>
              <a:t>complex dissociated by iron transporter mechanism</a:t>
            </a:r>
          </a:p>
        </p:txBody>
      </p:sp>
      <p:sp>
        <p:nvSpPr>
          <p:cNvPr id="448" name="TextBox 71"/>
          <p:cNvSpPr txBox="1"/>
          <p:nvPr/>
        </p:nvSpPr>
        <p:spPr>
          <a:xfrm>
            <a:off x="7160977" y="2873979"/>
            <a:ext cx="565612"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p>
            <a:pPr algn="l" defTabSz="650240">
              <a:defRPr b="1" sz="1800">
                <a:solidFill>
                  <a:srgbClr val="000000"/>
                </a:solidFill>
                <a:latin typeface="Century Gothic"/>
                <a:ea typeface="Century Gothic"/>
                <a:cs typeface="Century Gothic"/>
                <a:sym typeface="Century Gothic"/>
              </a:defRPr>
            </a:pPr>
            <a:r>
              <a:t>Fe</a:t>
            </a:r>
            <a:r>
              <a:rPr baseline="30444"/>
              <a:t>3+</a:t>
            </a:r>
          </a:p>
        </p:txBody>
      </p:sp>
      <p:sp>
        <p:nvSpPr>
          <p:cNvPr id="449" name="TextBox 73"/>
          <p:cNvSpPr txBox="1"/>
          <p:nvPr/>
        </p:nvSpPr>
        <p:spPr>
          <a:xfrm>
            <a:off x="6391943" y="7083866"/>
            <a:ext cx="565612" cy="399446"/>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p>
            <a:pPr algn="l" defTabSz="650240">
              <a:defRPr b="1" sz="1800">
                <a:solidFill>
                  <a:srgbClr val="000000"/>
                </a:solidFill>
                <a:latin typeface="Century Gothic"/>
                <a:ea typeface="Century Gothic"/>
                <a:cs typeface="Century Gothic"/>
                <a:sym typeface="Century Gothic"/>
              </a:defRPr>
            </a:pPr>
            <a:r>
              <a:t>Fe</a:t>
            </a:r>
            <a:r>
              <a:rPr baseline="30444"/>
              <a:t>2+</a:t>
            </a:r>
          </a:p>
        </p:txBody>
      </p:sp>
      <p:sp>
        <p:nvSpPr>
          <p:cNvPr id="450" name="TextBox 54"/>
          <p:cNvSpPr txBox="1"/>
          <p:nvPr/>
        </p:nvSpPr>
        <p:spPr>
          <a:xfrm>
            <a:off x="4670475" y="4991427"/>
            <a:ext cx="850358"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800">
                <a:solidFill>
                  <a:srgbClr val="000000"/>
                </a:solidFill>
                <a:latin typeface="Century Gothic"/>
                <a:ea typeface="Century Gothic"/>
                <a:cs typeface="Century Gothic"/>
                <a:sym typeface="Century Gothic"/>
              </a:defRPr>
            </a:lvl1pPr>
          </a:lstStyle>
          <a:p>
            <a:pPr/>
            <a:r>
              <a:t>Ferritin</a:t>
            </a:r>
          </a:p>
        </p:txBody>
      </p:sp>
      <p:sp>
        <p:nvSpPr>
          <p:cNvPr id="451" name="TextBox 55"/>
          <p:cNvSpPr txBox="1"/>
          <p:nvPr/>
        </p:nvSpPr>
        <p:spPr>
          <a:xfrm>
            <a:off x="7146389" y="6356514"/>
            <a:ext cx="1440275"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800">
                <a:solidFill>
                  <a:srgbClr val="000000"/>
                </a:solidFill>
                <a:latin typeface="Century Gothic"/>
                <a:ea typeface="Century Gothic"/>
                <a:cs typeface="Century Gothic"/>
                <a:sym typeface="Century Gothic"/>
              </a:defRPr>
            </a:lvl1pPr>
          </a:lstStyle>
          <a:p>
            <a:pPr/>
            <a:r>
              <a:t>Ferroportin1</a:t>
            </a:r>
          </a:p>
        </p:txBody>
      </p:sp>
      <p:sp>
        <p:nvSpPr>
          <p:cNvPr id="452" name="Oval 62"/>
          <p:cNvSpPr/>
          <p:nvPr/>
        </p:nvSpPr>
        <p:spPr>
          <a:xfrm rot="8502274">
            <a:off x="6744155" y="3445022"/>
            <a:ext cx="241756"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53" name="Oval 63"/>
          <p:cNvSpPr/>
          <p:nvPr/>
        </p:nvSpPr>
        <p:spPr>
          <a:xfrm rot="8502274">
            <a:off x="7709095" y="5022687"/>
            <a:ext cx="241757"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54" name="Oval 64"/>
          <p:cNvSpPr/>
          <p:nvPr/>
        </p:nvSpPr>
        <p:spPr>
          <a:xfrm rot="8502274">
            <a:off x="8002953" y="4981005"/>
            <a:ext cx="241757"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55" name="Oval 65"/>
          <p:cNvSpPr/>
          <p:nvPr/>
        </p:nvSpPr>
        <p:spPr>
          <a:xfrm rot="8502274">
            <a:off x="6952565" y="3324144"/>
            <a:ext cx="241757" cy="262599"/>
          </a:xfrm>
          <a:prstGeom prst="ellipse">
            <a:avLst/>
          </a:prstGeom>
          <a:solidFill>
            <a:srgbClr val="960000"/>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56" name="Explosion 2 6"/>
          <p:cNvSpPr/>
          <p:nvPr/>
        </p:nvSpPr>
        <p:spPr>
          <a:xfrm rot="10513454">
            <a:off x="5374902" y="4901810"/>
            <a:ext cx="946184" cy="10733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75AECC"/>
          </a:solidFill>
          <a:ln w="3175">
            <a:solidFill>
              <a:srgbClr val="75AECC"/>
            </a:solidFill>
          </a:ln>
        </p:spPr>
        <p:txBody>
          <a:bodyPr lIns="60022" tIns="60022" rIns="60022" bIns="60022" anchor="ctr"/>
          <a:lstStyle/>
          <a:p>
            <a:pPr defTabSz="650240">
              <a:defRPr sz="2400">
                <a:latin typeface="Calibri"/>
                <a:ea typeface="Calibri"/>
                <a:cs typeface="Calibri"/>
                <a:sym typeface="Calibri"/>
              </a:defRPr>
            </a:pPr>
          </a:p>
        </p:txBody>
      </p:sp>
      <p:grpSp>
        <p:nvGrpSpPr>
          <p:cNvPr id="462" name="Group 26"/>
          <p:cNvGrpSpPr/>
          <p:nvPr/>
        </p:nvGrpSpPr>
        <p:grpSpPr>
          <a:xfrm>
            <a:off x="5654172" y="5185248"/>
            <a:ext cx="493932" cy="548120"/>
            <a:chOff x="0" y="0"/>
            <a:chExt cx="493931" cy="548118"/>
          </a:xfrm>
        </p:grpSpPr>
        <p:sp>
          <p:nvSpPr>
            <p:cNvPr id="457" name="Oval 21"/>
            <p:cNvSpPr/>
            <p:nvPr/>
          </p:nvSpPr>
          <p:spPr>
            <a:xfrm>
              <a:off x="122961" y="-1"/>
              <a:ext cx="141720" cy="154224"/>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58" name="Oval 22"/>
            <p:cNvSpPr/>
            <p:nvPr/>
          </p:nvSpPr>
          <p:spPr>
            <a:xfrm>
              <a:off x="0" y="193821"/>
              <a:ext cx="141719" cy="154224"/>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59" name="Oval 23"/>
            <p:cNvSpPr/>
            <p:nvPr/>
          </p:nvSpPr>
          <p:spPr>
            <a:xfrm>
              <a:off x="70859" y="393896"/>
              <a:ext cx="141720" cy="154223"/>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60" name="Oval 24"/>
            <p:cNvSpPr/>
            <p:nvPr/>
          </p:nvSpPr>
          <p:spPr>
            <a:xfrm>
              <a:off x="200073" y="193821"/>
              <a:ext cx="143803" cy="154224"/>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61" name="Oval 25"/>
            <p:cNvSpPr/>
            <p:nvPr/>
          </p:nvSpPr>
          <p:spPr>
            <a:xfrm>
              <a:off x="352212" y="18757"/>
              <a:ext cx="141720" cy="154223"/>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sp>
        <p:nvSpPr>
          <p:cNvPr id="463" name="Freeform 7"/>
          <p:cNvSpPr/>
          <p:nvPr/>
        </p:nvSpPr>
        <p:spPr>
          <a:xfrm>
            <a:off x="6148104" y="5635414"/>
            <a:ext cx="754446" cy="129217"/>
          </a:xfrm>
          <a:custGeom>
            <a:avLst/>
            <a:gdLst/>
            <a:ahLst/>
            <a:cxnLst>
              <a:cxn ang="0">
                <a:pos x="wd2" y="hd2"/>
              </a:cxn>
              <a:cxn ang="5400000">
                <a:pos x="wd2" y="hd2"/>
              </a:cxn>
              <a:cxn ang="10800000">
                <a:pos x="wd2" y="hd2"/>
              </a:cxn>
              <a:cxn ang="16200000">
                <a:pos x="wd2" y="hd2"/>
              </a:cxn>
            </a:cxnLst>
            <a:rect l="0" t="0" r="r" b="b"/>
            <a:pathLst>
              <a:path w="21600" h="21198" fill="norm" stroke="1" extrusionOk="0">
                <a:moveTo>
                  <a:pt x="21600" y="2492"/>
                </a:moveTo>
                <a:cubicBezTo>
                  <a:pt x="20204" y="12046"/>
                  <a:pt x="18808" y="21600"/>
                  <a:pt x="15208" y="21185"/>
                </a:cubicBezTo>
                <a:cubicBezTo>
                  <a:pt x="11608" y="20769"/>
                  <a:pt x="5804" y="10384"/>
                  <a:pt x="0" y="0"/>
                </a:cubicBezTo>
              </a:path>
            </a:pathLst>
          </a:custGeom>
          <a:ln w="12700">
            <a:solidFill>
              <a:srgbClr val="000000"/>
            </a:solidFill>
            <a:tailEnd type="triangle"/>
          </a:ln>
        </p:spPr>
        <p:txBody>
          <a:bodyPr lIns="60022" tIns="60022" rIns="60022" bIns="60022" anchor="ctr"/>
          <a:lstStyle/>
          <a:p>
            <a:pPr defTabSz="650240">
              <a:defRPr sz="2400">
                <a:latin typeface="Calibri"/>
                <a:ea typeface="Calibri"/>
                <a:cs typeface="Calibri"/>
                <a:sym typeface="Calibri"/>
              </a:defRPr>
            </a:pPr>
          </a:p>
        </p:txBody>
      </p:sp>
      <p:sp>
        <p:nvSpPr>
          <p:cNvPr id="464" name="TextBox 82"/>
          <p:cNvSpPr txBox="1"/>
          <p:nvPr/>
        </p:nvSpPr>
        <p:spPr>
          <a:xfrm>
            <a:off x="1675032" y="6826936"/>
            <a:ext cx="4552853" cy="602645"/>
          </a:xfrm>
          <a:prstGeom prst="rect">
            <a:avLst/>
          </a:prstGeom>
          <a:solidFill>
            <a:srgbClr val="F77D31"/>
          </a:solidFill>
          <a:ln w="12700">
            <a:miter lim="400000"/>
          </a:ln>
          <a:extLst>
            <a:ext uri="{C572A759-6A51-4108-AA02-DFA0A04FC94B}">
              <ma14:wrappingTextBoxFlag xmlns:ma14="http://schemas.microsoft.com/office/mac/drawingml/2011/main" val="1"/>
            </a:ext>
          </a:extLst>
        </p:spPr>
        <p:txBody>
          <a:bodyPr lIns="60022" tIns="60022" rIns="60022" bIns="60022">
            <a:spAutoFit/>
          </a:bodyPr>
          <a:lstStyle>
            <a:lvl1pPr defTabSz="650240">
              <a:defRPr b="1" sz="1600">
                <a:latin typeface="Calibri"/>
                <a:ea typeface="Calibri"/>
                <a:cs typeface="Calibri"/>
                <a:sym typeface="Calibri"/>
              </a:defRPr>
            </a:lvl1pPr>
          </a:lstStyle>
          <a:p>
            <a:pPr/>
            <a:r>
              <a:t>Iron uptake with ferric maltol is saturable, avoiding the potential for iron overload</a:t>
            </a:r>
          </a:p>
        </p:txBody>
      </p:sp>
      <p:sp>
        <p:nvSpPr>
          <p:cNvPr id="465" name="Straight Arrow Connector 83"/>
          <p:cNvSpPr/>
          <p:nvPr/>
        </p:nvSpPr>
        <p:spPr>
          <a:xfrm>
            <a:off x="7267268" y="7286022"/>
            <a:ext cx="402232" cy="1"/>
          </a:xfrm>
          <a:prstGeom prst="line">
            <a:avLst/>
          </a:prstGeom>
          <a:ln w="12700">
            <a:solidFill>
              <a:srgbClr val="000000"/>
            </a:solidFill>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466" name="TextBox 85"/>
          <p:cNvSpPr txBox="1"/>
          <p:nvPr/>
        </p:nvSpPr>
        <p:spPr>
          <a:xfrm>
            <a:off x="4108864" y="4481039"/>
            <a:ext cx="2835166" cy="3740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600">
                <a:solidFill>
                  <a:srgbClr val="000000"/>
                </a:solidFill>
                <a:latin typeface="Century Gothic"/>
                <a:ea typeface="Century Gothic"/>
                <a:cs typeface="Century Gothic"/>
                <a:sym typeface="Century Gothic"/>
              </a:defRPr>
            </a:lvl1pPr>
          </a:lstStyle>
          <a:p>
            <a:pPr/>
            <a:r>
              <a:t>Iron transporter mechanism</a:t>
            </a:r>
          </a:p>
        </p:txBody>
      </p:sp>
      <p:sp>
        <p:nvSpPr>
          <p:cNvPr id="467" name="TextBox 87"/>
          <p:cNvSpPr txBox="1"/>
          <p:nvPr/>
        </p:nvSpPr>
        <p:spPr>
          <a:xfrm>
            <a:off x="9284678" y="6948398"/>
            <a:ext cx="2717671" cy="678845"/>
          </a:xfrm>
          <a:prstGeom prst="rect">
            <a:avLst/>
          </a:prstGeom>
          <a:ln w="12700">
            <a:miter lim="400000"/>
          </a:ln>
          <a:extLst>
            <a:ext uri="{C572A759-6A51-4108-AA02-DFA0A04FC94B}">
              <ma14:wrappingTextBoxFlag xmlns:ma14="http://schemas.microsoft.com/office/mac/drawingml/2011/main" val="1"/>
            </a:ext>
          </a:extLst>
        </p:spPr>
        <p:txBody>
          <a:bodyPr lIns="60022" tIns="60022" rIns="60022" bIns="60022">
            <a:spAutoFit/>
          </a:bodyPr>
          <a:lstStyle>
            <a:lvl1pPr algn="l" defTabSz="650240">
              <a:defRPr b="1" sz="1800">
                <a:solidFill>
                  <a:srgbClr val="960000"/>
                </a:solidFill>
                <a:latin typeface="Century Gothic"/>
                <a:ea typeface="Century Gothic"/>
                <a:cs typeface="Century Gothic"/>
                <a:sym typeface="Century Gothic"/>
              </a:defRPr>
            </a:lvl1pPr>
          </a:lstStyle>
          <a:p>
            <a:pPr/>
            <a:r>
              <a:t>Most iron enters the liver and bone marrow</a:t>
            </a:r>
          </a:p>
        </p:txBody>
      </p:sp>
      <p:sp>
        <p:nvSpPr>
          <p:cNvPr id="468" name="Oval 89"/>
          <p:cNvSpPr/>
          <p:nvPr/>
        </p:nvSpPr>
        <p:spPr>
          <a:xfrm>
            <a:off x="7752863" y="7065107"/>
            <a:ext cx="473094" cy="510607"/>
          </a:xfrm>
          <a:prstGeom prst="ellipse">
            <a:avLst/>
          </a:prstGeom>
          <a:solidFill>
            <a:srgbClr val="95979B"/>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69" name="Oval 88"/>
          <p:cNvSpPr/>
          <p:nvPr/>
        </p:nvSpPr>
        <p:spPr>
          <a:xfrm>
            <a:off x="7940430" y="7094286"/>
            <a:ext cx="243842" cy="262599"/>
          </a:xfrm>
          <a:prstGeom prst="ellipse">
            <a:avLst/>
          </a:prstGeom>
          <a:solidFill>
            <a:srgbClr val="960000"/>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70" name="TextBox 90"/>
          <p:cNvSpPr txBox="1"/>
          <p:nvPr/>
        </p:nvSpPr>
        <p:spPr>
          <a:xfrm>
            <a:off x="8040468" y="6756661"/>
            <a:ext cx="565612" cy="399446"/>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p>
            <a:pPr algn="l" defTabSz="650240">
              <a:defRPr b="1" sz="1800">
                <a:solidFill>
                  <a:srgbClr val="000000"/>
                </a:solidFill>
                <a:latin typeface="Century Gothic"/>
                <a:ea typeface="Century Gothic"/>
                <a:cs typeface="Century Gothic"/>
                <a:sym typeface="Century Gothic"/>
              </a:defRPr>
            </a:pPr>
            <a:r>
              <a:t>Fe</a:t>
            </a:r>
            <a:r>
              <a:rPr baseline="30444"/>
              <a:t>3+</a:t>
            </a:r>
          </a:p>
        </p:txBody>
      </p:sp>
      <p:sp>
        <p:nvSpPr>
          <p:cNvPr id="471" name="TextBox 91"/>
          <p:cNvSpPr txBox="1"/>
          <p:nvPr/>
        </p:nvSpPr>
        <p:spPr>
          <a:xfrm>
            <a:off x="7775787" y="7573629"/>
            <a:ext cx="1302981" cy="399446"/>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800">
                <a:solidFill>
                  <a:srgbClr val="000000"/>
                </a:solidFill>
                <a:latin typeface="Century Gothic"/>
                <a:ea typeface="Century Gothic"/>
                <a:cs typeface="Century Gothic"/>
                <a:sym typeface="Century Gothic"/>
              </a:defRPr>
            </a:lvl1pPr>
          </a:lstStyle>
          <a:p>
            <a:pPr/>
            <a:r>
              <a:t>Transferrin </a:t>
            </a:r>
          </a:p>
        </p:txBody>
      </p:sp>
      <p:sp>
        <p:nvSpPr>
          <p:cNvPr id="472" name="Straight Arrow Connector 92"/>
          <p:cNvSpPr/>
          <p:nvPr/>
        </p:nvSpPr>
        <p:spPr>
          <a:xfrm>
            <a:off x="8328073" y="7286022"/>
            <a:ext cx="944101" cy="1"/>
          </a:xfrm>
          <a:prstGeom prst="line">
            <a:avLst/>
          </a:prstGeom>
          <a:ln w="12700">
            <a:solidFill>
              <a:srgbClr val="000000"/>
            </a:solidFill>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473" name="Oval 77"/>
          <p:cNvSpPr/>
          <p:nvPr/>
        </p:nvSpPr>
        <p:spPr>
          <a:xfrm rot="6730197">
            <a:off x="6929640" y="4497495"/>
            <a:ext cx="262599" cy="241757"/>
          </a:xfrm>
          <a:prstGeom prst="ellipse">
            <a:avLst/>
          </a:prstGeom>
          <a:solidFill>
            <a:srgbClr val="960000"/>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74" name="TextBox 78"/>
          <p:cNvSpPr txBox="1"/>
          <p:nvPr/>
        </p:nvSpPr>
        <p:spPr>
          <a:xfrm>
            <a:off x="7131800" y="5487444"/>
            <a:ext cx="565612"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p>
            <a:pPr algn="l" defTabSz="650240">
              <a:defRPr b="1" sz="1800">
                <a:solidFill>
                  <a:srgbClr val="000000"/>
                </a:solidFill>
                <a:latin typeface="Century Gothic"/>
                <a:ea typeface="Century Gothic"/>
                <a:cs typeface="Century Gothic"/>
                <a:sym typeface="Century Gothic"/>
              </a:defRPr>
            </a:pPr>
            <a:r>
              <a:t>Fe</a:t>
            </a:r>
            <a:r>
              <a:rPr baseline="30444"/>
              <a:t>2+</a:t>
            </a:r>
          </a:p>
        </p:txBody>
      </p:sp>
      <p:sp>
        <p:nvSpPr>
          <p:cNvPr id="475" name="Oval 80"/>
          <p:cNvSpPr/>
          <p:nvPr/>
        </p:nvSpPr>
        <p:spPr>
          <a:xfrm rot="8502274">
            <a:off x="7900833" y="5260275"/>
            <a:ext cx="241757"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76" name="Oval 81"/>
          <p:cNvSpPr/>
          <p:nvPr/>
        </p:nvSpPr>
        <p:spPr>
          <a:xfrm rot="8502274">
            <a:off x="6887959" y="3065716"/>
            <a:ext cx="243842"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77" name="Oval 84"/>
          <p:cNvSpPr/>
          <p:nvPr/>
        </p:nvSpPr>
        <p:spPr>
          <a:xfrm rot="8502274">
            <a:off x="7179733" y="3365826"/>
            <a:ext cx="241756" cy="262599"/>
          </a:xfrm>
          <a:prstGeom prst="ellipse">
            <a:avLst/>
          </a:prstGeom>
          <a:solidFill>
            <a:srgbClr val="397B9D"/>
          </a:solid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478" name="Freeform 8"/>
          <p:cNvSpPr/>
          <p:nvPr/>
        </p:nvSpPr>
        <p:spPr>
          <a:xfrm rot="10118410">
            <a:off x="7261014" y="4903893"/>
            <a:ext cx="373056" cy="2313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6953" y="18000"/>
                  <a:pt x="12307" y="14400"/>
                  <a:pt x="8707" y="10800"/>
                </a:cubicBezTo>
                <a:cubicBezTo>
                  <a:pt x="5107" y="7200"/>
                  <a:pt x="2553" y="3600"/>
                  <a:pt x="0" y="0"/>
                </a:cubicBezTo>
              </a:path>
            </a:pathLst>
          </a:custGeom>
          <a:ln w="12700">
            <a:solidFill>
              <a:srgbClr val="000000"/>
            </a:solidFill>
            <a:prstDash val="sysDash"/>
            <a:tailEnd type="triangle"/>
          </a:ln>
        </p:spPr>
        <p:txBody>
          <a:bodyPr lIns="60022" tIns="60022" rIns="60022" bIns="60022" anchor="ctr"/>
          <a:lstStyle/>
          <a:p>
            <a:pPr defTabSz="650240">
              <a:defRPr sz="2400">
                <a:latin typeface="Calibri"/>
                <a:ea typeface="Calibri"/>
                <a:cs typeface="Calibri"/>
                <a:sym typeface="Calibri"/>
              </a:defRPr>
            </a:pPr>
          </a:p>
        </p:txBody>
      </p:sp>
      <p:grpSp>
        <p:nvGrpSpPr>
          <p:cNvPr id="481" name="TextBox 60"/>
          <p:cNvGrpSpPr/>
          <p:nvPr/>
        </p:nvGrpSpPr>
        <p:grpSpPr>
          <a:xfrm>
            <a:off x="601850" y="2247178"/>
            <a:ext cx="4610036" cy="1699552"/>
            <a:chOff x="0" y="0"/>
            <a:chExt cx="4610034" cy="1699551"/>
          </a:xfrm>
        </p:grpSpPr>
        <p:sp>
          <p:nvSpPr>
            <p:cNvPr id="479" name="Rounded Rectangle"/>
            <p:cNvSpPr/>
            <p:nvPr/>
          </p:nvSpPr>
          <p:spPr>
            <a:xfrm>
              <a:off x="0" y="0"/>
              <a:ext cx="4610035" cy="1682497"/>
            </a:xfrm>
            <a:prstGeom prst="roundRect">
              <a:avLst>
                <a:gd name="adj" fmla="val 11264"/>
              </a:avLst>
            </a:prstGeom>
            <a:solidFill>
              <a:srgbClr val="002B49"/>
            </a:solidFill>
            <a:ln w="12700" cap="flat">
              <a:noFill/>
              <a:miter lim="400000"/>
            </a:ln>
            <a:effectLst/>
          </p:spPr>
          <p:txBody>
            <a:bodyPr wrap="square" lIns="60022" tIns="60022" rIns="60022" bIns="60022" numCol="1" anchor="t">
              <a:noAutofit/>
            </a:bodyPr>
            <a:lstStyle/>
            <a:p>
              <a:pPr algn="l" defTabSz="650240">
                <a:defRPr b="1" baseline="30500" sz="1600">
                  <a:latin typeface="Century Gothic"/>
                  <a:ea typeface="Century Gothic"/>
                  <a:cs typeface="Century Gothic"/>
                  <a:sym typeface="Century Gothic"/>
                </a:defRPr>
              </a:pPr>
            </a:p>
          </p:txBody>
        </p:sp>
        <p:sp>
          <p:nvSpPr>
            <p:cNvPr id="480" name="Ferric-maltol complex remains intact in the intestinal lumen before absorption via Iron transporter mechanism…"/>
            <p:cNvSpPr txBox="1"/>
            <p:nvPr/>
          </p:nvSpPr>
          <p:spPr>
            <a:xfrm>
              <a:off x="55507" y="55507"/>
              <a:ext cx="4499021" cy="1644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022" tIns="60022" rIns="60022" bIns="60022" numCol="1" anchor="t">
              <a:spAutoFit/>
            </a:bodyPr>
            <a:lstStyle/>
            <a:p>
              <a:pPr marL="228600" indent="-228600" algn="l" defTabSz="650240">
                <a:buSzPct val="100000"/>
                <a:buFont typeface="Arial"/>
                <a:buChar char="•"/>
                <a:defRPr b="1" sz="1600">
                  <a:latin typeface="Century Gothic"/>
                  <a:ea typeface="Century Gothic"/>
                  <a:cs typeface="Century Gothic"/>
                  <a:sym typeface="Century Gothic"/>
                </a:defRPr>
              </a:pPr>
              <a:r>
                <a:t>Ferric-maltol complex remains intact in the intestinal lumen before absorption via Iron transporter mechanism</a:t>
              </a:r>
              <a:endParaRPr sz="3000">
                <a:solidFill>
                  <a:srgbClr val="132137"/>
                </a:solidFill>
              </a:endParaRPr>
            </a:p>
            <a:p>
              <a:pPr marL="228600" indent="-228600" algn="l" defTabSz="650240">
                <a:buSzPct val="100000"/>
                <a:buFont typeface="Arial"/>
                <a:buChar char="•"/>
                <a:defRPr b="1" sz="1600">
                  <a:latin typeface="Century Gothic"/>
                  <a:ea typeface="Century Gothic"/>
                  <a:cs typeface="Century Gothic"/>
                  <a:sym typeface="Century Gothic"/>
                </a:defRPr>
              </a:pPr>
            </a:p>
            <a:p>
              <a:pPr marL="228600" indent="-228600" algn="l" defTabSz="650240">
                <a:buSzPct val="100000"/>
                <a:buFont typeface="Arial"/>
                <a:buChar char="•"/>
                <a:defRPr b="1" sz="1600">
                  <a:latin typeface="Century Gothic"/>
                  <a:ea typeface="Century Gothic"/>
                  <a:cs typeface="Century Gothic"/>
                  <a:sym typeface="Century Gothic"/>
                </a:defRPr>
              </a:pPr>
              <a:r>
                <a:t>Minimises the risk of GI toxicity due to production of free radicals from free iron</a:t>
              </a:r>
            </a:p>
          </p:txBody>
        </p:sp>
      </p:grpSp>
      <p:grpSp>
        <p:nvGrpSpPr>
          <p:cNvPr id="486" name="Group 72"/>
          <p:cNvGrpSpPr/>
          <p:nvPr/>
        </p:nvGrpSpPr>
        <p:grpSpPr>
          <a:xfrm>
            <a:off x="10193910" y="2063660"/>
            <a:ext cx="749150" cy="753131"/>
            <a:chOff x="0" y="0"/>
            <a:chExt cx="749149" cy="753129"/>
          </a:xfrm>
        </p:grpSpPr>
        <p:sp>
          <p:nvSpPr>
            <p:cNvPr id="482" name="Oval 79"/>
            <p:cNvSpPr/>
            <p:nvPr/>
          </p:nvSpPr>
          <p:spPr>
            <a:xfrm rot="7200000">
              <a:off x="39034" y="399750"/>
              <a:ext cx="262597"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83" name="Oval 86"/>
            <p:cNvSpPr/>
            <p:nvPr/>
          </p:nvSpPr>
          <p:spPr>
            <a:xfrm rot="7200000">
              <a:off x="447519" y="458105"/>
              <a:ext cx="262597"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84" name="Oval 93"/>
            <p:cNvSpPr/>
            <p:nvPr/>
          </p:nvSpPr>
          <p:spPr>
            <a:xfrm rot="7200000">
              <a:off x="313094" y="52747"/>
              <a:ext cx="262597" cy="243841"/>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85" name="Oval 94"/>
            <p:cNvSpPr/>
            <p:nvPr/>
          </p:nvSpPr>
          <p:spPr>
            <a:xfrm rot="7200000">
              <a:off x="268286" y="305965"/>
              <a:ext cx="262596" cy="241757"/>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grpSp>
        <p:nvGrpSpPr>
          <p:cNvPr id="491" name="Group 95"/>
          <p:cNvGrpSpPr/>
          <p:nvPr/>
        </p:nvGrpSpPr>
        <p:grpSpPr>
          <a:xfrm>
            <a:off x="11193243" y="2660206"/>
            <a:ext cx="778528" cy="752037"/>
            <a:chOff x="0" y="0"/>
            <a:chExt cx="778526" cy="752035"/>
          </a:xfrm>
        </p:grpSpPr>
        <p:sp>
          <p:nvSpPr>
            <p:cNvPr id="487" name="Oval 96"/>
            <p:cNvSpPr/>
            <p:nvPr/>
          </p:nvSpPr>
          <p:spPr>
            <a:xfrm rot="3158798">
              <a:off x="258899" y="453446"/>
              <a:ext cx="262599"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88" name="Oval 97"/>
            <p:cNvSpPr/>
            <p:nvPr/>
          </p:nvSpPr>
          <p:spPr>
            <a:xfrm rot="3158798">
              <a:off x="471477" y="92894"/>
              <a:ext cx="262599"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89" name="Oval 98"/>
            <p:cNvSpPr/>
            <p:nvPr/>
          </p:nvSpPr>
          <p:spPr>
            <a:xfrm rot="3158798">
              <a:off x="45279" y="56423"/>
              <a:ext cx="262599" cy="243841"/>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0" name="Oval 99"/>
            <p:cNvSpPr/>
            <p:nvPr/>
          </p:nvSpPr>
          <p:spPr>
            <a:xfrm rot="3158798">
              <a:off x="258899" y="201268"/>
              <a:ext cx="262599" cy="241757"/>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grpSp>
        <p:nvGrpSpPr>
          <p:cNvPr id="496" name="Group 100"/>
          <p:cNvGrpSpPr/>
          <p:nvPr/>
        </p:nvGrpSpPr>
        <p:grpSpPr>
          <a:xfrm>
            <a:off x="9086733" y="2695141"/>
            <a:ext cx="729347" cy="743237"/>
            <a:chOff x="0" y="0"/>
            <a:chExt cx="729345" cy="743236"/>
          </a:xfrm>
        </p:grpSpPr>
        <p:sp>
          <p:nvSpPr>
            <p:cNvPr id="492" name="Oval 101"/>
            <p:cNvSpPr/>
            <p:nvPr/>
          </p:nvSpPr>
          <p:spPr>
            <a:xfrm rot="9516914">
              <a:off x="39552" y="110063"/>
              <a:ext cx="241757" cy="26259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3" name="Oval 102"/>
            <p:cNvSpPr/>
            <p:nvPr/>
          </p:nvSpPr>
          <p:spPr>
            <a:xfrm rot="9516914">
              <a:off x="325074" y="445604"/>
              <a:ext cx="241757" cy="26259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4" name="Oval 103"/>
            <p:cNvSpPr/>
            <p:nvPr/>
          </p:nvSpPr>
          <p:spPr>
            <a:xfrm rot="9516914">
              <a:off x="448036" y="35036"/>
              <a:ext cx="241757" cy="262596"/>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5" name="Oval 104"/>
            <p:cNvSpPr/>
            <p:nvPr/>
          </p:nvSpPr>
          <p:spPr>
            <a:xfrm rot="9516914">
              <a:off x="264635" y="199680"/>
              <a:ext cx="241757" cy="262597"/>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grpSp>
        <p:nvGrpSpPr>
          <p:cNvPr id="501" name="Group 111"/>
          <p:cNvGrpSpPr/>
          <p:nvPr/>
        </p:nvGrpSpPr>
        <p:grpSpPr>
          <a:xfrm>
            <a:off x="5785565" y="2036218"/>
            <a:ext cx="750082" cy="755904"/>
            <a:chOff x="0" y="0"/>
            <a:chExt cx="750081" cy="755903"/>
          </a:xfrm>
        </p:grpSpPr>
        <p:sp>
          <p:nvSpPr>
            <p:cNvPr id="497" name="Oval 112"/>
            <p:cNvSpPr/>
            <p:nvPr/>
          </p:nvSpPr>
          <p:spPr>
            <a:xfrm rot="7230505">
              <a:off x="39499" y="395931"/>
              <a:ext cx="262600"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8" name="Oval 113"/>
            <p:cNvSpPr/>
            <p:nvPr/>
          </p:nvSpPr>
          <p:spPr>
            <a:xfrm rot="7230505">
              <a:off x="447983" y="460538"/>
              <a:ext cx="262599" cy="24175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499" name="Oval 114"/>
            <p:cNvSpPr/>
            <p:nvPr/>
          </p:nvSpPr>
          <p:spPr>
            <a:xfrm rot="7230505">
              <a:off x="317727" y="53095"/>
              <a:ext cx="262599" cy="243842"/>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500" name="Oval 115"/>
            <p:cNvSpPr/>
            <p:nvPr/>
          </p:nvSpPr>
          <p:spPr>
            <a:xfrm rot="7230505">
              <a:off x="270835" y="304231"/>
              <a:ext cx="262599" cy="241757"/>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grpSp>
        <p:nvGrpSpPr>
          <p:cNvPr id="506" name="Group 116"/>
          <p:cNvGrpSpPr/>
          <p:nvPr/>
        </p:nvGrpSpPr>
        <p:grpSpPr>
          <a:xfrm>
            <a:off x="7978764" y="2264372"/>
            <a:ext cx="688573" cy="777385"/>
            <a:chOff x="0" y="0"/>
            <a:chExt cx="688572" cy="777383"/>
          </a:xfrm>
        </p:grpSpPr>
        <p:sp>
          <p:nvSpPr>
            <p:cNvPr id="502" name="Oval 117"/>
            <p:cNvSpPr/>
            <p:nvPr/>
          </p:nvSpPr>
          <p:spPr>
            <a:xfrm rot="12049440">
              <a:off x="53368" y="34395"/>
              <a:ext cx="241756" cy="262596"/>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503" name="Oval 118"/>
            <p:cNvSpPr/>
            <p:nvPr/>
          </p:nvSpPr>
          <p:spPr>
            <a:xfrm rot="12049440">
              <a:off x="38780" y="480392"/>
              <a:ext cx="241756" cy="262597"/>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504" name="Oval 119"/>
            <p:cNvSpPr/>
            <p:nvPr/>
          </p:nvSpPr>
          <p:spPr>
            <a:xfrm rot="12049440">
              <a:off x="407665" y="246973"/>
              <a:ext cx="241757" cy="264681"/>
            </a:xfrm>
            <a:prstGeom prst="ellipse">
              <a:avLst/>
            </a:prstGeom>
            <a:solidFill>
              <a:srgbClr val="397B9D"/>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sp>
          <p:nvSpPr>
            <p:cNvPr id="505" name="Oval 120"/>
            <p:cNvSpPr/>
            <p:nvPr/>
          </p:nvSpPr>
          <p:spPr>
            <a:xfrm rot="12049440">
              <a:off x="167994" y="244886"/>
              <a:ext cx="241757" cy="264684"/>
            </a:xfrm>
            <a:prstGeom prst="ellipse">
              <a:avLst/>
            </a:prstGeom>
            <a:solidFill>
              <a:srgbClr val="960000"/>
            </a:solidFill>
            <a:ln w="12700" cap="flat">
              <a:noFill/>
              <a:miter lim="400000"/>
            </a:ln>
            <a:effectLst/>
          </p:spPr>
          <p:txBody>
            <a:bodyPr wrap="square" lIns="60022" tIns="60022" rIns="60022" bIns="60022" numCol="1" anchor="ctr">
              <a:noAutofit/>
            </a:bodyPr>
            <a:lstStyle/>
            <a:p>
              <a:pPr defTabSz="650240">
                <a:defRPr sz="2400">
                  <a:latin typeface="Calibri"/>
                  <a:ea typeface="Calibri"/>
                  <a:cs typeface="Calibri"/>
                  <a:sym typeface="Calibri"/>
                </a:defRPr>
              </a:pPr>
            </a:p>
          </p:txBody>
        </p:sp>
      </p:grpSp>
      <p:grpSp>
        <p:nvGrpSpPr>
          <p:cNvPr id="509" name="TextBox 76"/>
          <p:cNvGrpSpPr/>
          <p:nvPr/>
        </p:nvGrpSpPr>
        <p:grpSpPr>
          <a:xfrm>
            <a:off x="8411175" y="5191110"/>
            <a:ext cx="3524479" cy="934464"/>
            <a:chOff x="0" y="0"/>
            <a:chExt cx="3524477" cy="934463"/>
          </a:xfrm>
        </p:grpSpPr>
        <p:sp>
          <p:nvSpPr>
            <p:cNvPr id="507" name="Rounded Rectangle"/>
            <p:cNvSpPr/>
            <p:nvPr/>
          </p:nvSpPr>
          <p:spPr>
            <a:xfrm>
              <a:off x="0" y="0"/>
              <a:ext cx="3524478" cy="934464"/>
            </a:xfrm>
            <a:prstGeom prst="roundRect">
              <a:avLst>
                <a:gd name="adj" fmla="val 16667"/>
              </a:avLst>
            </a:prstGeom>
            <a:solidFill>
              <a:srgbClr val="F77D31"/>
            </a:solidFill>
            <a:ln w="12700" cap="flat">
              <a:noFill/>
              <a:miter lim="400000"/>
            </a:ln>
            <a:effectLst/>
          </p:spPr>
          <p:txBody>
            <a:bodyPr wrap="square" lIns="60022" tIns="60022" rIns="60022" bIns="60022" numCol="1" anchor="t">
              <a:noAutofit/>
            </a:bodyPr>
            <a:lstStyle/>
            <a:p>
              <a:pPr algn="l" defTabSz="650240">
                <a:defRPr sz="2400">
                  <a:solidFill>
                    <a:srgbClr val="000000"/>
                  </a:solidFill>
                  <a:latin typeface="Calibri"/>
                  <a:ea typeface="Calibri"/>
                  <a:cs typeface="Calibri"/>
                  <a:sym typeface="Calibri"/>
                </a:defRPr>
              </a:pPr>
            </a:p>
          </p:txBody>
        </p:sp>
        <p:sp>
          <p:nvSpPr>
            <p:cNvPr id="508" name="Maltol is rapidly absorbed by diffusion, eliminated in urine as glucuronide"/>
            <p:cNvSpPr txBox="1"/>
            <p:nvPr/>
          </p:nvSpPr>
          <p:spPr>
            <a:xfrm>
              <a:off x="45616" y="45616"/>
              <a:ext cx="3433246" cy="6026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022" tIns="60022" rIns="60022" bIns="60022" numCol="1" anchor="t">
              <a:spAutoFit/>
            </a:bodyPr>
            <a:lstStyle>
              <a:lvl1pPr algn="l" defTabSz="650240">
                <a:defRPr b="1" sz="1600">
                  <a:latin typeface="Calibri"/>
                  <a:ea typeface="Calibri"/>
                  <a:cs typeface="Calibri"/>
                  <a:sym typeface="Calibri"/>
                </a:defRPr>
              </a:lvl1pPr>
            </a:lstStyle>
            <a:p>
              <a:pPr/>
              <a:r>
                <a:t>Maltol is rapidly absorbed by diffusion, eliminated in urine as glucuronide</a:t>
              </a:r>
            </a:p>
          </p:txBody>
        </p:sp>
      </p:grpSp>
      <p:sp>
        <p:nvSpPr>
          <p:cNvPr id="510" name="TextBox 78"/>
          <p:cNvSpPr txBox="1"/>
          <p:nvPr/>
        </p:nvSpPr>
        <p:spPr>
          <a:xfrm>
            <a:off x="9099999" y="1303356"/>
            <a:ext cx="3520488" cy="805845"/>
          </a:xfrm>
          <a:prstGeom prst="rect">
            <a:avLst/>
          </a:prstGeom>
          <a:ln w="12700">
            <a:miter lim="400000"/>
          </a:ln>
          <a:extLst>
            <a:ext uri="{C572A759-6A51-4108-AA02-DFA0A04FC94B}">
              <ma14:wrappingTextBoxFlag xmlns:ma14="http://schemas.microsoft.com/office/mac/drawingml/2011/main" val="1"/>
            </a:ext>
          </a:extLst>
        </p:spPr>
        <p:txBody>
          <a:bodyPr lIns="60022" tIns="60022" rIns="60022" bIns="60022">
            <a:spAutoFit/>
          </a:bodyPr>
          <a:lstStyle/>
          <a:p>
            <a:pPr defTabSz="650240">
              <a:defRPr b="1" sz="2200">
                <a:solidFill>
                  <a:srgbClr val="000000"/>
                </a:solidFill>
                <a:latin typeface="Calibri"/>
                <a:ea typeface="Calibri"/>
                <a:cs typeface="Calibri"/>
                <a:sym typeface="Calibri"/>
              </a:defRPr>
            </a:pPr>
            <a:r>
              <a:t>Unabsorbed ferric maltol is excreted intact in faeces</a:t>
            </a:r>
            <a:r>
              <a:rPr baseline="30545"/>
              <a:t>2</a:t>
            </a:r>
          </a:p>
        </p:txBody>
      </p:sp>
      <p:sp>
        <p:nvSpPr>
          <p:cNvPr id="511" name="Straight Arrow Connector 2"/>
          <p:cNvSpPr/>
          <p:nvPr/>
        </p:nvSpPr>
        <p:spPr>
          <a:xfrm>
            <a:off x="12059599" y="2879988"/>
            <a:ext cx="684565" cy="1"/>
          </a:xfrm>
          <a:prstGeom prst="line">
            <a:avLst/>
          </a:prstGeom>
          <a:ln w="38100">
            <a:solidFill>
              <a:srgbClr val="933C06"/>
            </a:solidFill>
            <a:tailEnd type="triangle"/>
          </a:ln>
          <a:effectLst>
            <a:outerShdw sx="100000" sy="100000" kx="0" ky="0" algn="b" rotWithShape="0" blurRad="38100" dist="25400" dir="5400000">
              <a:srgbClr val="000000">
                <a:alpha val="35000"/>
              </a:srgbClr>
            </a:outerShdw>
          </a:effectLst>
        </p:spPr>
        <p:txBody>
          <a:bodyPr lIns="60022" tIns="60022" rIns="60022" bIns="60022"/>
          <a:lstStyle/>
          <a:p>
            <a:pPr algn="l" defTabSz="650240">
              <a:defRPr sz="2400">
                <a:solidFill>
                  <a:srgbClr val="000000"/>
                </a:solidFill>
                <a:latin typeface="Calibri"/>
                <a:ea typeface="Calibri"/>
                <a:cs typeface="Calibri"/>
                <a:sym typeface="Calibri"/>
              </a:defRPr>
            </a:pPr>
          </a:p>
        </p:txBody>
      </p:sp>
      <p:grpSp>
        <p:nvGrpSpPr>
          <p:cNvPr id="514" name="Rectangle 87"/>
          <p:cNvGrpSpPr/>
          <p:nvPr/>
        </p:nvGrpSpPr>
        <p:grpSpPr>
          <a:xfrm>
            <a:off x="11333372" y="8666507"/>
            <a:ext cx="1975730" cy="200075"/>
            <a:chOff x="0" y="0"/>
            <a:chExt cx="1975729" cy="200073"/>
          </a:xfrm>
        </p:grpSpPr>
        <p:sp>
          <p:nvSpPr>
            <p:cNvPr id="512" name="Rectangle"/>
            <p:cNvSpPr/>
            <p:nvPr/>
          </p:nvSpPr>
          <p:spPr>
            <a:xfrm>
              <a:off x="0" y="0"/>
              <a:ext cx="1975730" cy="200074"/>
            </a:xfrm>
            <a:prstGeom prst="rect">
              <a:avLst/>
            </a:prstGeom>
            <a:solidFill>
              <a:srgbClr val="FFFFFF"/>
            </a:solidFill>
            <a:ln w="12700" cap="flat">
              <a:noFill/>
              <a:miter lim="400000"/>
            </a:ln>
            <a:effectLst/>
          </p:spPr>
          <p:txBody>
            <a:bodyPr wrap="square" lIns="60022" tIns="60022" rIns="60022" bIns="60022" numCol="1" anchor="ctr">
              <a:noAutofit/>
            </a:bodyPr>
            <a:lstStyle/>
            <a:p>
              <a:pPr algn="l" defTabSz="650240">
                <a:defRPr sz="2400">
                  <a:latin typeface="Calibri"/>
                  <a:ea typeface="Calibri"/>
                  <a:cs typeface="Calibri"/>
                  <a:sym typeface="Calibri"/>
                </a:defRPr>
              </a:pPr>
            </a:p>
          </p:txBody>
        </p:sp>
        <p:sp>
          <p:nvSpPr>
            <p:cNvPr id="513" name="UK/FER/2016/031c Oct 2016"/>
            <p:cNvSpPr txBox="1"/>
            <p:nvPr/>
          </p:nvSpPr>
          <p:spPr>
            <a:xfrm>
              <a:off x="0" y="30186"/>
              <a:ext cx="197573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defTabSz="650240">
                <a:defRPr sz="900">
                  <a:solidFill>
                    <a:srgbClr val="000000"/>
                  </a:solidFill>
                  <a:latin typeface="Calibri"/>
                  <a:ea typeface="Calibri"/>
                  <a:cs typeface="Calibri"/>
                  <a:sym typeface="Calibri"/>
                </a:defRPr>
              </a:lvl1pPr>
            </a:lstStyle>
            <a:p>
              <a:pPr/>
              <a:r>
                <a:t>UK/FER/2016/031c Oct 2016</a:t>
              </a: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16" name="Table 184"/>
          <p:cNvGraphicFramePr/>
          <p:nvPr/>
        </p:nvGraphicFramePr>
        <p:xfrm>
          <a:off x="7102621" y="5431994"/>
          <a:ext cx="4975756" cy="129106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01816"/>
                <a:gridCol w="1430619"/>
                <a:gridCol w="1430619"/>
              </a:tblGrid>
              <a:tr h="317366">
                <a:tc>
                  <a:txBody>
                    <a:bodyPr/>
                    <a:lstStyle/>
                    <a:p>
                      <a:pPr defTabSz="650240">
                        <a:defRPr>
                          <a:solidFill>
                            <a:srgbClr val="000000"/>
                          </a:solidFill>
                          <a:latin typeface="Calibri"/>
                          <a:ea typeface="Calibri"/>
                          <a:cs typeface="Calibri"/>
                          <a:sym typeface="Calibri"/>
                        </a:defRPr>
                      </a:pP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solidFill>
                      <a:srgbClr val="E9EAEB"/>
                    </a:solidFill>
                  </a:tcPr>
                </a:tc>
                <a:tc gridSpan="2">
                  <a:txBody>
                    <a:bodyPr/>
                    <a:lstStyle/>
                    <a:p>
                      <a:pPr defTabSz="650240">
                        <a:defRPr>
                          <a:solidFill>
                            <a:srgbClr val="000000"/>
                          </a:solidFill>
                        </a:defRPr>
                      </a:pPr>
                      <a:r>
                        <a:rPr>
                          <a:latin typeface="Calibri"/>
                          <a:ea typeface="Calibri"/>
                          <a:cs typeface="Calibri"/>
                          <a:sym typeface="Calibri"/>
                        </a:rPr>
                        <a:t>Mean (SD) Hb (g/dL)</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solidFill>
                      <a:srgbClr val="E9EAEB"/>
                    </a:solidFill>
                  </a:tcPr>
                </a:tc>
                <a:tc hMerge="1">
                  <a:tcPr/>
                </a:tc>
              </a:tr>
              <a:tr h="317366">
                <a:tc>
                  <a:txBody>
                    <a:bodyPr/>
                    <a:lstStyle/>
                    <a:p>
                      <a:pPr defTabSz="650240">
                        <a:defRPr>
                          <a:solidFill>
                            <a:srgbClr val="000000"/>
                          </a:solidFill>
                          <a:latin typeface="Calibri"/>
                          <a:ea typeface="Calibri"/>
                          <a:cs typeface="Calibri"/>
                          <a:sym typeface="Calibri"/>
                        </a:defRPr>
                      </a:pP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solidFill>
                      <a:srgbClr val="E9EAEB"/>
                    </a:solidFill>
                  </a:tcPr>
                </a:tc>
                <a:tc>
                  <a:txBody>
                    <a:bodyPr/>
                    <a:lstStyle/>
                    <a:p>
                      <a:pPr defTabSz="650240">
                        <a:defRPr>
                          <a:solidFill>
                            <a:srgbClr val="000000"/>
                          </a:solidFill>
                        </a:defRPr>
                      </a:pPr>
                      <a:r>
                        <a:rPr>
                          <a:latin typeface="Calibri"/>
                          <a:ea typeface="Calibri"/>
                          <a:cs typeface="Calibri"/>
                          <a:sym typeface="Calibri"/>
                        </a:rPr>
                        <a:t>Baseline</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solidFill>
                      <a:srgbClr val="E9EAEB"/>
                    </a:solidFill>
                  </a:tcPr>
                </a:tc>
                <a:tc>
                  <a:txBody>
                    <a:bodyPr/>
                    <a:lstStyle/>
                    <a:p>
                      <a:pPr defTabSz="650240">
                        <a:defRPr>
                          <a:solidFill>
                            <a:srgbClr val="000000"/>
                          </a:solidFill>
                        </a:defRPr>
                      </a:pPr>
                      <a:r>
                        <a:rPr>
                          <a:latin typeface="Calibri"/>
                          <a:ea typeface="Calibri"/>
                          <a:cs typeface="Calibri"/>
                          <a:sym typeface="Calibri"/>
                        </a:rPr>
                        <a:t>Week 64</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solidFill>
                      <a:srgbClr val="E9EAEB"/>
                    </a:solidFill>
                  </a:tcPr>
                </a:tc>
              </a:tr>
              <a:tr h="317366">
                <a:tc>
                  <a:txBody>
                    <a:bodyPr/>
                    <a:lstStyle/>
                    <a:p>
                      <a:pPr algn="l" defTabSz="650240">
                        <a:defRPr>
                          <a:solidFill>
                            <a:srgbClr val="000000"/>
                          </a:solidFill>
                        </a:defRPr>
                      </a:pPr>
                      <a:r>
                        <a:rPr>
                          <a:latin typeface="Calibri"/>
                          <a:ea typeface="Calibri"/>
                          <a:cs typeface="Calibri"/>
                          <a:sym typeface="Calibri"/>
                        </a:rPr>
                        <a:t>Continued group</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c>
                  <a:txBody>
                    <a:bodyPr/>
                    <a:lstStyle/>
                    <a:p>
                      <a:pPr defTabSz="650240">
                        <a:defRPr>
                          <a:solidFill>
                            <a:srgbClr val="000000"/>
                          </a:solidFill>
                        </a:defRPr>
                      </a:pPr>
                      <a:r>
                        <a:rPr>
                          <a:latin typeface="Calibri"/>
                          <a:ea typeface="Calibri"/>
                          <a:cs typeface="Calibri"/>
                          <a:sym typeface="Calibri"/>
                        </a:rPr>
                        <a:t>11.00 (1.03)</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c>
                  <a:txBody>
                    <a:bodyPr/>
                    <a:lstStyle/>
                    <a:p>
                      <a:pPr defTabSz="650240">
                        <a:defRPr>
                          <a:solidFill>
                            <a:srgbClr val="000000"/>
                          </a:solidFill>
                        </a:defRPr>
                      </a:pPr>
                      <a:r>
                        <a:rPr>
                          <a:latin typeface="Calibri"/>
                          <a:ea typeface="Calibri"/>
                          <a:cs typeface="Calibri"/>
                          <a:sym typeface="Calibri"/>
                        </a:rPr>
                        <a:t>13.95 (1.26)</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r>
              <a:tr h="317366">
                <a:tc>
                  <a:txBody>
                    <a:bodyPr/>
                    <a:lstStyle/>
                    <a:p>
                      <a:pPr algn="l" defTabSz="650240">
                        <a:defRPr>
                          <a:solidFill>
                            <a:srgbClr val="000000"/>
                          </a:solidFill>
                        </a:defRPr>
                      </a:pPr>
                      <a:r>
                        <a:rPr>
                          <a:latin typeface="Calibri"/>
                          <a:ea typeface="Calibri"/>
                          <a:cs typeface="Calibri"/>
                          <a:sym typeface="Calibri"/>
                        </a:rPr>
                        <a:t>Switch group</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c>
                  <a:txBody>
                    <a:bodyPr/>
                    <a:lstStyle/>
                    <a:p>
                      <a:pPr defTabSz="650240">
                        <a:defRPr>
                          <a:solidFill>
                            <a:srgbClr val="000000"/>
                          </a:solidFill>
                        </a:defRPr>
                      </a:pPr>
                      <a:r>
                        <a:rPr>
                          <a:latin typeface="Calibri"/>
                          <a:ea typeface="Calibri"/>
                          <a:cs typeface="Calibri"/>
                          <a:sym typeface="Calibri"/>
                        </a:rPr>
                        <a:t>11.10 (0.85)</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c>
                  <a:txBody>
                    <a:bodyPr/>
                    <a:lstStyle/>
                    <a:p>
                      <a:pPr defTabSz="650240">
                        <a:defRPr>
                          <a:solidFill>
                            <a:srgbClr val="000000"/>
                          </a:solidFill>
                        </a:defRPr>
                      </a:pPr>
                      <a:r>
                        <a:rPr>
                          <a:latin typeface="Calibri"/>
                          <a:ea typeface="Calibri"/>
                          <a:cs typeface="Calibri"/>
                          <a:sym typeface="Calibri"/>
                        </a:rPr>
                        <a:t>13.33 (1.46)</a:t>
                      </a:r>
                    </a:p>
                  </a:txBody>
                  <a:tcPr marL="0" marR="0" marT="0" marB="0" anchor="t" anchorCtr="0" horzOverflow="overflow">
                    <a:lnL w="12700">
                      <a:solidFill>
                        <a:srgbClr val="ECECED"/>
                      </a:solidFill>
                    </a:lnL>
                    <a:lnR w="12700">
                      <a:solidFill>
                        <a:srgbClr val="ECECED"/>
                      </a:solidFill>
                    </a:lnR>
                    <a:lnT w="12700">
                      <a:solidFill>
                        <a:srgbClr val="ECECED"/>
                      </a:solidFill>
                    </a:lnT>
                    <a:lnB w="12700">
                      <a:solidFill>
                        <a:srgbClr val="ECECED"/>
                      </a:solidFill>
                    </a:lnB>
                  </a:tcPr>
                </a:tc>
              </a:tr>
            </a:tbl>
          </a:graphicData>
        </a:graphic>
      </p:graphicFrame>
      <p:sp>
        <p:nvSpPr>
          <p:cNvPr id="517" name="Title 1"/>
          <p:cNvSpPr txBox="1"/>
          <p:nvPr>
            <p:ph type="title"/>
          </p:nvPr>
        </p:nvSpPr>
        <p:spPr>
          <a:prstGeom prst="rect">
            <a:avLst/>
          </a:prstGeom>
        </p:spPr>
        <p:txBody>
          <a:bodyPr/>
          <a:lstStyle/>
          <a:p>
            <a:pPr algn="ctr" defTabSz="643737">
              <a:defRPr sz="4356"/>
            </a:pPr>
            <a:r>
              <a:t>AEGIS Extension Study: </a:t>
            </a:r>
          </a:p>
          <a:p>
            <a:pPr algn="ctr" defTabSz="643737">
              <a:defRPr sz="4356"/>
            </a:pPr>
            <a:r>
              <a:t>Mild -Moderate IBD, who already failed on 1x PO Fe</a:t>
            </a:r>
          </a:p>
        </p:txBody>
      </p:sp>
      <p:sp>
        <p:nvSpPr>
          <p:cNvPr id="518" name="Text Placeholder 4"/>
          <p:cNvSpPr txBox="1"/>
          <p:nvPr>
            <p:ph type="body" sz="quarter" idx="1"/>
          </p:nvPr>
        </p:nvSpPr>
        <p:spPr>
          <a:xfrm>
            <a:off x="650239" y="8699044"/>
            <a:ext cx="10097479" cy="535616"/>
          </a:xfrm>
          <a:prstGeom prst="rect">
            <a:avLst/>
          </a:prstGeom>
        </p:spPr>
        <p:txBody>
          <a:bodyPr/>
          <a:lstStyle/>
          <a:p>
            <a:pPr marL="0" indent="0">
              <a:buSzTx/>
              <a:buNone/>
            </a:pPr>
            <a:r>
              <a:t>It is not possible to determine the statistical significance of increases in Hb between Week 12 of active treatment and Week 64 due to the study design.</a:t>
            </a:r>
            <a:br/>
            <a:r>
              <a:t>Data points are means (±SD). Hb, haemoglobin; RCT, randomised controlled trial; SD, standard deviation. </a:t>
            </a:r>
          </a:p>
          <a:p>
            <a:pPr marL="0" indent="0">
              <a:buSzTx/>
              <a:buNone/>
              <a:defRPr b="1"/>
            </a:pPr>
            <a:r>
              <a:t>1.</a:t>
            </a:r>
            <a:r>
              <a:rPr b="0"/>
              <a:t> Schmidt C,</a:t>
            </a:r>
            <a:r>
              <a:rPr b="0" i="1"/>
              <a:t> et al</a:t>
            </a:r>
            <a:r>
              <a:rPr b="0"/>
              <a:t>. </a:t>
            </a:r>
            <a:r>
              <a:rPr b="0" i="1"/>
              <a:t>Aliment Pharmacol Ther</a:t>
            </a:r>
            <a:r>
              <a:rPr b="0"/>
              <a:t>. Submitted.</a:t>
            </a:r>
          </a:p>
        </p:txBody>
      </p:sp>
      <p:sp>
        <p:nvSpPr>
          <p:cNvPr id="519" name="Rectangle 152"/>
          <p:cNvSpPr/>
          <p:nvPr/>
        </p:nvSpPr>
        <p:spPr>
          <a:xfrm rot="5400000">
            <a:off x="570762" y="3601476"/>
            <a:ext cx="4468936" cy="2159961"/>
          </a:xfrm>
          <a:prstGeom prst="rect">
            <a:avLst/>
          </a:prstGeom>
          <a:blipFill>
            <a:blip r:embed="rId3"/>
          </a:blipFill>
          <a:ln w="12700">
            <a:miter lim="400000"/>
          </a:ln>
        </p:spPr>
        <p:txBody>
          <a:bodyPr lIns="60022" tIns="60022" rIns="60022" bIns="60022" anchor="ctr"/>
          <a:lstStyle/>
          <a:p>
            <a:pPr defTabSz="650240">
              <a:defRPr sz="2400">
                <a:latin typeface="Calibri"/>
                <a:ea typeface="Calibri"/>
                <a:cs typeface="Calibri"/>
                <a:sym typeface="Calibri"/>
              </a:defRPr>
            </a:pPr>
          </a:p>
        </p:txBody>
      </p:sp>
      <p:sp>
        <p:nvSpPr>
          <p:cNvPr id="520" name="Straight Connector 8"/>
          <p:cNvSpPr/>
          <p:nvPr/>
        </p:nvSpPr>
        <p:spPr>
          <a:xfrm>
            <a:off x="5099332" y="3477452"/>
            <a:ext cx="127693"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1" name="Straight Connector 9"/>
          <p:cNvSpPr/>
          <p:nvPr/>
        </p:nvSpPr>
        <p:spPr>
          <a:xfrm>
            <a:off x="11999816" y="3382528"/>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2" name="Straight Connector 12"/>
          <p:cNvSpPr/>
          <p:nvPr/>
        </p:nvSpPr>
        <p:spPr>
          <a:xfrm>
            <a:off x="12063658" y="3070200"/>
            <a:ext cx="1" cy="303937"/>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3" name="Straight Connector 13"/>
          <p:cNvSpPr/>
          <p:nvPr/>
        </p:nvSpPr>
        <p:spPr>
          <a:xfrm>
            <a:off x="11999814" y="3069144"/>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4" name="Straight Connector 15"/>
          <p:cNvSpPr/>
          <p:nvPr/>
        </p:nvSpPr>
        <p:spPr>
          <a:xfrm>
            <a:off x="9504667" y="3120005"/>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5" name="Straight Connector 17"/>
          <p:cNvSpPr/>
          <p:nvPr/>
        </p:nvSpPr>
        <p:spPr>
          <a:xfrm>
            <a:off x="7594476" y="3262633"/>
            <a:ext cx="127693"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6" name="Straight Connector 19"/>
          <p:cNvSpPr/>
          <p:nvPr/>
        </p:nvSpPr>
        <p:spPr>
          <a:xfrm>
            <a:off x="5738347" y="3403498"/>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7" name="Straight Connector 20"/>
          <p:cNvSpPr/>
          <p:nvPr/>
        </p:nvSpPr>
        <p:spPr>
          <a:xfrm>
            <a:off x="4536731" y="3563799"/>
            <a:ext cx="1" cy="916094"/>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8" name="Straight Connector 21"/>
          <p:cNvSpPr/>
          <p:nvPr/>
        </p:nvSpPr>
        <p:spPr>
          <a:xfrm>
            <a:off x="4469997" y="3569015"/>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29" name="Straight Connector 22"/>
          <p:cNvSpPr/>
          <p:nvPr/>
        </p:nvSpPr>
        <p:spPr>
          <a:xfrm>
            <a:off x="3897715" y="3620754"/>
            <a:ext cx="1" cy="931647"/>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0" name="Straight Connector 23"/>
          <p:cNvSpPr/>
          <p:nvPr/>
        </p:nvSpPr>
        <p:spPr>
          <a:xfrm>
            <a:off x="3830982" y="3628883"/>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1" name="Straight Connector 24"/>
          <p:cNvSpPr/>
          <p:nvPr/>
        </p:nvSpPr>
        <p:spPr>
          <a:xfrm>
            <a:off x="3272233" y="3908526"/>
            <a:ext cx="1" cy="956570"/>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2" name="Straight Connector 25"/>
          <p:cNvSpPr/>
          <p:nvPr/>
        </p:nvSpPr>
        <p:spPr>
          <a:xfrm>
            <a:off x="3205500" y="3917658"/>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3" name="Straight Connector 26"/>
          <p:cNvSpPr/>
          <p:nvPr/>
        </p:nvSpPr>
        <p:spPr>
          <a:xfrm>
            <a:off x="2640794" y="4733302"/>
            <a:ext cx="1" cy="66201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4" name="Straight Connector 27"/>
          <p:cNvSpPr/>
          <p:nvPr/>
        </p:nvSpPr>
        <p:spPr>
          <a:xfrm>
            <a:off x="2575505" y="4738201"/>
            <a:ext cx="127693"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5" name="Straight Connector 29"/>
          <p:cNvSpPr/>
          <p:nvPr/>
        </p:nvSpPr>
        <p:spPr>
          <a:xfrm>
            <a:off x="1946793" y="5383184"/>
            <a:ext cx="127692" cy="1"/>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6" name="Straight Connector 30"/>
          <p:cNvSpPr/>
          <p:nvPr/>
        </p:nvSpPr>
        <p:spPr>
          <a:xfrm>
            <a:off x="1632049" y="6922254"/>
            <a:ext cx="10447129"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7" name="Straight Connector 31"/>
          <p:cNvSpPr/>
          <p:nvPr/>
        </p:nvSpPr>
        <p:spPr>
          <a:xfrm flipH="1" flipV="1">
            <a:off x="1706772" y="2429469"/>
            <a:ext cx="4063" cy="4511557"/>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8" name="Straight Connector 32"/>
          <p:cNvSpPr/>
          <p:nvPr/>
        </p:nvSpPr>
        <p:spPr>
          <a:xfrm flipV="1">
            <a:off x="2000811" y="6924343"/>
            <a:ext cx="267"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39" name="TextBox 33"/>
          <p:cNvSpPr txBox="1"/>
          <p:nvPr/>
        </p:nvSpPr>
        <p:spPr>
          <a:xfrm>
            <a:off x="1715192"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0</a:t>
            </a:r>
          </a:p>
        </p:txBody>
      </p:sp>
      <p:sp>
        <p:nvSpPr>
          <p:cNvPr id="540" name="TextBox 34"/>
          <p:cNvSpPr txBox="1"/>
          <p:nvPr/>
        </p:nvSpPr>
        <p:spPr>
          <a:xfrm>
            <a:off x="1001796" y="6045097"/>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11</a:t>
            </a:r>
          </a:p>
        </p:txBody>
      </p:sp>
      <p:sp>
        <p:nvSpPr>
          <p:cNvPr id="541" name="Straight Connector 35"/>
          <p:cNvSpPr/>
          <p:nvPr/>
        </p:nvSpPr>
        <p:spPr>
          <a:xfrm flipH="1">
            <a:off x="1632883" y="6182015"/>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2" name="TextBox 37"/>
          <p:cNvSpPr txBox="1"/>
          <p:nvPr/>
        </p:nvSpPr>
        <p:spPr>
          <a:xfrm>
            <a:off x="5177295" y="7345460"/>
            <a:ext cx="2548956"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1300480">
              <a:defRPr sz="1800">
                <a:solidFill>
                  <a:srgbClr val="000000"/>
                </a:solidFill>
                <a:latin typeface="Calibri"/>
                <a:ea typeface="Calibri"/>
                <a:cs typeface="Calibri"/>
                <a:sym typeface="Calibri"/>
              </a:defRPr>
            </a:lvl1pPr>
          </a:lstStyle>
          <a:p>
            <a:pPr/>
            <a:r>
              <a:t>Weeks since randomisation</a:t>
            </a:r>
          </a:p>
        </p:txBody>
      </p:sp>
      <p:sp>
        <p:nvSpPr>
          <p:cNvPr id="543" name="Straight Connector 38"/>
          <p:cNvSpPr/>
          <p:nvPr/>
        </p:nvSpPr>
        <p:spPr>
          <a:xfrm flipH="1">
            <a:off x="6402363" y="6539295"/>
            <a:ext cx="653894" cy="1"/>
          </a:xfrm>
          <a:prstGeom prst="line">
            <a:avLst/>
          </a:prstGeom>
          <a:ln w="254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4" name="Straight Connector 39"/>
          <p:cNvSpPr/>
          <p:nvPr/>
        </p:nvSpPr>
        <p:spPr>
          <a:xfrm flipH="1">
            <a:off x="6402363" y="6212992"/>
            <a:ext cx="653894" cy="1"/>
          </a:xfrm>
          <a:prstGeom prst="line">
            <a:avLst/>
          </a:prstGeom>
          <a:ln w="254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5" name="Straight Connector 40"/>
          <p:cNvSpPr/>
          <p:nvPr/>
        </p:nvSpPr>
        <p:spPr>
          <a:xfrm flipH="1">
            <a:off x="12056432" y="3371078"/>
            <a:ext cx="7225" cy="1086699"/>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6" name="Straight Connector 41"/>
          <p:cNvSpPr/>
          <p:nvPr/>
        </p:nvSpPr>
        <p:spPr>
          <a:xfrm flipV="1">
            <a:off x="2633257" y="6924343"/>
            <a:ext cx="267"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7" name="TextBox 42"/>
          <p:cNvSpPr txBox="1"/>
          <p:nvPr/>
        </p:nvSpPr>
        <p:spPr>
          <a:xfrm>
            <a:off x="2347638"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4</a:t>
            </a:r>
          </a:p>
        </p:txBody>
      </p:sp>
      <p:sp>
        <p:nvSpPr>
          <p:cNvPr id="548" name="Straight Connector 43"/>
          <p:cNvSpPr/>
          <p:nvPr/>
        </p:nvSpPr>
        <p:spPr>
          <a:xfrm flipV="1">
            <a:off x="3275904"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49" name="TextBox 44"/>
          <p:cNvSpPr txBox="1"/>
          <p:nvPr/>
        </p:nvSpPr>
        <p:spPr>
          <a:xfrm>
            <a:off x="2990283"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8</a:t>
            </a:r>
          </a:p>
        </p:txBody>
      </p:sp>
      <p:sp>
        <p:nvSpPr>
          <p:cNvPr id="550" name="Straight Connector 45"/>
          <p:cNvSpPr/>
          <p:nvPr/>
        </p:nvSpPr>
        <p:spPr>
          <a:xfrm flipV="1">
            <a:off x="3908349"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51" name="TextBox 46"/>
          <p:cNvSpPr txBox="1"/>
          <p:nvPr/>
        </p:nvSpPr>
        <p:spPr>
          <a:xfrm>
            <a:off x="3622728"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12</a:t>
            </a:r>
          </a:p>
        </p:txBody>
      </p:sp>
      <p:sp>
        <p:nvSpPr>
          <p:cNvPr id="552" name="Straight Connector 47"/>
          <p:cNvSpPr/>
          <p:nvPr/>
        </p:nvSpPr>
        <p:spPr>
          <a:xfrm flipV="1">
            <a:off x="4540796"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53" name="TextBox 48"/>
          <p:cNvSpPr txBox="1"/>
          <p:nvPr/>
        </p:nvSpPr>
        <p:spPr>
          <a:xfrm>
            <a:off x="4255175"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16</a:t>
            </a:r>
          </a:p>
        </p:txBody>
      </p:sp>
      <p:sp>
        <p:nvSpPr>
          <p:cNvPr id="554" name="Straight Connector 49"/>
          <p:cNvSpPr/>
          <p:nvPr/>
        </p:nvSpPr>
        <p:spPr>
          <a:xfrm flipV="1">
            <a:off x="5173241"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55" name="TextBox 50"/>
          <p:cNvSpPr txBox="1"/>
          <p:nvPr/>
        </p:nvSpPr>
        <p:spPr>
          <a:xfrm>
            <a:off x="4887620"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20</a:t>
            </a:r>
          </a:p>
        </p:txBody>
      </p:sp>
      <p:sp>
        <p:nvSpPr>
          <p:cNvPr id="556" name="Straight Connector 51"/>
          <p:cNvSpPr/>
          <p:nvPr/>
        </p:nvSpPr>
        <p:spPr>
          <a:xfrm flipV="1">
            <a:off x="5781613"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57" name="TextBox 52"/>
          <p:cNvSpPr txBox="1"/>
          <p:nvPr/>
        </p:nvSpPr>
        <p:spPr>
          <a:xfrm>
            <a:off x="5495993"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24</a:t>
            </a:r>
          </a:p>
        </p:txBody>
      </p:sp>
      <p:sp>
        <p:nvSpPr>
          <p:cNvPr id="558" name="Straight Connector 53"/>
          <p:cNvSpPr/>
          <p:nvPr/>
        </p:nvSpPr>
        <p:spPr>
          <a:xfrm flipV="1">
            <a:off x="6448333" y="6924343"/>
            <a:ext cx="267"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59" name="TextBox 54"/>
          <p:cNvSpPr txBox="1"/>
          <p:nvPr/>
        </p:nvSpPr>
        <p:spPr>
          <a:xfrm>
            <a:off x="6162712" y="6991736"/>
            <a:ext cx="571243"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28</a:t>
            </a:r>
          </a:p>
        </p:txBody>
      </p:sp>
      <p:sp>
        <p:nvSpPr>
          <p:cNvPr id="560" name="Straight Connector 55"/>
          <p:cNvSpPr/>
          <p:nvPr/>
        </p:nvSpPr>
        <p:spPr>
          <a:xfrm flipV="1">
            <a:off x="7039976"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61" name="TextBox 56"/>
          <p:cNvSpPr txBox="1"/>
          <p:nvPr/>
        </p:nvSpPr>
        <p:spPr>
          <a:xfrm>
            <a:off x="6754356"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32</a:t>
            </a:r>
          </a:p>
        </p:txBody>
      </p:sp>
      <p:sp>
        <p:nvSpPr>
          <p:cNvPr id="562" name="Straight Connector 57"/>
          <p:cNvSpPr/>
          <p:nvPr/>
        </p:nvSpPr>
        <p:spPr>
          <a:xfrm flipV="1">
            <a:off x="7672422"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63" name="TextBox 58"/>
          <p:cNvSpPr txBox="1"/>
          <p:nvPr/>
        </p:nvSpPr>
        <p:spPr>
          <a:xfrm>
            <a:off x="7386802"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36</a:t>
            </a:r>
          </a:p>
        </p:txBody>
      </p:sp>
      <p:sp>
        <p:nvSpPr>
          <p:cNvPr id="564" name="Straight Connector 59"/>
          <p:cNvSpPr/>
          <p:nvPr/>
        </p:nvSpPr>
        <p:spPr>
          <a:xfrm flipV="1">
            <a:off x="8315069"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65" name="TextBox 60"/>
          <p:cNvSpPr txBox="1"/>
          <p:nvPr/>
        </p:nvSpPr>
        <p:spPr>
          <a:xfrm>
            <a:off x="8029447"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40</a:t>
            </a:r>
          </a:p>
        </p:txBody>
      </p:sp>
      <p:sp>
        <p:nvSpPr>
          <p:cNvPr id="566" name="Straight Connector 61"/>
          <p:cNvSpPr/>
          <p:nvPr/>
        </p:nvSpPr>
        <p:spPr>
          <a:xfrm flipV="1">
            <a:off x="8947513"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67" name="TextBox 62"/>
          <p:cNvSpPr txBox="1"/>
          <p:nvPr/>
        </p:nvSpPr>
        <p:spPr>
          <a:xfrm>
            <a:off x="8661892"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44</a:t>
            </a:r>
          </a:p>
        </p:txBody>
      </p:sp>
      <p:sp>
        <p:nvSpPr>
          <p:cNvPr id="568" name="Straight Connector 63"/>
          <p:cNvSpPr/>
          <p:nvPr/>
        </p:nvSpPr>
        <p:spPr>
          <a:xfrm flipV="1">
            <a:off x="9539158"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69" name="TextBox 64"/>
          <p:cNvSpPr txBox="1"/>
          <p:nvPr/>
        </p:nvSpPr>
        <p:spPr>
          <a:xfrm>
            <a:off x="9253537"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48</a:t>
            </a:r>
          </a:p>
        </p:txBody>
      </p:sp>
      <p:sp>
        <p:nvSpPr>
          <p:cNvPr id="570" name="Straight Connector 65"/>
          <p:cNvSpPr/>
          <p:nvPr/>
        </p:nvSpPr>
        <p:spPr>
          <a:xfrm flipV="1">
            <a:off x="10171603"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71" name="TextBox 66"/>
          <p:cNvSpPr txBox="1"/>
          <p:nvPr/>
        </p:nvSpPr>
        <p:spPr>
          <a:xfrm>
            <a:off x="9885982"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52</a:t>
            </a:r>
          </a:p>
        </p:txBody>
      </p:sp>
      <p:sp>
        <p:nvSpPr>
          <p:cNvPr id="572" name="Straight Connector 67"/>
          <p:cNvSpPr/>
          <p:nvPr/>
        </p:nvSpPr>
        <p:spPr>
          <a:xfrm flipV="1">
            <a:off x="10814248"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73" name="TextBox 68"/>
          <p:cNvSpPr txBox="1"/>
          <p:nvPr/>
        </p:nvSpPr>
        <p:spPr>
          <a:xfrm>
            <a:off x="10528628"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56</a:t>
            </a:r>
          </a:p>
        </p:txBody>
      </p:sp>
      <p:sp>
        <p:nvSpPr>
          <p:cNvPr id="574" name="Straight Connector 69"/>
          <p:cNvSpPr/>
          <p:nvPr/>
        </p:nvSpPr>
        <p:spPr>
          <a:xfrm flipV="1">
            <a:off x="11446695" y="6924343"/>
            <a:ext cx="266"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75" name="TextBox 70"/>
          <p:cNvSpPr txBox="1"/>
          <p:nvPr/>
        </p:nvSpPr>
        <p:spPr>
          <a:xfrm>
            <a:off x="11161074" y="6991736"/>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60</a:t>
            </a:r>
          </a:p>
        </p:txBody>
      </p:sp>
      <p:sp>
        <p:nvSpPr>
          <p:cNvPr id="576" name="Straight Connector 71"/>
          <p:cNvSpPr/>
          <p:nvPr/>
        </p:nvSpPr>
        <p:spPr>
          <a:xfrm flipV="1">
            <a:off x="12068936" y="6924343"/>
            <a:ext cx="267" cy="79862"/>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77" name="TextBox 72"/>
          <p:cNvSpPr txBox="1"/>
          <p:nvPr/>
        </p:nvSpPr>
        <p:spPr>
          <a:xfrm>
            <a:off x="11783317" y="6991736"/>
            <a:ext cx="571243"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800">
                <a:solidFill>
                  <a:srgbClr val="000000"/>
                </a:solidFill>
                <a:latin typeface="Calibri"/>
                <a:ea typeface="Calibri"/>
                <a:cs typeface="Calibri"/>
                <a:sym typeface="Calibri"/>
              </a:defRPr>
            </a:lvl1pPr>
          </a:lstStyle>
          <a:p>
            <a:pPr/>
            <a:r>
              <a:t>64</a:t>
            </a:r>
          </a:p>
        </p:txBody>
      </p:sp>
      <p:sp>
        <p:nvSpPr>
          <p:cNvPr id="578" name="TextBox 73"/>
          <p:cNvSpPr txBox="1"/>
          <p:nvPr/>
        </p:nvSpPr>
        <p:spPr>
          <a:xfrm>
            <a:off x="1001796" y="5269255"/>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12</a:t>
            </a:r>
          </a:p>
        </p:txBody>
      </p:sp>
      <p:sp>
        <p:nvSpPr>
          <p:cNvPr id="579" name="Straight Connector 74"/>
          <p:cNvSpPr/>
          <p:nvPr/>
        </p:nvSpPr>
        <p:spPr>
          <a:xfrm flipH="1">
            <a:off x="1632883" y="5406173"/>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80" name="TextBox 75"/>
          <p:cNvSpPr txBox="1"/>
          <p:nvPr/>
        </p:nvSpPr>
        <p:spPr>
          <a:xfrm>
            <a:off x="1001796" y="4558672"/>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13</a:t>
            </a:r>
          </a:p>
        </p:txBody>
      </p:sp>
      <p:sp>
        <p:nvSpPr>
          <p:cNvPr id="581" name="Straight Connector 76"/>
          <p:cNvSpPr/>
          <p:nvPr/>
        </p:nvSpPr>
        <p:spPr>
          <a:xfrm flipH="1">
            <a:off x="1632883" y="4695589"/>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82" name="TextBox 77"/>
          <p:cNvSpPr txBox="1"/>
          <p:nvPr/>
        </p:nvSpPr>
        <p:spPr>
          <a:xfrm>
            <a:off x="1001796" y="3790079"/>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14</a:t>
            </a:r>
          </a:p>
        </p:txBody>
      </p:sp>
      <p:sp>
        <p:nvSpPr>
          <p:cNvPr id="583" name="Straight Connector 78"/>
          <p:cNvSpPr/>
          <p:nvPr/>
        </p:nvSpPr>
        <p:spPr>
          <a:xfrm flipH="1">
            <a:off x="1632883" y="3926999"/>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84" name="TextBox 79"/>
          <p:cNvSpPr txBox="1"/>
          <p:nvPr/>
        </p:nvSpPr>
        <p:spPr>
          <a:xfrm>
            <a:off x="1001796" y="3064994"/>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15</a:t>
            </a:r>
          </a:p>
        </p:txBody>
      </p:sp>
      <p:sp>
        <p:nvSpPr>
          <p:cNvPr id="585" name="Straight Connector 80"/>
          <p:cNvSpPr/>
          <p:nvPr/>
        </p:nvSpPr>
        <p:spPr>
          <a:xfrm flipH="1">
            <a:off x="1632883" y="3201912"/>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86" name="TextBox 81"/>
          <p:cNvSpPr txBox="1"/>
          <p:nvPr/>
        </p:nvSpPr>
        <p:spPr>
          <a:xfrm>
            <a:off x="1001796" y="2310905"/>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16</a:t>
            </a:r>
          </a:p>
        </p:txBody>
      </p:sp>
      <p:sp>
        <p:nvSpPr>
          <p:cNvPr id="587" name="Straight Connector 82"/>
          <p:cNvSpPr/>
          <p:nvPr/>
        </p:nvSpPr>
        <p:spPr>
          <a:xfrm flipH="1">
            <a:off x="1632883" y="2447824"/>
            <a:ext cx="80928" cy="1"/>
          </a:xfrm>
          <a:prstGeom prst="line">
            <a:avLst/>
          </a:prstGeom>
          <a:ln w="12700">
            <a:solidFill>
              <a:srgbClr val="000000"/>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88" name="TextBox 83"/>
          <p:cNvSpPr txBox="1"/>
          <p:nvPr/>
        </p:nvSpPr>
        <p:spPr>
          <a:xfrm rot="16200000">
            <a:off x="-137070" y="4587533"/>
            <a:ext cx="2231058" cy="279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1300480">
              <a:defRPr sz="1800">
                <a:solidFill>
                  <a:srgbClr val="000000"/>
                </a:solidFill>
                <a:latin typeface="Calibri"/>
                <a:ea typeface="Calibri"/>
                <a:cs typeface="Calibri"/>
                <a:sym typeface="Calibri"/>
              </a:defRPr>
            </a:lvl1pPr>
          </a:lstStyle>
          <a:p>
            <a:pPr/>
            <a:r>
              <a:t>Hb concentration (g/dL)</a:t>
            </a:r>
          </a:p>
        </p:txBody>
      </p:sp>
      <p:sp>
        <p:nvSpPr>
          <p:cNvPr id="589" name="Freeform 84"/>
          <p:cNvSpPr/>
          <p:nvPr/>
        </p:nvSpPr>
        <p:spPr>
          <a:xfrm>
            <a:off x="2006761" y="4371819"/>
            <a:ext cx="10065213" cy="1807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37" y="19271"/>
                </a:lnTo>
                <a:lnTo>
                  <a:pt x="2646" y="18143"/>
                </a:lnTo>
                <a:lnTo>
                  <a:pt x="4010" y="19021"/>
                </a:lnTo>
                <a:lnTo>
                  <a:pt x="5411" y="12428"/>
                </a:lnTo>
                <a:lnTo>
                  <a:pt x="6748" y="10792"/>
                </a:lnTo>
                <a:lnTo>
                  <a:pt x="8082" y="6473"/>
                </a:lnTo>
                <a:lnTo>
                  <a:pt x="12153" y="0"/>
                </a:lnTo>
                <a:lnTo>
                  <a:pt x="16228" y="1909"/>
                </a:lnTo>
                <a:lnTo>
                  <a:pt x="21600" y="251"/>
                </a:lnTo>
              </a:path>
            </a:pathLst>
          </a:custGeom>
          <a:ln w="25400">
            <a:solidFill>
              <a:srgbClr val="9BC5CA"/>
            </a:solidFill>
            <a:miter/>
          </a:ln>
        </p:spPr>
        <p:txBody>
          <a:bodyPr lIns="60022" tIns="60022" rIns="60022" bIns="60022" anchor="ctr"/>
          <a:lstStyle/>
          <a:p>
            <a:pPr defTabSz="1300480">
              <a:defRPr sz="2400">
                <a:solidFill>
                  <a:srgbClr val="000000"/>
                </a:solidFill>
                <a:latin typeface="Calibri"/>
                <a:ea typeface="Calibri"/>
                <a:cs typeface="Calibri"/>
                <a:sym typeface="Calibri"/>
              </a:defRPr>
            </a:pPr>
          </a:p>
        </p:txBody>
      </p:sp>
      <p:sp>
        <p:nvSpPr>
          <p:cNvPr id="590" name="Straight Connector 85"/>
          <p:cNvSpPr/>
          <p:nvPr/>
        </p:nvSpPr>
        <p:spPr>
          <a:xfrm>
            <a:off x="9568595" y="3698624"/>
            <a:ext cx="1" cy="832945"/>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1" name="Straight Connector 86"/>
          <p:cNvSpPr/>
          <p:nvPr/>
        </p:nvSpPr>
        <p:spPr>
          <a:xfrm>
            <a:off x="7661742" y="3551295"/>
            <a:ext cx="1" cy="890074"/>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2" name="Straight Connector 87"/>
          <p:cNvSpPr/>
          <p:nvPr/>
        </p:nvSpPr>
        <p:spPr>
          <a:xfrm>
            <a:off x="5800139" y="3663068"/>
            <a:ext cx="2" cy="1236904"/>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3" name="Straight Connector 88"/>
          <p:cNvSpPr/>
          <p:nvPr/>
        </p:nvSpPr>
        <p:spPr>
          <a:xfrm>
            <a:off x="5738347" y="3663068"/>
            <a:ext cx="13481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4" name="Straight Connector 89"/>
          <p:cNvSpPr/>
          <p:nvPr/>
        </p:nvSpPr>
        <p:spPr>
          <a:xfrm>
            <a:off x="5158456" y="4039538"/>
            <a:ext cx="1" cy="1227800"/>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5" name="Straight Connector 90"/>
          <p:cNvSpPr/>
          <p:nvPr/>
        </p:nvSpPr>
        <p:spPr>
          <a:xfrm>
            <a:off x="5107022" y="4044437"/>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6" name="Straight Connector 91"/>
          <p:cNvSpPr/>
          <p:nvPr/>
        </p:nvSpPr>
        <p:spPr>
          <a:xfrm>
            <a:off x="4528004" y="4552402"/>
            <a:ext cx="5839" cy="857112"/>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7" name="Straight Connector 93"/>
          <p:cNvSpPr/>
          <p:nvPr/>
        </p:nvSpPr>
        <p:spPr>
          <a:xfrm flipH="1">
            <a:off x="3882203" y="5058671"/>
            <a:ext cx="489" cy="902393"/>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8" name="Straight Connector 94"/>
          <p:cNvSpPr/>
          <p:nvPr/>
        </p:nvSpPr>
        <p:spPr>
          <a:xfrm>
            <a:off x="3831419" y="5066021"/>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599" name="Straight Connector 95"/>
          <p:cNvSpPr/>
          <p:nvPr/>
        </p:nvSpPr>
        <p:spPr>
          <a:xfrm>
            <a:off x="3238375" y="5178407"/>
            <a:ext cx="1320" cy="71134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0" name="Straight Connector 96"/>
          <p:cNvSpPr/>
          <p:nvPr/>
        </p:nvSpPr>
        <p:spPr>
          <a:xfrm>
            <a:off x="3173582" y="5185757"/>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1" name="Straight Connector 97"/>
          <p:cNvSpPr/>
          <p:nvPr/>
        </p:nvSpPr>
        <p:spPr>
          <a:xfrm>
            <a:off x="2646806" y="5420223"/>
            <a:ext cx="1" cy="561334"/>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2" name="Straight Connector 98"/>
          <p:cNvSpPr/>
          <p:nvPr/>
        </p:nvSpPr>
        <p:spPr>
          <a:xfrm>
            <a:off x="2582962" y="5419168"/>
            <a:ext cx="127692" cy="1"/>
          </a:xfrm>
          <a:prstGeom prst="line">
            <a:avLst/>
          </a:prstGeom>
          <a:ln w="12700">
            <a:solidFill>
              <a:srgbClr val="93B7BB"/>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3" name="Straight Connector 99"/>
          <p:cNvSpPr/>
          <p:nvPr/>
        </p:nvSpPr>
        <p:spPr>
          <a:xfrm>
            <a:off x="2021251" y="5433714"/>
            <a:ext cx="1" cy="75013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4" name="Straight Connector 100"/>
          <p:cNvSpPr/>
          <p:nvPr/>
        </p:nvSpPr>
        <p:spPr>
          <a:xfrm>
            <a:off x="1954802" y="5442530"/>
            <a:ext cx="127693"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5" name="Freeform 101"/>
          <p:cNvSpPr/>
          <p:nvPr/>
        </p:nvSpPr>
        <p:spPr>
          <a:xfrm>
            <a:off x="2021251" y="3898170"/>
            <a:ext cx="10073440" cy="2285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78" y="14075"/>
                </a:lnTo>
                <a:lnTo>
                  <a:pt x="2734" y="9242"/>
                </a:lnTo>
                <a:lnTo>
                  <a:pt x="4025" y="6121"/>
                </a:lnTo>
                <a:lnTo>
                  <a:pt x="5369" y="5149"/>
                </a:lnTo>
                <a:lnTo>
                  <a:pt x="6737" y="4482"/>
                </a:lnTo>
                <a:lnTo>
                  <a:pt x="8048" y="3075"/>
                </a:lnTo>
                <a:lnTo>
                  <a:pt x="12139" y="2335"/>
                </a:lnTo>
                <a:lnTo>
                  <a:pt x="16186" y="0"/>
                </a:lnTo>
                <a:lnTo>
                  <a:pt x="19554" y="100"/>
                </a:lnTo>
                <a:lnTo>
                  <a:pt x="21600" y="100"/>
                </a:lnTo>
              </a:path>
            </a:pathLst>
          </a:custGeom>
          <a:ln w="25400">
            <a:solidFill>
              <a:srgbClr val="002B49"/>
            </a:solidFill>
            <a:miter/>
          </a:ln>
        </p:spPr>
        <p:txBody>
          <a:bodyPr lIns="60022" tIns="60022" rIns="60022" bIns="60022" anchor="ctr"/>
          <a:lstStyle/>
          <a:p>
            <a:pPr defTabSz="1300480">
              <a:defRPr sz="2400">
                <a:solidFill>
                  <a:srgbClr val="000000"/>
                </a:solidFill>
                <a:latin typeface="Calibri"/>
                <a:ea typeface="Calibri"/>
                <a:cs typeface="Calibri"/>
                <a:sym typeface="Calibri"/>
              </a:defRPr>
            </a:pPr>
          </a:p>
        </p:txBody>
      </p:sp>
      <p:sp>
        <p:nvSpPr>
          <p:cNvPr id="606" name="Straight Connector 10"/>
          <p:cNvSpPr/>
          <p:nvPr/>
        </p:nvSpPr>
        <p:spPr>
          <a:xfrm>
            <a:off x="9508942" y="3687867"/>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7" name="Straight Connector 11"/>
          <p:cNvSpPr/>
          <p:nvPr/>
        </p:nvSpPr>
        <p:spPr>
          <a:xfrm>
            <a:off x="7610402" y="3566371"/>
            <a:ext cx="127692" cy="1"/>
          </a:xfrm>
          <a:prstGeom prst="line">
            <a:avLst/>
          </a:prstGeom>
          <a:ln w="12700">
            <a:solidFill>
              <a:srgbClr val="9BC5CA"/>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08" name="TextBox 119"/>
          <p:cNvSpPr txBox="1"/>
          <p:nvPr/>
        </p:nvSpPr>
        <p:spPr>
          <a:xfrm>
            <a:off x="1001796" y="6782553"/>
            <a:ext cx="571242"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300480">
              <a:defRPr sz="1800">
                <a:solidFill>
                  <a:srgbClr val="000000"/>
                </a:solidFill>
                <a:latin typeface="Calibri"/>
                <a:ea typeface="Calibri"/>
                <a:cs typeface="Calibri"/>
                <a:sym typeface="Calibri"/>
              </a:defRPr>
            </a:lvl1pPr>
          </a:lstStyle>
          <a:p>
            <a:pPr/>
            <a:r>
              <a:t>10</a:t>
            </a:r>
          </a:p>
        </p:txBody>
      </p:sp>
      <p:sp>
        <p:nvSpPr>
          <p:cNvPr id="609" name="Diamond 130"/>
          <p:cNvSpPr/>
          <p:nvPr/>
        </p:nvSpPr>
        <p:spPr>
          <a:xfrm>
            <a:off x="2542220" y="5313273"/>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0" name="Diamond 131"/>
          <p:cNvSpPr/>
          <p:nvPr/>
        </p:nvSpPr>
        <p:spPr>
          <a:xfrm>
            <a:off x="1909421" y="6063120"/>
            <a:ext cx="189047" cy="189048"/>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1" name="Diamond 132"/>
          <p:cNvSpPr/>
          <p:nvPr/>
        </p:nvSpPr>
        <p:spPr>
          <a:xfrm>
            <a:off x="3166432" y="4800915"/>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2" name="Diamond 133"/>
          <p:cNvSpPr/>
          <p:nvPr/>
        </p:nvSpPr>
        <p:spPr>
          <a:xfrm>
            <a:off x="3796980" y="4435328"/>
            <a:ext cx="189047" cy="189048"/>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3" name="Diamond 134"/>
          <p:cNvSpPr/>
          <p:nvPr/>
        </p:nvSpPr>
        <p:spPr>
          <a:xfrm>
            <a:off x="4416391" y="4360992"/>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4" name="Diamond 135"/>
          <p:cNvSpPr/>
          <p:nvPr/>
        </p:nvSpPr>
        <p:spPr>
          <a:xfrm>
            <a:off x="5046915" y="4266963"/>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5" name="Diamond 136"/>
          <p:cNvSpPr/>
          <p:nvPr/>
        </p:nvSpPr>
        <p:spPr>
          <a:xfrm>
            <a:off x="5677292" y="4115396"/>
            <a:ext cx="189047" cy="189048"/>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6" name="Diamond 137"/>
          <p:cNvSpPr/>
          <p:nvPr/>
        </p:nvSpPr>
        <p:spPr>
          <a:xfrm>
            <a:off x="7558633" y="4039476"/>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7" name="Diamond 138"/>
          <p:cNvSpPr/>
          <p:nvPr/>
        </p:nvSpPr>
        <p:spPr>
          <a:xfrm>
            <a:off x="9462030" y="3806299"/>
            <a:ext cx="189047" cy="189048"/>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8" name="Diamond 139"/>
          <p:cNvSpPr/>
          <p:nvPr/>
        </p:nvSpPr>
        <p:spPr>
          <a:xfrm>
            <a:off x="11974590" y="3822773"/>
            <a:ext cx="189047"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19" name="Rectangle 140"/>
          <p:cNvSpPr/>
          <p:nvPr/>
        </p:nvSpPr>
        <p:spPr>
          <a:xfrm>
            <a:off x="1938510" y="6095413"/>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0" name="Rectangle 141"/>
          <p:cNvSpPr/>
          <p:nvPr/>
        </p:nvSpPr>
        <p:spPr>
          <a:xfrm>
            <a:off x="2571281" y="5929593"/>
            <a:ext cx="117260"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1" name="Rectangle 142"/>
          <p:cNvSpPr/>
          <p:nvPr/>
        </p:nvSpPr>
        <p:spPr>
          <a:xfrm>
            <a:off x="3178600" y="5822238"/>
            <a:ext cx="117261" cy="118154"/>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2" name="Rectangle 143"/>
          <p:cNvSpPr/>
          <p:nvPr/>
        </p:nvSpPr>
        <p:spPr>
          <a:xfrm>
            <a:off x="3817159" y="5881639"/>
            <a:ext cx="117261" cy="118154"/>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3" name="Rectangle 144"/>
          <p:cNvSpPr/>
          <p:nvPr/>
        </p:nvSpPr>
        <p:spPr>
          <a:xfrm>
            <a:off x="4462708" y="5347289"/>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4" name="Rectangle 145"/>
          <p:cNvSpPr/>
          <p:nvPr/>
        </p:nvSpPr>
        <p:spPr>
          <a:xfrm>
            <a:off x="5099825" y="5214322"/>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5" name="Rectangle 146"/>
          <p:cNvSpPr/>
          <p:nvPr/>
        </p:nvSpPr>
        <p:spPr>
          <a:xfrm>
            <a:off x="5738879" y="4852590"/>
            <a:ext cx="117260"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6" name="Rectangle 147"/>
          <p:cNvSpPr/>
          <p:nvPr/>
        </p:nvSpPr>
        <p:spPr>
          <a:xfrm>
            <a:off x="7603111" y="4323213"/>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7" name="Rectangle 148"/>
          <p:cNvSpPr/>
          <p:nvPr/>
        </p:nvSpPr>
        <p:spPr>
          <a:xfrm>
            <a:off x="9517174" y="4465802"/>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8" name="Rectangle 149"/>
          <p:cNvSpPr/>
          <p:nvPr/>
        </p:nvSpPr>
        <p:spPr>
          <a:xfrm>
            <a:off x="11997804" y="4339622"/>
            <a:ext cx="117260"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29" name="Straight Arrow Connector 153"/>
          <p:cNvSpPr/>
          <p:nvPr/>
        </p:nvSpPr>
        <p:spPr>
          <a:xfrm>
            <a:off x="1737752" y="2861164"/>
            <a:ext cx="2144940" cy="1"/>
          </a:xfrm>
          <a:prstGeom prst="line">
            <a:avLst/>
          </a:prstGeom>
          <a:ln w="25400">
            <a:solidFill>
              <a:srgbClr val="61A3AB"/>
            </a:solidFill>
            <a:headEnd type="triangle"/>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30" name="Straight Arrow Connector 154"/>
          <p:cNvSpPr/>
          <p:nvPr/>
        </p:nvSpPr>
        <p:spPr>
          <a:xfrm>
            <a:off x="3897715" y="2861164"/>
            <a:ext cx="8196977" cy="1"/>
          </a:xfrm>
          <a:prstGeom prst="line">
            <a:avLst/>
          </a:prstGeom>
          <a:ln w="25400">
            <a:solidFill>
              <a:srgbClr val="61A3AB"/>
            </a:solidFill>
            <a:headEnd type="triangle"/>
            <a:tailEnd type="triangle"/>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31" name="TextBox 155"/>
          <p:cNvSpPr txBox="1"/>
          <p:nvPr/>
        </p:nvSpPr>
        <p:spPr>
          <a:xfrm>
            <a:off x="1973206" y="2449368"/>
            <a:ext cx="1570314"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800">
                <a:solidFill>
                  <a:srgbClr val="000000"/>
                </a:solidFill>
                <a:latin typeface="Calibri"/>
                <a:ea typeface="Calibri"/>
                <a:cs typeface="Calibri"/>
                <a:sym typeface="Calibri"/>
              </a:defRPr>
            </a:lvl1pPr>
          </a:lstStyle>
          <a:p>
            <a:pPr/>
            <a:r>
              <a:t>RCT (12 weeks)</a:t>
            </a:r>
          </a:p>
        </p:txBody>
      </p:sp>
      <p:sp>
        <p:nvSpPr>
          <p:cNvPr id="632" name="TextBox 156"/>
          <p:cNvSpPr txBox="1"/>
          <p:nvPr/>
        </p:nvSpPr>
        <p:spPr>
          <a:xfrm>
            <a:off x="6161294" y="2449200"/>
            <a:ext cx="3231236" cy="3994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800">
                <a:solidFill>
                  <a:srgbClr val="000000"/>
                </a:solidFill>
                <a:latin typeface="Calibri"/>
                <a:ea typeface="Calibri"/>
                <a:cs typeface="Calibri"/>
                <a:sym typeface="Calibri"/>
              </a:defRPr>
            </a:lvl1pPr>
          </a:lstStyle>
          <a:p>
            <a:pPr/>
            <a:r>
              <a:t>Open-label extension (52 weeks)</a:t>
            </a:r>
          </a:p>
        </p:txBody>
      </p:sp>
      <p:sp>
        <p:nvSpPr>
          <p:cNvPr id="633" name="Diamond 182"/>
          <p:cNvSpPr/>
          <p:nvPr/>
        </p:nvSpPr>
        <p:spPr>
          <a:xfrm>
            <a:off x="6627817" y="6112053"/>
            <a:ext cx="189048" cy="189047"/>
          </a:xfrm>
          <a:prstGeom prst="diamond">
            <a:avLst/>
          </a:prstGeom>
          <a:solidFill>
            <a:srgbClr val="002B49"/>
          </a:solidFill>
          <a:ln w="3175">
            <a:solidFill>
              <a:srgbClr val="002B49"/>
            </a:solidFill>
          </a:ln>
        </p:spPr>
        <p:txBody>
          <a:bodyPr lIns="60022" tIns="60022" rIns="60022" bIns="60022" anchor="ctr"/>
          <a:lstStyle/>
          <a:p>
            <a:pPr defTabSz="650240">
              <a:defRPr sz="2400">
                <a:latin typeface="Calibri"/>
                <a:ea typeface="Calibri"/>
                <a:cs typeface="Calibri"/>
                <a:sym typeface="Calibri"/>
              </a:defRPr>
            </a:pPr>
          </a:p>
        </p:txBody>
      </p:sp>
      <p:sp>
        <p:nvSpPr>
          <p:cNvPr id="634" name="Rectangle 183"/>
          <p:cNvSpPr/>
          <p:nvPr/>
        </p:nvSpPr>
        <p:spPr>
          <a:xfrm>
            <a:off x="6663710" y="6476988"/>
            <a:ext cx="117261" cy="118155"/>
          </a:xfrm>
          <a:prstGeom prst="rect">
            <a:avLst/>
          </a:prstGeom>
          <a:solidFill>
            <a:srgbClr val="9BC5CA"/>
          </a:solidFill>
          <a:ln w="3175">
            <a:solidFill>
              <a:srgbClr val="9BC5CA"/>
            </a:solidFill>
          </a:ln>
        </p:spPr>
        <p:txBody>
          <a:bodyPr lIns="60022" tIns="60022" rIns="60022" bIns="60022" anchor="ctr"/>
          <a:lstStyle/>
          <a:p>
            <a:pPr defTabSz="650240">
              <a:defRPr sz="2400">
                <a:latin typeface="Calibri"/>
                <a:ea typeface="Calibri"/>
                <a:cs typeface="Calibri"/>
                <a:sym typeface="Calibri"/>
              </a:defRPr>
            </a:pPr>
          </a:p>
        </p:txBody>
      </p:sp>
      <p:sp>
        <p:nvSpPr>
          <p:cNvPr id="635" name="Rectangle 162"/>
          <p:cNvSpPr txBox="1"/>
          <p:nvPr/>
        </p:nvSpPr>
        <p:spPr>
          <a:xfrm>
            <a:off x="300110" y="7449460"/>
            <a:ext cx="912617" cy="335946"/>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400">
                <a:solidFill>
                  <a:srgbClr val="000000"/>
                </a:solidFill>
                <a:latin typeface="Calibri"/>
                <a:ea typeface="Calibri"/>
                <a:cs typeface="Calibri"/>
                <a:sym typeface="Calibri"/>
              </a:defRPr>
            </a:lvl1pPr>
          </a:lstStyle>
          <a:p>
            <a:pPr/>
            <a:r>
              <a:t>Patients, n</a:t>
            </a:r>
          </a:p>
        </p:txBody>
      </p:sp>
      <p:sp>
        <p:nvSpPr>
          <p:cNvPr id="636" name="Rectangle 163"/>
          <p:cNvSpPr txBox="1"/>
          <p:nvPr/>
        </p:nvSpPr>
        <p:spPr>
          <a:xfrm>
            <a:off x="300110" y="7730710"/>
            <a:ext cx="1369185"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400">
                <a:solidFill>
                  <a:srgbClr val="002B49"/>
                </a:solidFill>
                <a:latin typeface="Calibri"/>
                <a:ea typeface="Calibri"/>
                <a:cs typeface="Calibri"/>
                <a:sym typeface="Calibri"/>
              </a:defRPr>
            </a:lvl1pPr>
          </a:lstStyle>
          <a:p>
            <a:pPr/>
            <a:r>
              <a:t>Continued group</a:t>
            </a:r>
          </a:p>
        </p:txBody>
      </p:sp>
      <p:sp>
        <p:nvSpPr>
          <p:cNvPr id="637" name="Rectangle 164"/>
          <p:cNvSpPr txBox="1"/>
          <p:nvPr/>
        </p:nvSpPr>
        <p:spPr>
          <a:xfrm>
            <a:off x="300110" y="7934608"/>
            <a:ext cx="1092327" cy="335946"/>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algn="l" defTabSz="650240">
              <a:defRPr b="1" sz="1400">
                <a:solidFill>
                  <a:srgbClr val="9BC5CA"/>
                </a:solidFill>
                <a:latin typeface="Calibri"/>
                <a:ea typeface="Calibri"/>
                <a:cs typeface="Calibri"/>
                <a:sym typeface="Calibri"/>
              </a:defRPr>
            </a:lvl1pPr>
          </a:lstStyle>
          <a:p>
            <a:pPr/>
            <a:r>
              <a:t>Switch group</a:t>
            </a:r>
          </a:p>
        </p:txBody>
      </p:sp>
      <p:sp>
        <p:nvSpPr>
          <p:cNvPr id="638" name="Rectangle 165"/>
          <p:cNvSpPr txBox="1"/>
          <p:nvPr/>
        </p:nvSpPr>
        <p:spPr>
          <a:xfrm>
            <a:off x="1838714"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64</a:t>
            </a:r>
          </a:p>
        </p:txBody>
      </p:sp>
      <p:sp>
        <p:nvSpPr>
          <p:cNvPr id="639" name="Rectangle 166"/>
          <p:cNvSpPr txBox="1"/>
          <p:nvPr/>
        </p:nvSpPr>
        <p:spPr>
          <a:xfrm>
            <a:off x="1838714"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64</a:t>
            </a:r>
          </a:p>
        </p:txBody>
      </p:sp>
      <p:sp>
        <p:nvSpPr>
          <p:cNvPr id="640" name="Rectangle 167"/>
          <p:cNvSpPr txBox="1"/>
          <p:nvPr/>
        </p:nvSpPr>
        <p:spPr>
          <a:xfrm>
            <a:off x="2473064"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59</a:t>
            </a:r>
          </a:p>
        </p:txBody>
      </p:sp>
      <p:sp>
        <p:nvSpPr>
          <p:cNvPr id="641" name="Rectangle 168"/>
          <p:cNvSpPr txBox="1"/>
          <p:nvPr/>
        </p:nvSpPr>
        <p:spPr>
          <a:xfrm>
            <a:off x="2473064"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61</a:t>
            </a:r>
          </a:p>
        </p:txBody>
      </p:sp>
      <p:sp>
        <p:nvSpPr>
          <p:cNvPr id="642" name="Rectangle 169"/>
          <p:cNvSpPr txBox="1"/>
          <p:nvPr/>
        </p:nvSpPr>
        <p:spPr>
          <a:xfrm>
            <a:off x="3110799"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59</a:t>
            </a:r>
          </a:p>
        </p:txBody>
      </p:sp>
      <p:sp>
        <p:nvSpPr>
          <p:cNvPr id="643" name="Rectangle 170"/>
          <p:cNvSpPr txBox="1"/>
          <p:nvPr/>
        </p:nvSpPr>
        <p:spPr>
          <a:xfrm>
            <a:off x="3110799"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56</a:t>
            </a:r>
          </a:p>
        </p:txBody>
      </p:sp>
      <p:sp>
        <p:nvSpPr>
          <p:cNvPr id="644" name="Rectangle 171"/>
          <p:cNvSpPr txBox="1"/>
          <p:nvPr/>
        </p:nvSpPr>
        <p:spPr>
          <a:xfrm>
            <a:off x="3761039"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58</a:t>
            </a:r>
          </a:p>
        </p:txBody>
      </p:sp>
      <p:sp>
        <p:nvSpPr>
          <p:cNvPr id="645" name="Rectangle 172"/>
          <p:cNvSpPr txBox="1"/>
          <p:nvPr/>
        </p:nvSpPr>
        <p:spPr>
          <a:xfrm>
            <a:off x="3761039"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53</a:t>
            </a:r>
          </a:p>
        </p:txBody>
      </p:sp>
      <p:sp>
        <p:nvSpPr>
          <p:cNvPr id="646" name="Rectangle 173"/>
          <p:cNvSpPr txBox="1"/>
          <p:nvPr/>
        </p:nvSpPr>
        <p:spPr>
          <a:xfrm>
            <a:off x="5609811"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43</a:t>
            </a:r>
          </a:p>
        </p:txBody>
      </p:sp>
      <p:sp>
        <p:nvSpPr>
          <p:cNvPr id="647" name="Rectangle 174"/>
          <p:cNvSpPr txBox="1"/>
          <p:nvPr/>
        </p:nvSpPr>
        <p:spPr>
          <a:xfrm>
            <a:off x="5609811"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41</a:t>
            </a:r>
          </a:p>
        </p:txBody>
      </p:sp>
      <p:sp>
        <p:nvSpPr>
          <p:cNvPr id="648" name="Rectangle 175"/>
          <p:cNvSpPr txBox="1"/>
          <p:nvPr/>
        </p:nvSpPr>
        <p:spPr>
          <a:xfrm>
            <a:off x="7535376"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41</a:t>
            </a:r>
          </a:p>
        </p:txBody>
      </p:sp>
      <p:sp>
        <p:nvSpPr>
          <p:cNvPr id="649" name="Rectangle 176"/>
          <p:cNvSpPr txBox="1"/>
          <p:nvPr/>
        </p:nvSpPr>
        <p:spPr>
          <a:xfrm>
            <a:off x="7535374"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36</a:t>
            </a:r>
          </a:p>
        </p:txBody>
      </p:sp>
      <p:sp>
        <p:nvSpPr>
          <p:cNvPr id="650" name="Rectangle 177"/>
          <p:cNvSpPr txBox="1"/>
          <p:nvPr/>
        </p:nvSpPr>
        <p:spPr>
          <a:xfrm>
            <a:off x="9385912"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40</a:t>
            </a:r>
          </a:p>
        </p:txBody>
      </p:sp>
      <p:sp>
        <p:nvSpPr>
          <p:cNvPr id="651" name="Rectangle 178"/>
          <p:cNvSpPr txBox="1"/>
          <p:nvPr/>
        </p:nvSpPr>
        <p:spPr>
          <a:xfrm>
            <a:off x="9385909"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37</a:t>
            </a:r>
          </a:p>
        </p:txBody>
      </p:sp>
      <p:sp>
        <p:nvSpPr>
          <p:cNvPr id="652" name="Rectangle 179"/>
          <p:cNvSpPr txBox="1"/>
          <p:nvPr/>
        </p:nvSpPr>
        <p:spPr>
          <a:xfrm>
            <a:off x="11922689" y="7730710"/>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002B49"/>
                </a:solidFill>
                <a:latin typeface="Calibri"/>
                <a:ea typeface="Calibri"/>
                <a:cs typeface="Calibri"/>
                <a:sym typeface="Calibri"/>
              </a:defRPr>
            </a:lvl1pPr>
          </a:lstStyle>
          <a:p>
            <a:pPr/>
            <a:r>
              <a:t>35</a:t>
            </a:r>
          </a:p>
        </p:txBody>
      </p:sp>
      <p:sp>
        <p:nvSpPr>
          <p:cNvPr id="653" name="Rectangle 180"/>
          <p:cNvSpPr txBox="1"/>
          <p:nvPr/>
        </p:nvSpPr>
        <p:spPr>
          <a:xfrm>
            <a:off x="11922688" y="7929904"/>
            <a:ext cx="312976" cy="335945"/>
          </a:xfrm>
          <a:prstGeom prst="rect">
            <a:avLst/>
          </a:prstGeom>
          <a:ln w="12700">
            <a:miter lim="400000"/>
          </a:ln>
          <a:extLst>
            <a:ext uri="{C572A759-6A51-4108-AA02-DFA0A04FC94B}">
              <ma14:wrappingTextBoxFlag xmlns:ma14="http://schemas.microsoft.com/office/mac/drawingml/2011/main" val="1"/>
            </a:ext>
          </a:extLst>
        </p:spPr>
        <p:txBody>
          <a:bodyPr wrap="none" lIns="60022" tIns="60022" rIns="60022" bIns="60022">
            <a:spAutoFit/>
          </a:bodyPr>
          <a:lstStyle>
            <a:lvl1pPr defTabSz="650240">
              <a:defRPr b="1" sz="1400">
                <a:solidFill>
                  <a:srgbClr val="9BC5CA"/>
                </a:solidFill>
                <a:latin typeface="Calibri"/>
                <a:ea typeface="Calibri"/>
                <a:cs typeface="Calibri"/>
                <a:sym typeface="Calibri"/>
              </a:defRPr>
            </a:lvl1pPr>
          </a:lstStyle>
          <a:p>
            <a:pPr/>
            <a:r>
              <a:t>36</a:t>
            </a:r>
          </a:p>
        </p:txBody>
      </p:sp>
      <p:sp>
        <p:nvSpPr>
          <p:cNvPr id="654" name="Straight Connector 14"/>
          <p:cNvSpPr/>
          <p:nvPr/>
        </p:nvSpPr>
        <p:spPr>
          <a:xfrm>
            <a:off x="9571401" y="3120005"/>
            <a:ext cx="1" cy="671058"/>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55" name="Straight Connector 16"/>
          <p:cNvSpPr/>
          <p:nvPr/>
        </p:nvSpPr>
        <p:spPr>
          <a:xfrm flipH="1">
            <a:off x="7653156" y="3259633"/>
            <a:ext cx="6611" cy="968890"/>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56" name="Straight Connector 18"/>
          <p:cNvSpPr/>
          <p:nvPr/>
        </p:nvSpPr>
        <p:spPr>
          <a:xfrm>
            <a:off x="5805079" y="3400962"/>
            <a:ext cx="1" cy="884065"/>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57" name="Straight Connector 7"/>
          <p:cNvSpPr/>
          <p:nvPr/>
        </p:nvSpPr>
        <p:spPr>
          <a:xfrm>
            <a:off x="5166064" y="3471472"/>
            <a:ext cx="1" cy="985762"/>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58" name="Straight Connector 28"/>
          <p:cNvSpPr/>
          <p:nvPr/>
        </p:nvSpPr>
        <p:spPr>
          <a:xfrm>
            <a:off x="2008185" y="5380969"/>
            <a:ext cx="1" cy="714445"/>
          </a:xfrm>
          <a:prstGeom prst="line">
            <a:avLst/>
          </a:prstGeom>
          <a:ln w="12700">
            <a:solidFill>
              <a:srgbClr val="002B49"/>
            </a:solidFill>
            <a:miter/>
          </a:ln>
        </p:spPr>
        <p:txBody>
          <a:bodyPr lIns="60022" tIns="60022" rIns="60022" bIns="60022"/>
          <a:lstStyle/>
          <a:p>
            <a:pPr algn="l" defTabSz="650240">
              <a:defRPr sz="2400">
                <a:solidFill>
                  <a:srgbClr val="000000"/>
                </a:solidFill>
                <a:latin typeface="Calibri"/>
                <a:ea typeface="Calibri"/>
                <a:cs typeface="Calibri"/>
                <a:sym typeface="Calibri"/>
              </a:defRPr>
            </a:pPr>
          </a:p>
        </p:txBody>
      </p:sp>
      <p:sp>
        <p:nvSpPr>
          <p:cNvPr id="659" name="Slide Number Placeholder 2"/>
          <p:cNvSpPr txBox="1"/>
          <p:nvPr>
            <p:ph type="sldNum" sz="quarter" idx="2"/>
          </p:nvPr>
        </p:nvSpPr>
        <p:spPr>
          <a:xfrm>
            <a:off x="12671115" y="9049890"/>
            <a:ext cx="167185"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62" name="Rectangle 150"/>
          <p:cNvGrpSpPr/>
          <p:nvPr/>
        </p:nvGrpSpPr>
        <p:grpSpPr>
          <a:xfrm>
            <a:off x="11307227" y="8680672"/>
            <a:ext cx="1975730" cy="200075"/>
            <a:chOff x="0" y="0"/>
            <a:chExt cx="1975729" cy="200073"/>
          </a:xfrm>
        </p:grpSpPr>
        <p:sp>
          <p:nvSpPr>
            <p:cNvPr id="660" name="Rectangle"/>
            <p:cNvSpPr/>
            <p:nvPr/>
          </p:nvSpPr>
          <p:spPr>
            <a:xfrm>
              <a:off x="0" y="0"/>
              <a:ext cx="1975730" cy="200074"/>
            </a:xfrm>
            <a:prstGeom prst="rect">
              <a:avLst/>
            </a:prstGeom>
            <a:solidFill>
              <a:srgbClr val="FFFFFF"/>
            </a:solidFill>
            <a:ln w="12700" cap="flat">
              <a:noFill/>
              <a:miter lim="400000"/>
            </a:ln>
            <a:effectLst/>
          </p:spPr>
          <p:txBody>
            <a:bodyPr wrap="square" lIns="60022" tIns="60022" rIns="60022" bIns="60022" numCol="1" anchor="ctr">
              <a:noAutofit/>
            </a:bodyPr>
            <a:lstStyle/>
            <a:p>
              <a:pPr algn="l" defTabSz="650240">
                <a:defRPr sz="2400">
                  <a:latin typeface="Calibri"/>
                  <a:ea typeface="Calibri"/>
                  <a:cs typeface="Calibri"/>
                  <a:sym typeface="Calibri"/>
                </a:defRPr>
              </a:pPr>
            </a:p>
          </p:txBody>
        </p:sp>
        <p:sp>
          <p:nvSpPr>
            <p:cNvPr id="661" name="UK/FER/2016/031c Oct 2016"/>
            <p:cNvSpPr txBox="1"/>
            <p:nvPr/>
          </p:nvSpPr>
          <p:spPr>
            <a:xfrm>
              <a:off x="0" y="30186"/>
              <a:ext cx="197573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defTabSz="650240">
                <a:defRPr sz="900">
                  <a:solidFill>
                    <a:srgbClr val="000000"/>
                  </a:solidFill>
                  <a:latin typeface="Calibri"/>
                  <a:ea typeface="Calibri"/>
                  <a:cs typeface="Calibri"/>
                  <a:sym typeface="Calibri"/>
                </a:defRPr>
              </a:lvl1pPr>
            </a:lstStyle>
            <a:p>
              <a:pPr/>
              <a:r>
                <a:t>UK/FER/2016/031c Oct 2016</a:t>
              </a:r>
            </a:p>
          </p:txBody>
        </p:sp>
      </p:grpSp>
      <p:sp>
        <p:nvSpPr>
          <p:cNvPr id="663" name="Rectangle 83"/>
          <p:cNvSpPr/>
          <p:nvPr/>
        </p:nvSpPr>
        <p:spPr>
          <a:xfrm>
            <a:off x="2010638" y="2891218"/>
            <a:ext cx="1194897" cy="1339124"/>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47261" tIns="47261" rIns="47261" bIns="47261">
            <a:spAutoFit/>
          </a:bodyPr>
          <a:lstStyle>
            <a:lvl1pPr defTabSz="650240">
              <a:defRPr b="1" sz="1200">
                <a:latin typeface="Calibri"/>
                <a:ea typeface="Calibri"/>
                <a:cs typeface="Calibri"/>
                <a:sym typeface="Calibri"/>
              </a:defRPr>
            </a:lvl1pPr>
          </a:lstStyle>
          <a:p>
            <a:pPr/>
            <a:r>
              <a:t>Mean (SE) Improvement in Hb in the Ferric Maltol group versus placebo was 2.25 (0.12) g/dL( p &lt; 0.0001)</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7" name="AEGIS: summary of key efficacy and safety"/>
          <p:cNvSpPr txBox="1"/>
          <p:nvPr>
            <p:ph type="title" idx="4294967295"/>
          </p:nvPr>
        </p:nvSpPr>
        <p:spPr>
          <a:xfrm>
            <a:off x="530577" y="390595"/>
            <a:ext cx="9071752" cy="1625601"/>
          </a:xfrm>
          <a:prstGeom prst="rect">
            <a:avLst/>
          </a:prstGeom>
        </p:spPr>
        <p:txBody>
          <a:bodyPr lIns="65023" tIns="65023" rIns="65023" bIns="65023"/>
          <a:lstStyle>
            <a:lvl1pPr algn="l" defTabSz="650240">
              <a:defRPr sz="4000">
                <a:solidFill>
                  <a:srgbClr val="132137"/>
                </a:solidFill>
                <a:latin typeface="Century Gothic"/>
                <a:ea typeface="Century Gothic"/>
                <a:cs typeface="Century Gothic"/>
                <a:sym typeface="Century Gothic"/>
              </a:defRPr>
            </a:lvl1pPr>
          </a:lstStyle>
          <a:p>
            <a:pPr/>
            <a:r>
              <a:t>AEGIS: summary of key efficacy and safety</a:t>
            </a:r>
          </a:p>
        </p:txBody>
      </p:sp>
      <p:sp>
        <p:nvSpPr>
          <p:cNvPr id="668" name="The safety and tolerability profile of ferric maltol was generally comparable to that of placebo1…"/>
          <p:cNvSpPr txBox="1"/>
          <p:nvPr>
            <p:ph type="body" idx="4294967295"/>
          </p:nvPr>
        </p:nvSpPr>
        <p:spPr>
          <a:xfrm>
            <a:off x="491066" y="2800098"/>
            <a:ext cx="12022668" cy="5075794"/>
          </a:xfrm>
          <a:prstGeom prst="rect">
            <a:avLst/>
          </a:prstGeom>
        </p:spPr>
        <p:txBody>
          <a:bodyPr lIns="65023" tIns="65023" rIns="65023" bIns="65023" anchor="t"/>
          <a:lstStyle/>
          <a:p>
            <a:pPr defTabSz="650240">
              <a:spcBef>
                <a:spcPts val="600"/>
              </a:spcBef>
              <a:buSzPct val="130000"/>
              <a:buBlip>
                <a:blip r:embed="rId2"/>
              </a:buBlip>
              <a:defRPr sz="2400">
                <a:solidFill>
                  <a:srgbClr val="132137"/>
                </a:solidFill>
                <a:latin typeface="Century Gothic"/>
                <a:ea typeface="Century Gothic"/>
                <a:cs typeface="Century Gothic"/>
                <a:sym typeface="Century Gothic"/>
              </a:defRPr>
            </a:pPr>
            <a:r>
              <a:t>The </a:t>
            </a:r>
            <a:r>
              <a:rPr b="1"/>
              <a:t>safety and tolerability </a:t>
            </a:r>
            <a:r>
              <a:t>profile of ferric maltol was generally </a:t>
            </a:r>
            <a:r>
              <a:rPr b="1"/>
              <a:t>comparable </a:t>
            </a:r>
            <a:r>
              <a:t>to that of placebo</a:t>
            </a:r>
            <a:r>
              <a:rPr baseline="30500"/>
              <a:t>1 </a:t>
            </a:r>
            <a:endParaRPr baseline="30500"/>
          </a:p>
          <a:p>
            <a:pPr defTabSz="650240">
              <a:spcBef>
                <a:spcPts val="600"/>
              </a:spcBef>
              <a:buSzPct val="130000"/>
              <a:buBlip>
                <a:blip r:embed="rId2"/>
              </a:buBlip>
              <a:defRPr sz="2400">
                <a:solidFill>
                  <a:srgbClr val="132137"/>
                </a:solidFill>
                <a:latin typeface="Century Gothic"/>
                <a:ea typeface="Century Gothic"/>
                <a:cs typeface="Century Gothic"/>
                <a:sym typeface="Century Gothic"/>
              </a:defRPr>
            </a:pPr>
            <a:r>
              <a:t>AEGIS investigated the efficacy and safety of ferric maltol in patients with </a:t>
            </a:r>
            <a:r>
              <a:rPr b="1"/>
              <a:t>UC or CD </a:t>
            </a:r>
            <a:r>
              <a:t>who have had an </a:t>
            </a:r>
            <a:r>
              <a:rPr b="1"/>
              <a:t>inadequate response</a:t>
            </a:r>
            <a:r>
              <a:t>, or had been </a:t>
            </a:r>
            <a:r>
              <a:rPr b="1"/>
              <a:t>intolerant </a:t>
            </a:r>
            <a:r>
              <a:t>to previous OFPs for IDA</a:t>
            </a:r>
            <a:r>
              <a:rPr baseline="30500"/>
              <a:t>1</a:t>
            </a:r>
            <a:endParaRPr baseline="30500"/>
          </a:p>
          <a:p>
            <a:pPr defTabSz="650240">
              <a:spcBef>
                <a:spcPts val="2500"/>
              </a:spcBef>
              <a:buSzPct val="130000"/>
              <a:buBlip>
                <a:blip r:embed="rId2"/>
              </a:buBlip>
              <a:defRPr sz="2400">
                <a:solidFill>
                  <a:srgbClr val="132137"/>
                </a:solidFill>
                <a:latin typeface="Century Gothic"/>
                <a:ea typeface="Century Gothic"/>
                <a:cs typeface="Century Gothic"/>
                <a:sym typeface="Century Gothic"/>
              </a:defRPr>
            </a:pPr>
            <a:r>
              <a:t>Ferric maltol achieved a </a:t>
            </a:r>
            <a:r>
              <a:rPr b="1"/>
              <a:t>significantly greater increase in Hb </a:t>
            </a:r>
            <a:r>
              <a:t>from baseline to week 12 compared with placebo (+</a:t>
            </a:r>
            <a:r>
              <a:rPr b="1"/>
              <a:t>2.25 g/dL</a:t>
            </a:r>
            <a:r>
              <a:t>; p&lt;0.0001)</a:t>
            </a:r>
            <a:r>
              <a:rPr baseline="30500"/>
              <a:t>1</a:t>
            </a:r>
            <a:endParaRPr baseline="30500"/>
          </a:p>
          <a:p>
            <a:pPr defTabSz="650240">
              <a:spcBef>
                <a:spcPts val="2500"/>
              </a:spcBef>
              <a:buSzPct val="130000"/>
              <a:buBlip>
                <a:blip r:embed="rId2"/>
              </a:buBlip>
              <a:defRPr b="1" sz="2400">
                <a:solidFill>
                  <a:srgbClr val="132137"/>
                </a:solidFill>
                <a:latin typeface="Century Gothic"/>
                <a:ea typeface="Century Gothic"/>
                <a:cs typeface="Century Gothic"/>
                <a:sym typeface="Century Gothic"/>
              </a:defRPr>
            </a:pPr>
            <a:r>
              <a:t>Two-thirds </a:t>
            </a:r>
            <a:r>
              <a:rPr b="0"/>
              <a:t>of patients on ferric maltol had normalised </a:t>
            </a:r>
            <a:r>
              <a:t>Hb by week 12</a:t>
            </a:r>
            <a:r>
              <a:rPr b="0" baseline="30500"/>
              <a:t>1</a:t>
            </a:r>
            <a:endParaRPr baseline="30500"/>
          </a:p>
          <a:p>
            <a:pPr defTabSz="650240">
              <a:spcBef>
                <a:spcPts val="2500"/>
              </a:spcBef>
              <a:buSzPct val="130000"/>
              <a:buBlip>
                <a:blip r:embed="rId2"/>
              </a:buBlip>
              <a:defRPr sz="2400">
                <a:solidFill>
                  <a:srgbClr val="132137"/>
                </a:solidFill>
                <a:latin typeface="Century Gothic"/>
                <a:ea typeface="Century Gothic"/>
                <a:cs typeface="Century Gothic"/>
                <a:sym typeface="Century Gothic"/>
              </a:defRPr>
            </a:pPr>
            <a:r>
              <a:t>In total, 78% of patients achieved normalised Hb levels by Week 16 that were maintained to Week 64 (86%)</a:t>
            </a:r>
            <a:r>
              <a:rPr baseline="30500"/>
              <a:t>1</a:t>
            </a:r>
          </a:p>
        </p:txBody>
      </p:sp>
      <p:sp>
        <p:nvSpPr>
          <p:cNvPr id="669" name="1. Gasche C, et al. Inflamm Bowel Dis 2015;21:579–88"/>
          <p:cNvSpPr txBox="1"/>
          <p:nvPr/>
        </p:nvSpPr>
        <p:spPr>
          <a:xfrm>
            <a:off x="650239" y="9017564"/>
            <a:ext cx="10096784" cy="580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lgn="l" defTabSz="650240">
              <a:lnSpc>
                <a:spcPct val="90000"/>
              </a:lnSpc>
              <a:defRPr sz="1400">
                <a:solidFill>
                  <a:srgbClr val="132137"/>
                </a:solidFill>
                <a:latin typeface="Century Gothic"/>
                <a:ea typeface="Century Gothic"/>
                <a:cs typeface="Century Gothic"/>
                <a:sym typeface="Century Gothic"/>
              </a:defRPr>
            </a:pPr>
            <a:r>
              <a:t>1.</a:t>
            </a:r>
            <a:r>
              <a:rPr b="1"/>
              <a:t> </a:t>
            </a:r>
            <a:r>
              <a:t>Gasche C, et al. </a:t>
            </a:r>
            <a:r>
              <a:rPr i="1"/>
              <a:t>Inflamm Bowel Dis </a:t>
            </a:r>
            <a:r>
              <a:t>2015;21:579–88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Causes of Anaemia"/>
          <p:cNvSpPr txBox="1"/>
          <p:nvPr>
            <p:ph type="title"/>
          </p:nvPr>
        </p:nvSpPr>
        <p:spPr>
          <a:prstGeom prst="rect">
            <a:avLst/>
          </a:prstGeom>
        </p:spPr>
        <p:txBody>
          <a:bodyPr/>
          <a:lstStyle/>
          <a:p>
            <a:pPr/>
            <a:r>
              <a:t>Causes of Anaemia</a:t>
            </a:r>
          </a:p>
        </p:txBody>
      </p:sp>
      <p:pic>
        <p:nvPicPr>
          <p:cNvPr id="209" name="ANEMIA_Causes.png" descr="ANEMIA_Causes.png"/>
          <p:cNvPicPr>
            <a:picLocks noChangeAspect="1"/>
          </p:cNvPicPr>
          <p:nvPr/>
        </p:nvPicPr>
        <p:blipFill>
          <a:blip r:embed="rId2">
            <a:extLst/>
          </a:blip>
          <a:stretch>
            <a:fillRect/>
          </a:stretch>
        </p:blipFill>
        <p:spPr>
          <a:xfrm>
            <a:off x="2901834" y="2169922"/>
            <a:ext cx="7201132" cy="714095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1" name="Ferric Maltose Issues"/>
          <p:cNvSpPr txBox="1"/>
          <p:nvPr>
            <p:ph type="title"/>
          </p:nvPr>
        </p:nvSpPr>
        <p:spPr>
          <a:prstGeom prst="rect">
            <a:avLst/>
          </a:prstGeom>
        </p:spPr>
        <p:txBody>
          <a:bodyPr/>
          <a:lstStyle/>
          <a:p>
            <a:pPr/>
            <a:r>
              <a:t>Ferric Maltose Issues</a:t>
            </a:r>
          </a:p>
        </p:txBody>
      </p:sp>
      <p:sp>
        <p:nvSpPr>
          <p:cNvPr id="672" name="Absorption of Ferrous (Fe 2+) iron is 3:1 &gt; Ferric (Fe 3+)…"/>
          <p:cNvSpPr txBox="1"/>
          <p:nvPr>
            <p:ph type="body" idx="1"/>
          </p:nvPr>
        </p:nvSpPr>
        <p:spPr>
          <a:prstGeom prst="rect">
            <a:avLst/>
          </a:prstGeom>
        </p:spPr>
        <p:txBody>
          <a:bodyPr/>
          <a:lstStyle/>
          <a:p>
            <a:pPr/>
            <a:r>
              <a:t>Absorption of Ferrous (Fe </a:t>
            </a:r>
            <a:r>
              <a:rPr baseline="31999"/>
              <a:t>2+</a:t>
            </a:r>
            <a:r>
              <a:t>) iron is 3:1 &gt; Ferric (Fe </a:t>
            </a:r>
            <a:r>
              <a:rPr baseline="31999"/>
              <a:t>3+</a:t>
            </a:r>
            <a:r>
              <a:t>)</a:t>
            </a:r>
          </a:p>
          <a:p>
            <a:pPr/>
            <a:r>
              <a:t>Ferric iron absorption is dependant on Duodenal Ferric Reductase which is dependant on Ascorbic acid (Vit C)</a:t>
            </a:r>
          </a:p>
          <a:p>
            <a:pPr/>
            <a:r>
              <a:t>Scottish Medicines Consortium - Dec 2016         </a:t>
            </a:r>
            <a:r>
              <a:rPr sz="2800"/>
              <a:t>“The submitting company did not present sufficiently robust clinical and economic analyses to gain acceptance by SMC.”</a:t>
            </a:r>
          </a:p>
        </p:txBody>
      </p:sp>
      <p:sp>
        <p:nvSpPr>
          <p:cNvPr id="673" name="Goddard AF. BSG Guidelines for the Management of IDA. GUT. 2011;60:1309-16"/>
          <p:cNvSpPr txBox="1"/>
          <p:nvPr/>
        </p:nvSpPr>
        <p:spPr>
          <a:xfrm>
            <a:off x="3263900" y="9188450"/>
            <a:ext cx="926744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Goddard AF. BSG Guidelines for the Management of IDA. GUT. 2011;60:1309-16</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5" name="When to consider IV Fe ? 1"/>
          <p:cNvSpPr txBox="1"/>
          <p:nvPr>
            <p:ph type="title"/>
          </p:nvPr>
        </p:nvSpPr>
        <p:spPr>
          <a:prstGeom prst="rect">
            <a:avLst/>
          </a:prstGeom>
        </p:spPr>
        <p:txBody>
          <a:bodyPr/>
          <a:lstStyle/>
          <a:p>
            <a:pPr defTabSz="531622">
              <a:defRPr sz="7280"/>
            </a:pPr>
            <a:r>
              <a:t>When to consider IV Fe ? </a:t>
            </a:r>
            <a:r>
              <a:rPr baseline="31999"/>
              <a:t>1</a:t>
            </a:r>
            <a:r>
              <a:t> </a:t>
            </a:r>
          </a:p>
        </p:txBody>
      </p:sp>
      <p:sp>
        <p:nvSpPr>
          <p:cNvPr id="676" name="a) Failure to respond to oral iron…"/>
          <p:cNvSpPr txBox="1"/>
          <p:nvPr>
            <p:ph type="body" idx="1"/>
          </p:nvPr>
        </p:nvSpPr>
        <p:spPr>
          <a:xfrm>
            <a:off x="952500" y="2899816"/>
            <a:ext cx="11099800" cy="5485070"/>
          </a:xfrm>
          <a:prstGeom prst="rect">
            <a:avLst/>
          </a:prstGeom>
        </p:spPr>
        <p:txBody>
          <a:bodyPr/>
          <a:lstStyle/>
          <a:p>
            <a:pPr marL="0" indent="0" defTabSz="426466">
              <a:spcBef>
                <a:spcPts val="3000"/>
              </a:spcBef>
              <a:buSzTx/>
              <a:buNone/>
              <a:defRPr sz="2774"/>
            </a:pPr>
            <a:r>
              <a:t>	a) Failure to respond to oral iron</a:t>
            </a:r>
          </a:p>
          <a:p>
            <a:pPr marL="0" indent="0" defTabSz="426466">
              <a:spcBef>
                <a:spcPts val="3000"/>
              </a:spcBef>
              <a:buSzTx/>
              <a:buNone/>
              <a:defRPr sz="2774"/>
            </a:pPr>
            <a:r>
              <a:t>	b) Intolerant to oral iron</a:t>
            </a:r>
          </a:p>
          <a:p>
            <a:pPr marL="0" indent="0" defTabSz="426466">
              <a:spcBef>
                <a:spcPts val="3000"/>
              </a:spcBef>
              <a:buSzTx/>
              <a:buNone/>
              <a:defRPr sz="2774"/>
            </a:pPr>
            <a:r>
              <a:t>	c) Impaired GI absorption (Coeliac disease)</a:t>
            </a:r>
          </a:p>
          <a:p>
            <a:pPr marL="0" indent="0" defTabSz="426466">
              <a:spcBef>
                <a:spcPts val="3000"/>
              </a:spcBef>
              <a:buSzTx/>
              <a:buNone/>
              <a:defRPr sz="2774"/>
            </a:pPr>
            <a:r>
              <a:t>	d) Active inflammation eg. IBD</a:t>
            </a:r>
          </a:p>
          <a:p>
            <a:pPr marL="0" indent="0" defTabSz="426466">
              <a:spcBef>
                <a:spcPts val="3000"/>
              </a:spcBef>
              <a:buSzTx/>
              <a:buNone/>
              <a:defRPr sz="2774"/>
            </a:pPr>
            <a:r>
              <a:t>	e) Patient is on haemodialysis	</a:t>
            </a:r>
          </a:p>
          <a:p>
            <a:pPr marL="0" indent="0" defTabSz="426466">
              <a:spcBef>
                <a:spcPts val="3000"/>
              </a:spcBef>
              <a:buSzTx/>
              <a:buNone/>
              <a:defRPr sz="2774"/>
            </a:pPr>
            <a:r>
              <a:t>      f) Jehovah's Witness	</a:t>
            </a:r>
          </a:p>
          <a:p>
            <a:pPr marL="0" indent="0" defTabSz="426466">
              <a:spcBef>
                <a:spcPts val="3000"/>
              </a:spcBef>
              <a:buSzTx/>
              <a:buNone/>
              <a:defRPr sz="2774"/>
            </a:pPr>
            <a:r>
              <a:t>      g) Major surgery &lt; 3-6 weeks</a:t>
            </a:r>
          </a:p>
        </p:txBody>
      </p:sp>
      <p:sp>
        <p:nvSpPr>
          <p:cNvPr id="677" name="1 Goddard AF. BSG Guidelines for the Management of IDA. GUT. 2011;60:1309-16"/>
          <p:cNvSpPr txBox="1"/>
          <p:nvPr/>
        </p:nvSpPr>
        <p:spPr>
          <a:xfrm>
            <a:off x="3302789" y="9220733"/>
            <a:ext cx="94322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Goddard AF. BSG Guidelines for the Management of IDA. GUT. 2011;60:1309-16</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9" name="Treating IDA with IV Fe"/>
          <p:cNvSpPr txBox="1"/>
          <p:nvPr>
            <p:ph type="title"/>
          </p:nvPr>
        </p:nvSpPr>
        <p:spPr>
          <a:prstGeom prst="rect">
            <a:avLst/>
          </a:prstGeom>
        </p:spPr>
        <p:txBody>
          <a:bodyPr/>
          <a:lstStyle/>
          <a:p>
            <a:pPr/>
            <a:r>
              <a:t>Treating IDA with IV Fe</a:t>
            </a:r>
          </a:p>
        </p:txBody>
      </p:sp>
      <p:sp>
        <p:nvSpPr>
          <p:cNvPr id="680" name="1st Line - Monofer…"/>
          <p:cNvSpPr txBox="1"/>
          <p:nvPr>
            <p:ph type="body" idx="1"/>
          </p:nvPr>
        </p:nvSpPr>
        <p:spPr>
          <a:xfrm>
            <a:off x="952500" y="2968211"/>
            <a:ext cx="11099800" cy="5335333"/>
          </a:xfrm>
          <a:prstGeom prst="rect">
            <a:avLst/>
          </a:prstGeom>
        </p:spPr>
        <p:txBody>
          <a:bodyPr/>
          <a:lstStyle/>
          <a:p>
            <a:pPr marL="0" indent="0">
              <a:buSzTx/>
              <a:buNone/>
              <a:defRPr sz="4600"/>
            </a:pPr>
            <a:r>
              <a:t>1st Line - Monofer </a:t>
            </a:r>
          </a:p>
          <a:p>
            <a:pPr lvl="1" marL="0" indent="228600">
              <a:buSzTx/>
              <a:buNone/>
              <a:defRPr sz="4600"/>
            </a:pPr>
            <a:r>
              <a:t>- where (depending on weight) up to 1.5/2g can be given as 1x infusion </a:t>
            </a:r>
          </a:p>
          <a:p>
            <a:pPr marL="0" indent="0">
              <a:buSzTx/>
              <a:buNone/>
            </a:pPr>
            <a:r>
              <a:rPr sz="4600"/>
              <a:t>2nd Line - Ferrinject (for 1 and 2g</a:t>
            </a:r>
            <a:r>
              <a:t>) </a:t>
            </a:r>
            <a:r>
              <a:rPr baseline="31999"/>
              <a:t>1</a:t>
            </a:r>
          </a:p>
        </p:txBody>
      </p:sp>
      <p:sp>
        <p:nvSpPr>
          <p:cNvPr id="681" name="1 Aidan A. APT. 2017; 46(10): 1303-1318"/>
          <p:cNvSpPr txBox="1"/>
          <p:nvPr/>
        </p:nvSpPr>
        <p:spPr>
          <a:xfrm>
            <a:off x="8117420" y="9103646"/>
            <a:ext cx="469840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Aidan A. APT. 2017; 46(10): 1303-1318</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3" name="Monofer requests.tiff" descr="Monofer requests.tiff"/>
          <p:cNvPicPr>
            <a:picLocks noChangeAspect="1"/>
          </p:cNvPicPr>
          <p:nvPr/>
        </p:nvPicPr>
        <p:blipFill>
          <a:blip r:embed="rId2">
            <a:extLst/>
          </a:blip>
          <a:stretch>
            <a:fillRect/>
          </a:stretch>
        </p:blipFill>
        <p:spPr>
          <a:xfrm>
            <a:off x="531731" y="687436"/>
            <a:ext cx="11941338" cy="837872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5" name="IV Iron Usuage @ L&amp;D…"/>
          <p:cNvSpPr txBox="1"/>
          <p:nvPr>
            <p:ph type="title"/>
          </p:nvPr>
        </p:nvSpPr>
        <p:spPr>
          <a:prstGeom prst="rect">
            <a:avLst/>
          </a:prstGeom>
        </p:spPr>
        <p:txBody>
          <a:bodyPr/>
          <a:lstStyle/>
          <a:p>
            <a:pPr defTabSz="484886">
              <a:defRPr sz="6640"/>
            </a:pPr>
            <a:r>
              <a:t>IV Iron Usuage @ L&amp;D</a:t>
            </a:r>
          </a:p>
          <a:p>
            <a:pPr defTabSz="484886">
              <a:defRPr sz="6640"/>
            </a:pPr>
            <a:r>
              <a:t>April 2014 - March 2015</a:t>
            </a:r>
          </a:p>
        </p:txBody>
      </p:sp>
      <p:graphicFrame>
        <p:nvGraphicFramePr>
          <p:cNvPr id="686" name="Content Placeholder 3"/>
          <p:cNvGraphicFramePr/>
          <p:nvPr/>
        </p:nvGraphicFramePr>
        <p:xfrm>
          <a:off x="825971" y="2844803"/>
          <a:ext cx="11365558" cy="631179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84474"/>
                <a:gridCol w="2384474"/>
                <a:gridCol w="2428284"/>
                <a:gridCol w="2553454"/>
                <a:gridCol w="1602168"/>
              </a:tblGrid>
              <a:tr h="865924">
                <a:tc>
                  <a:txBody>
                    <a:bodyPr/>
                    <a:lstStyle/>
                    <a:p>
                      <a:pPr algn="l"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Cosmofer</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Ferinject</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Venofer</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Combined</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sz="1700">
                          <a:solidFill>
                            <a:srgbClr val="000000"/>
                          </a:solidFill>
                          <a:latin typeface="Calibri"/>
                          <a:ea typeface="Calibri"/>
                          <a:cs typeface="Calibri"/>
                          <a:sym typeface="Calibri"/>
                        </a:defRPr>
                      </a:pP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700">
                          <a:solidFill>
                            <a:srgbClr val="000000"/>
                          </a:solidFill>
                          <a:latin typeface="Calibri"/>
                          <a:ea typeface="Calibri"/>
                          <a:cs typeface="Calibri"/>
                          <a:sym typeface="Calibri"/>
                        </a:defRPr>
                      </a:pP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700">
                          <a:solidFill>
                            <a:srgbClr val="000000"/>
                          </a:solidFill>
                          <a:latin typeface="Calibri"/>
                          <a:ea typeface="Calibri"/>
                          <a:cs typeface="Calibri"/>
                          <a:sym typeface="Calibri"/>
                        </a:defRPr>
                      </a:pP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700">
                          <a:solidFill>
                            <a:srgbClr val="000000"/>
                          </a:solidFill>
                          <a:latin typeface="Calibri"/>
                          <a:ea typeface="Calibri"/>
                          <a:cs typeface="Calibri"/>
                          <a:sym typeface="Calibri"/>
                        </a:defRPr>
                      </a:pP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700">
                          <a:solidFill>
                            <a:srgbClr val="000000"/>
                          </a:solidFill>
                          <a:latin typeface="Calibri"/>
                          <a:ea typeface="Calibri"/>
                          <a:cs typeface="Calibri"/>
                          <a:sym typeface="Calibri"/>
                        </a:defRPr>
                      </a:pP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Obs &amp; Gynae</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18</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20</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EAU</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4</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4</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CCU</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7</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3</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11</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DME</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6</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8</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14</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Haematology</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6</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47</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55</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Gastroenterology</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52</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43</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95</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Paediatrics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5</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3</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4</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12</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Surgery</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6</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8</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General medical</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 </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algn="l" defTabSz="914400">
                        <a:defRPr>
                          <a:solidFill>
                            <a:srgbClr val="000000"/>
                          </a:solidFill>
                        </a:defRPr>
                      </a:pPr>
                      <a:r>
                        <a:rPr sz="1700">
                          <a:latin typeface="Calibri"/>
                          <a:ea typeface="Calibri"/>
                          <a:cs typeface="Calibri"/>
                          <a:sym typeface="Calibri"/>
                        </a:rPr>
                        <a:t> </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700">
                          <a:latin typeface="Calibri"/>
                          <a:ea typeface="Calibri"/>
                          <a:cs typeface="Calibri"/>
                          <a:sym typeface="Calibri"/>
                        </a:rPr>
                        <a:t> </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700">
                          <a:latin typeface="Calibri"/>
                          <a:ea typeface="Calibri"/>
                          <a:cs typeface="Calibri"/>
                          <a:sym typeface="Calibri"/>
                        </a:rPr>
                        <a:t> </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700">
                          <a:latin typeface="Calibri"/>
                          <a:ea typeface="Calibri"/>
                          <a:cs typeface="Calibri"/>
                          <a:sym typeface="Calibri"/>
                        </a:rPr>
                        <a:t> </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700">
                          <a:solidFill>
                            <a:srgbClr val="000000"/>
                          </a:solidFill>
                          <a:latin typeface="Calibri"/>
                          <a:ea typeface="Calibri"/>
                          <a:cs typeface="Calibri"/>
                          <a:sym typeface="Calibri"/>
                        </a:defRPr>
                      </a:pP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459622">
                <a:tc>
                  <a:txBody>
                    <a:bodyPr/>
                    <a:lstStyle/>
                    <a:p>
                      <a:pPr defTabSz="914400">
                        <a:defRPr>
                          <a:solidFill>
                            <a:srgbClr val="000000"/>
                          </a:solidFill>
                        </a:defRPr>
                      </a:pPr>
                      <a:r>
                        <a:rPr sz="1700">
                          <a:latin typeface="Calibri"/>
                          <a:ea typeface="Calibri"/>
                          <a:cs typeface="Calibri"/>
                          <a:sym typeface="Calibri"/>
                        </a:rPr>
                        <a:t>Totals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94</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110</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17</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700">
                          <a:latin typeface="Calibri"/>
                          <a:ea typeface="Calibri"/>
                          <a:cs typeface="Calibri"/>
                          <a:sym typeface="Calibri"/>
                        </a:rPr>
                        <a:t>221</a:t>
                      </a:r>
                    </a:p>
                  </a:txBody>
                  <a:tcPr marL="9525" marR="9525" marT="9525" marB="9525"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8" name="IV Iron Costings at L&amp;D"/>
          <p:cNvSpPr txBox="1"/>
          <p:nvPr>
            <p:ph type="title"/>
          </p:nvPr>
        </p:nvSpPr>
        <p:spPr>
          <a:prstGeom prst="rect">
            <a:avLst/>
          </a:prstGeom>
        </p:spPr>
        <p:txBody>
          <a:bodyPr/>
          <a:lstStyle/>
          <a:p>
            <a:pPr/>
            <a:r>
              <a:t>IV Iron Costings at L&amp;D</a:t>
            </a:r>
          </a:p>
        </p:txBody>
      </p:sp>
      <p:graphicFrame>
        <p:nvGraphicFramePr>
          <p:cNvPr id="689" name="Table 3"/>
          <p:cNvGraphicFramePr/>
          <p:nvPr/>
        </p:nvGraphicFramePr>
        <p:xfrm>
          <a:off x="660400" y="2400295"/>
          <a:ext cx="11696700" cy="66453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84829"/>
                <a:gridCol w="1904333"/>
                <a:gridCol w="1556228"/>
                <a:gridCol w="1441558"/>
                <a:gridCol w="1933001"/>
                <a:gridCol w="2064049"/>
              </a:tblGrid>
              <a:tr h="653344">
                <a:tc>
                  <a:txBody>
                    <a:bodyPr/>
                    <a:lstStyle/>
                    <a:p>
                      <a:pPr algn="l"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Cosmofer</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Ferinject</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Venofer</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Current Totals</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Alternative with Monofer</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 </a:t>
                      </a: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53344">
                <a:tc>
                  <a:txBody>
                    <a:bodyPr/>
                    <a:lstStyle/>
                    <a:p>
                      <a:pPr algn="l" defTabSz="914400">
                        <a:defRPr>
                          <a:solidFill>
                            <a:srgbClr val="000000"/>
                          </a:solidFill>
                        </a:defRPr>
                      </a:pPr>
                      <a:r>
                        <a:rPr sz="1600">
                          <a:latin typeface="Calibri"/>
                          <a:ea typeface="Calibri"/>
                          <a:cs typeface="Calibri"/>
                          <a:sym typeface="Calibri"/>
                        </a:rPr>
                        <a:t>Totals (patient numbers)</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94</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110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17</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221</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209</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Drug Cost</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£80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£150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£80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 </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£140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Total Drug Costs</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£11,280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£24,750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£2,040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£38,070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£43,890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53344">
                <a:tc>
                  <a:txBody>
                    <a:bodyPr/>
                    <a:lstStyle/>
                    <a:p>
                      <a:pPr algn="l" defTabSz="914400">
                        <a:defRPr>
                          <a:solidFill>
                            <a:srgbClr val="000000"/>
                          </a:solidFill>
                        </a:defRPr>
                      </a:pPr>
                      <a:r>
                        <a:rPr sz="1600">
                          <a:latin typeface="Calibri"/>
                          <a:ea typeface="Calibri"/>
                          <a:cs typeface="Calibri"/>
                          <a:sym typeface="Calibri"/>
                        </a:rPr>
                        <a:t>g of iron @ 1.5g per patient</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141</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165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25.5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331.5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313.5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53344">
                <a:tc>
                  <a:txBody>
                    <a:bodyPr/>
                    <a:lstStyle/>
                    <a:p>
                      <a:pPr algn="l" defTabSz="914400">
                        <a:defRPr>
                          <a:solidFill>
                            <a:srgbClr val="000000"/>
                          </a:solidFill>
                        </a:defRPr>
                      </a:pPr>
                      <a:r>
                        <a:rPr sz="1600">
                          <a:latin typeface="Calibri"/>
                          <a:ea typeface="Calibri"/>
                          <a:cs typeface="Calibri"/>
                          <a:sym typeface="Calibri"/>
                        </a:rPr>
                        <a:t>Time (hours) inc 30min observation</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470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165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93.5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728.5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209</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53344">
                <a:tc>
                  <a:txBody>
                    <a:bodyPr/>
                    <a:lstStyle/>
                    <a:p>
                      <a:pPr algn="l" defTabSz="914400">
                        <a:defRPr>
                          <a:solidFill>
                            <a:srgbClr val="000000"/>
                          </a:solidFill>
                        </a:defRPr>
                      </a:pPr>
                      <a:r>
                        <a:rPr sz="1600">
                          <a:latin typeface="Calibri"/>
                          <a:ea typeface="Calibri"/>
                          <a:cs typeface="Calibri"/>
                          <a:sym typeface="Calibri"/>
                        </a:rPr>
                        <a:t>Nursing Cost (band 5 @ £84/hr)</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£39,480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£13,860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£7,854</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£61,194</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£17,556</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653344">
                <a:tc>
                  <a:txBody>
                    <a:bodyPr/>
                    <a:lstStyle/>
                    <a:p>
                      <a:pPr algn="l" defTabSz="914400">
                        <a:defRPr>
                          <a:solidFill>
                            <a:srgbClr val="000000"/>
                          </a:solidFill>
                        </a:defRPr>
                      </a:pPr>
                      <a:r>
                        <a:rPr sz="1600">
                          <a:latin typeface="Calibri"/>
                          <a:ea typeface="Calibri"/>
                          <a:cs typeface="Calibri"/>
                          <a:sym typeface="Calibri"/>
                        </a:rPr>
                        <a:t>Infusion Set Cost @ £6.75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£635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£1,485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£918</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£3,038</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£1,411</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No of Appts</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94</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220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136</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450</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209</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sz="1600">
                          <a:solidFill>
                            <a:srgbClr val="000000"/>
                          </a:solidFill>
                          <a:latin typeface="Calibri"/>
                          <a:ea typeface="Calibri"/>
                          <a:cs typeface="Calibri"/>
                          <a:sym typeface="Calibri"/>
                        </a:defRPr>
                      </a:pP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Total Costs</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£51,395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£40,095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£10,812</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£102,302</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73FDFF"/>
                    </a:solidFill>
                  </a:tcPr>
                </a:tc>
                <a:tc>
                  <a:txBody>
                    <a:bodyPr/>
                    <a:lstStyle/>
                    <a:p>
                      <a:pPr defTabSz="914400">
                        <a:defRPr>
                          <a:solidFill>
                            <a:srgbClr val="000000"/>
                          </a:solidFill>
                        </a:defRPr>
                      </a:pPr>
                      <a:r>
                        <a:rPr sz="1600">
                          <a:latin typeface="Calibri"/>
                          <a:ea typeface="Calibri"/>
                          <a:cs typeface="Calibri"/>
                          <a:sym typeface="Calibri"/>
                        </a:rPr>
                        <a:t>£62,857</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sz="1600">
                          <a:solidFill>
                            <a:srgbClr val="000000"/>
                          </a:solidFill>
                          <a:latin typeface="Calibri"/>
                          <a:ea typeface="Calibri"/>
                          <a:cs typeface="Calibri"/>
                          <a:sym typeface="Calibri"/>
                        </a:defRPr>
                      </a:pP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sz="1600">
                          <a:solidFill>
                            <a:srgbClr val="000000"/>
                          </a:solidFill>
                          <a:latin typeface="Calibri"/>
                          <a:ea typeface="Calibri"/>
                          <a:cs typeface="Calibri"/>
                          <a:sym typeface="Calibri"/>
                        </a:defRPr>
                      </a:pP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sz="1600">
                          <a:solidFill>
                            <a:srgbClr val="000000"/>
                          </a:solidFill>
                          <a:latin typeface="Calibri"/>
                          <a:ea typeface="Calibri"/>
                          <a:cs typeface="Calibri"/>
                          <a:sym typeface="Calibri"/>
                        </a:defRPr>
                      </a:pP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sz="1600">
                          <a:solidFill>
                            <a:srgbClr val="000000"/>
                          </a:solidFill>
                          <a:latin typeface="Calibri"/>
                          <a:ea typeface="Calibri"/>
                          <a:cs typeface="Calibri"/>
                          <a:sym typeface="Calibri"/>
                        </a:defRPr>
                      </a:pP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600">
                          <a:latin typeface="Calibri"/>
                          <a:ea typeface="Calibri"/>
                          <a:cs typeface="Calibri"/>
                          <a:sym typeface="Calibri"/>
                        </a:rPr>
                        <a:t> </a:t>
                      </a: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600">
                          <a:latin typeface="Calibri"/>
                          <a:ea typeface="Calibri"/>
                          <a:cs typeface="Calibri"/>
                          <a:sym typeface="Calibri"/>
                        </a:rPr>
                        <a:t> </a:t>
                      </a: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345222">
                <a:tc>
                  <a:txBody>
                    <a:bodyPr/>
                    <a:lstStyle/>
                    <a:p>
                      <a:pPr algn="l" defTabSz="914400">
                        <a:defRPr>
                          <a:solidFill>
                            <a:srgbClr val="000000"/>
                          </a:solidFill>
                        </a:defRPr>
                      </a:pPr>
                      <a:r>
                        <a:rPr sz="1600">
                          <a:latin typeface="Calibri"/>
                          <a:ea typeface="Calibri"/>
                          <a:cs typeface="Calibri"/>
                          <a:sym typeface="Calibri"/>
                        </a:rPr>
                        <a:t>Monofer Comparator</a:t>
                      </a: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£28,271</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£33,083</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£6,905</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defTabSz="914400">
                        <a:defRPr>
                          <a:solidFill>
                            <a:srgbClr val="000000"/>
                          </a:solidFill>
                        </a:defRPr>
                      </a:pPr>
                      <a:r>
                        <a:rPr sz="1600">
                          <a:latin typeface="Calibri"/>
                          <a:ea typeface="Calibri"/>
                          <a:cs typeface="Calibri"/>
                          <a:sym typeface="Calibri"/>
                        </a:rPr>
                        <a:t>£68,259</a:t>
                      </a:r>
                    </a:p>
                  </a:txBody>
                  <a:tcPr marL="8177" marR="8177" marT="8177" marB="8177"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defTabSz="914400">
                        <a:defRPr>
                          <a:solidFill>
                            <a:srgbClr val="000000"/>
                          </a:solidFill>
                        </a:defRPr>
                      </a:pPr>
                      <a:r>
                        <a:rPr sz="1600">
                          <a:latin typeface="Calibri"/>
                          <a:ea typeface="Calibri"/>
                          <a:cs typeface="Calibri"/>
                          <a:sym typeface="Calibri"/>
                        </a:rPr>
                        <a:t> Saving £30-40,000</a:t>
                      </a:r>
                    </a:p>
                  </a:txBody>
                  <a:tcPr marL="8177" marR="8177" marT="8177" marB="8177" anchor="b"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73FDFF"/>
                    </a:solidFill>
                  </a:tcPr>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When to Transfuse 1"/>
          <p:cNvSpPr txBox="1"/>
          <p:nvPr>
            <p:ph type="title"/>
          </p:nvPr>
        </p:nvSpPr>
        <p:spPr>
          <a:prstGeom prst="rect">
            <a:avLst/>
          </a:prstGeom>
        </p:spPr>
        <p:txBody>
          <a:bodyPr/>
          <a:lstStyle/>
          <a:p>
            <a:pPr/>
            <a:r>
              <a:t>When to Transfuse</a:t>
            </a:r>
            <a:r>
              <a:rPr sz="4600"/>
              <a:t> </a:t>
            </a:r>
            <a:r>
              <a:rPr baseline="31999"/>
              <a:t>1</a:t>
            </a:r>
          </a:p>
        </p:txBody>
      </p:sp>
      <p:sp>
        <p:nvSpPr>
          <p:cNvPr id="692" name="1) Hb &lt;7…"/>
          <p:cNvSpPr txBox="1"/>
          <p:nvPr>
            <p:ph type="body" idx="1"/>
          </p:nvPr>
        </p:nvSpPr>
        <p:spPr>
          <a:xfrm>
            <a:off x="952500" y="2968211"/>
            <a:ext cx="11099800" cy="5335333"/>
          </a:xfrm>
          <a:prstGeom prst="rect">
            <a:avLst/>
          </a:prstGeom>
        </p:spPr>
        <p:txBody>
          <a:bodyPr/>
          <a:lstStyle/>
          <a:p>
            <a:pPr marL="0" indent="0">
              <a:buSzTx/>
              <a:buNone/>
            </a:pPr>
            <a:r>
              <a:t>1) Hb &lt;7</a:t>
            </a:r>
          </a:p>
          <a:p>
            <a:pPr marL="0" indent="0">
              <a:buSzTx/>
              <a:buNone/>
            </a:pPr>
            <a:r>
              <a:t>2) Acute blood loss</a:t>
            </a:r>
          </a:p>
          <a:p>
            <a:pPr marL="0" indent="0">
              <a:buSzTx/>
              <a:buNone/>
            </a:pPr>
            <a:r>
              <a:t>3) Cardiac compromise</a:t>
            </a:r>
          </a:p>
          <a:p>
            <a:pPr marL="0" indent="0">
              <a:buSzTx/>
              <a:buNone/>
            </a:pPr>
            <a:r>
              <a:t>4) Urgent pre-Sx optimisation </a:t>
            </a:r>
            <a:r>
              <a:rPr baseline="31999"/>
              <a:t>2</a:t>
            </a:r>
          </a:p>
        </p:txBody>
      </p:sp>
      <p:sp>
        <p:nvSpPr>
          <p:cNvPr id="693" name="1 Aidan A. APT. 2017; 46(10): 1303-1318"/>
          <p:cNvSpPr txBox="1"/>
          <p:nvPr/>
        </p:nvSpPr>
        <p:spPr>
          <a:xfrm>
            <a:off x="7952320" y="8849646"/>
            <a:ext cx="469840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1</a:t>
            </a:r>
            <a:r>
              <a:t> Aidan A. APT. 2017; 46(10): 1303-1318</a:t>
            </a:r>
          </a:p>
        </p:txBody>
      </p:sp>
      <p:sp>
        <p:nvSpPr>
          <p:cNvPr id="694" name="2 NICE Guidance 24: Blood Transfusion"/>
          <p:cNvSpPr txBox="1"/>
          <p:nvPr/>
        </p:nvSpPr>
        <p:spPr>
          <a:xfrm>
            <a:off x="7938032" y="9228747"/>
            <a:ext cx="457547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2000"/>
            </a:pPr>
            <a:r>
              <a:rPr baseline="31999"/>
              <a:t>2</a:t>
            </a:r>
            <a:r>
              <a:t> NICE Guidance 24: Blood Transfusion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6" name="Follow Up - IDA"/>
          <p:cNvSpPr txBox="1"/>
          <p:nvPr>
            <p:ph type="title"/>
          </p:nvPr>
        </p:nvSpPr>
        <p:spPr>
          <a:prstGeom prst="rect">
            <a:avLst/>
          </a:prstGeom>
        </p:spPr>
        <p:txBody>
          <a:bodyPr/>
          <a:lstStyle/>
          <a:p>
            <a:pPr/>
            <a:r>
              <a:t>Follow Up - IDA</a:t>
            </a:r>
          </a:p>
        </p:txBody>
      </p:sp>
      <p:sp>
        <p:nvSpPr>
          <p:cNvPr id="697" name="&gt;50% of IBD patients with treated IDA suffer a recurrence within a year 1…"/>
          <p:cNvSpPr txBox="1"/>
          <p:nvPr>
            <p:ph type="body" idx="1"/>
          </p:nvPr>
        </p:nvSpPr>
        <p:spPr>
          <a:prstGeom prst="rect">
            <a:avLst/>
          </a:prstGeom>
        </p:spPr>
        <p:txBody>
          <a:bodyPr/>
          <a:lstStyle/>
          <a:p>
            <a:pPr/>
            <a:r>
              <a:t>&gt;50% of IBD patients with treated IDA suffer a recurrence within a year </a:t>
            </a:r>
            <a:r>
              <a:rPr baseline="31999"/>
              <a:t>1</a:t>
            </a:r>
            <a:endParaRPr baseline="31999"/>
          </a:p>
          <a:p>
            <a:pPr/>
            <a:r>
              <a:t>BSG Guidelines = Monitor every 3 months for the 1st year after treatment, and then 1 year later</a:t>
            </a:r>
          </a:p>
        </p:txBody>
      </p:sp>
      <p:sp>
        <p:nvSpPr>
          <p:cNvPr id="698" name="Goddard AF. BSG Guidelines for the Management of IDA. GUT. 2011;60:1309-16"/>
          <p:cNvSpPr txBox="1"/>
          <p:nvPr/>
        </p:nvSpPr>
        <p:spPr>
          <a:xfrm>
            <a:off x="3263900" y="9188450"/>
            <a:ext cx="926744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2000"/>
            </a:lvl1pPr>
          </a:lstStyle>
          <a:p>
            <a:pPr/>
            <a:r>
              <a:t>Goddard AF. BSG Guidelines for the Management of IDA. GUT. 2011;60:1309-16</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L&amp;D Anaemia Service 2018"/>
          <p:cNvSpPr txBox="1"/>
          <p:nvPr>
            <p:ph type="title"/>
          </p:nvPr>
        </p:nvSpPr>
        <p:spPr>
          <a:prstGeom prst="rect">
            <a:avLst/>
          </a:prstGeom>
        </p:spPr>
        <p:txBody>
          <a:bodyPr/>
          <a:lstStyle>
            <a:lvl1pPr defTabSz="514095">
              <a:defRPr sz="7040"/>
            </a:lvl1pPr>
          </a:lstStyle>
          <a:p>
            <a:pPr/>
            <a:r>
              <a:t>L&amp;D Anaemia Service 2018</a:t>
            </a:r>
          </a:p>
        </p:txBody>
      </p:sp>
      <p:sp>
        <p:nvSpPr>
          <p:cNvPr id="701" name="We are not there yet !…"/>
          <p:cNvSpPr txBox="1"/>
          <p:nvPr>
            <p:ph type="body" idx="1"/>
          </p:nvPr>
        </p:nvSpPr>
        <p:spPr>
          <a:xfrm>
            <a:off x="952500" y="2714625"/>
            <a:ext cx="11099800" cy="6286500"/>
          </a:xfrm>
          <a:prstGeom prst="rect">
            <a:avLst/>
          </a:prstGeom>
        </p:spPr>
        <p:txBody>
          <a:bodyPr/>
          <a:lstStyle/>
          <a:p>
            <a:pPr marL="0" indent="0" defTabSz="525779">
              <a:spcBef>
                <a:spcPts val="3700"/>
              </a:spcBef>
              <a:buSzTx/>
              <a:buNone/>
              <a:defRPr b="1" sz="4319">
                <a:solidFill>
                  <a:srgbClr val="FFFB00"/>
                </a:solidFill>
                <a:latin typeface="Helvetica"/>
                <a:ea typeface="Helvetica"/>
                <a:cs typeface="Helvetica"/>
                <a:sym typeface="Helvetica"/>
              </a:defRPr>
            </a:pPr>
            <a:r>
              <a:t>We are not there yet !</a:t>
            </a:r>
          </a:p>
          <a:p>
            <a:pPr marL="411479" indent="-411479" defTabSz="525779">
              <a:spcBef>
                <a:spcPts val="3700"/>
              </a:spcBef>
              <a:defRPr sz="3420"/>
            </a:pPr>
            <a:r>
              <a:t>Specialty agreement</a:t>
            </a:r>
          </a:p>
          <a:p>
            <a:pPr marL="411479" indent="-411479" defTabSz="525779">
              <a:spcBef>
                <a:spcPts val="3700"/>
              </a:spcBef>
              <a:defRPr sz="3420"/>
            </a:pPr>
            <a:r>
              <a:t>Funding streams - Not yet agreed</a:t>
            </a:r>
          </a:p>
          <a:p>
            <a:pPr marL="411479" indent="-411479" defTabSz="525779">
              <a:spcBef>
                <a:spcPts val="3700"/>
              </a:spcBef>
              <a:defRPr sz="3420"/>
            </a:pPr>
            <a:r>
              <a:t>Business case for 2 Anaemia / Coeliac Nurses</a:t>
            </a:r>
          </a:p>
          <a:p>
            <a:pPr marL="411479" indent="-411479" defTabSz="525779">
              <a:spcBef>
                <a:spcPts val="3700"/>
              </a:spcBef>
              <a:defRPr sz="3420"/>
            </a:pPr>
            <a:r>
              <a:t>Triage patients and direct them to appropriate Specialty + Assessments </a:t>
            </a:r>
          </a:p>
          <a:p>
            <a:pPr lvl="1" marL="822959" indent="-411479" defTabSz="525779">
              <a:spcBef>
                <a:spcPts val="3700"/>
              </a:spcBef>
              <a:defRPr sz="3420"/>
            </a:pPr>
            <a:r>
              <a:t>reduce inappropriate endoscopy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3" name="iron.jpg" descr="iron.jpg"/>
          <p:cNvPicPr>
            <a:picLocks noChangeAspect="1"/>
          </p:cNvPicPr>
          <p:nvPr/>
        </p:nvPicPr>
        <p:blipFill>
          <a:blip r:embed="rId2">
            <a:extLst/>
          </a:blip>
          <a:stretch>
            <a:fillRect/>
          </a:stretch>
        </p:blipFill>
        <p:spPr>
          <a:xfrm>
            <a:off x="3132758" y="591783"/>
            <a:ext cx="6739284" cy="857003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Present GP Referral Pattern"/>
          <p:cNvSpPr txBox="1"/>
          <p:nvPr>
            <p:ph type="title"/>
          </p:nvPr>
        </p:nvSpPr>
        <p:spPr>
          <a:prstGeom prst="rect">
            <a:avLst/>
          </a:prstGeom>
        </p:spPr>
        <p:txBody>
          <a:bodyPr/>
          <a:lstStyle>
            <a:lvl1pPr defTabSz="514095">
              <a:defRPr sz="7040"/>
            </a:lvl1pPr>
          </a:lstStyle>
          <a:p>
            <a:pPr/>
            <a:r>
              <a:t>Present GP Referral Pattern</a:t>
            </a:r>
          </a:p>
        </p:txBody>
      </p:sp>
      <p:pic>
        <p:nvPicPr>
          <p:cNvPr id="212" name="Anaemia Referral Mind Map.png" descr="Anaemia Referral Mind Map.png"/>
          <p:cNvPicPr>
            <a:picLocks noChangeAspect="1"/>
          </p:cNvPicPr>
          <p:nvPr/>
        </p:nvPicPr>
        <p:blipFill>
          <a:blip r:embed="rId2">
            <a:extLst/>
          </a:blip>
          <a:stretch>
            <a:fillRect/>
          </a:stretch>
        </p:blipFill>
        <p:spPr>
          <a:xfrm>
            <a:off x="1809174" y="2519014"/>
            <a:ext cx="9386452" cy="644277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pecialty Approach"/>
          <p:cNvSpPr txBox="1"/>
          <p:nvPr>
            <p:ph type="title"/>
          </p:nvPr>
        </p:nvSpPr>
        <p:spPr>
          <a:prstGeom prst="rect">
            <a:avLst/>
          </a:prstGeom>
        </p:spPr>
        <p:txBody>
          <a:bodyPr/>
          <a:lstStyle/>
          <a:p>
            <a:pPr/>
            <a:r>
              <a:t>Specialty Approach</a:t>
            </a:r>
          </a:p>
        </p:txBody>
      </p:sp>
      <p:sp>
        <p:nvSpPr>
          <p:cNvPr id="215" name="When you are a Hammer…"/>
          <p:cNvSpPr txBox="1"/>
          <p:nvPr>
            <p:ph type="body" idx="1"/>
          </p:nvPr>
        </p:nvSpPr>
        <p:spPr>
          <a:prstGeom prst="rect">
            <a:avLst/>
          </a:prstGeom>
        </p:spPr>
        <p:txBody>
          <a:bodyPr/>
          <a:lstStyle/>
          <a:p>
            <a:pPr>
              <a:defRPr sz="5000"/>
            </a:pPr>
            <a:r>
              <a:t>When you are a Hammer</a:t>
            </a:r>
          </a:p>
          <a:p>
            <a:pPr lvl="1">
              <a:defRPr sz="5000"/>
            </a:pPr>
            <a:r>
              <a:t>To you, </a:t>
            </a:r>
          </a:p>
          <a:p>
            <a:pPr lvl="1">
              <a:defRPr sz="5000"/>
            </a:pPr>
            <a:r>
              <a:t>Everything looks like a Nail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pecialty Guidelines"/>
          <p:cNvSpPr txBox="1"/>
          <p:nvPr>
            <p:ph type="title"/>
          </p:nvPr>
        </p:nvSpPr>
        <p:spPr>
          <a:xfrm>
            <a:off x="863600" y="-12700"/>
            <a:ext cx="11099800" cy="2120900"/>
          </a:xfrm>
          <a:prstGeom prst="rect">
            <a:avLst/>
          </a:prstGeom>
        </p:spPr>
        <p:txBody>
          <a:bodyPr/>
          <a:lstStyle/>
          <a:p>
            <a:pPr/>
            <a:r>
              <a:t>Specialty Guidelines</a:t>
            </a:r>
          </a:p>
        </p:txBody>
      </p:sp>
      <p:sp>
        <p:nvSpPr>
          <p:cNvPr id="218" name="Body"/>
          <p:cNvSpPr txBox="1"/>
          <p:nvPr>
            <p:ph type="body" idx="1"/>
          </p:nvPr>
        </p:nvSpPr>
        <p:spPr>
          <a:prstGeom prst="rect">
            <a:avLst/>
          </a:prstGeom>
        </p:spPr>
        <p:txBody>
          <a:bodyPr/>
          <a:lstStyle/>
          <a:p>
            <a:pPr/>
          </a:p>
        </p:txBody>
      </p:sp>
      <p:pic>
        <p:nvPicPr>
          <p:cNvPr id="219" name="BSG Guidelines.png" descr="BSG Guidelines.png"/>
          <p:cNvPicPr>
            <a:picLocks noChangeAspect="1"/>
          </p:cNvPicPr>
          <p:nvPr/>
        </p:nvPicPr>
        <p:blipFill>
          <a:blip r:embed="rId2">
            <a:extLst/>
          </a:blip>
          <a:stretch>
            <a:fillRect/>
          </a:stretch>
        </p:blipFill>
        <p:spPr>
          <a:xfrm>
            <a:off x="437372" y="2040925"/>
            <a:ext cx="5725103" cy="2684554"/>
          </a:xfrm>
          <a:prstGeom prst="rect">
            <a:avLst/>
          </a:prstGeom>
          <a:ln w="12700">
            <a:miter lim="400000"/>
          </a:ln>
        </p:spPr>
      </p:pic>
      <p:pic>
        <p:nvPicPr>
          <p:cNvPr id="220" name="Renal Anaemia Guidelines.png" descr="Renal Anaemia Guidelines.png"/>
          <p:cNvPicPr>
            <a:picLocks noChangeAspect="1"/>
          </p:cNvPicPr>
          <p:nvPr/>
        </p:nvPicPr>
        <p:blipFill>
          <a:blip r:embed="rId3">
            <a:extLst/>
          </a:blip>
          <a:stretch>
            <a:fillRect/>
          </a:stretch>
        </p:blipFill>
        <p:spPr>
          <a:xfrm>
            <a:off x="8071091" y="4971654"/>
            <a:ext cx="3998910" cy="2014004"/>
          </a:xfrm>
          <a:prstGeom prst="rect">
            <a:avLst/>
          </a:prstGeom>
          <a:ln w="12700">
            <a:miter lim="400000"/>
          </a:ln>
        </p:spPr>
      </p:pic>
      <p:pic>
        <p:nvPicPr>
          <p:cNvPr id="221" name="Haem Guidelines.png" descr="Haem Guidelines.png"/>
          <p:cNvPicPr>
            <a:picLocks noChangeAspect="1"/>
          </p:cNvPicPr>
          <p:nvPr/>
        </p:nvPicPr>
        <p:blipFill>
          <a:blip r:embed="rId4">
            <a:extLst/>
          </a:blip>
          <a:stretch>
            <a:fillRect/>
          </a:stretch>
        </p:blipFill>
        <p:spPr>
          <a:xfrm>
            <a:off x="118952" y="4777578"/>
            <a:ext cx="6361943" cy="4913515"/>
          </a:xfrm>
          <a:prstGeom prst="rect">
            <a:avLst/>
          </a:prstGeom>
          <a:ln w="12700">
            <a:miter lim="400000"/>
          </a:ln>
        </p:spPr>
      </p:pic>
      <p:pic>
        <p:nvPicPr>
          <p:cNvPr id="222" name="ECCO Anaemia.png" descr="ECCO Anaemia.png"/>
          <p:cNvPicPr>
            <a:picLocks noChangeAspect="1"/>
          </p:cNvPicPr>
          <p:nvPr/>
        </p:nvPicPr>
        <p:blipFill>
          <a:blip r:embed="rId5">
            <a:extLst/>
          </a:blip>
          <a:stretch>
            <a:fillRect/>
          </a:stretch>
        </p:blipFill>
        <p:spPr>
          <a:xfrm>
            <a:off x="7400314" y="2082622"/>
            <a:ext cx="5340464" cy="2862316"/>
          </a:xfrm>
          <a:prstGeom prst="rect">
            <a:avLst/>
          </a:prstGeom>
          <a:ln w="12700">
            <a:miter lim="400000"/>
          </a:ln>
        </p:spPr>
      </p:pic>
      <p:pic>
        <p:nvPicPr>
          <p:cNvPr id="223" name="Anaemia in Gynae.png" descr="Anaemia in Gynae.png"/>
          <p:cNvPicPr>
            <a:picLocks noChangeAspect="1"/>
          </p:cNvPicPr>
          <p:nvPr/>
        </p:nvPicPr>
        <p:blipFill>
          <a:blip r:embed="rId6">
            <a:extLst/>
          </a:blip>
          <a:stretch>
            <a:fillRect/>
          </a:stretch>
        </p:blipFill>
        <p:spPr>
          <a:xfrm>
            <a:off x="8021956" y="7012374"/>
            <a:ext cx="4097180" cy="268455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Anaemia Definitions"/>
          <p:cNvSpPr txBox="1"/>
          <p:nvPr>
            <p:ph type="title"/>
          </p:nvPr>
        </p:nvSpPr>
        <p:spPr>
          <a:prstGeom prst="rect">
            <a:avLst/>
          </a:prstGeom>
        </p:spPr>
        <p:txBody>
          <a:bodyPr/>
          <a:lstStyle/>
          <a:p>
            <a:pPr/>
            <a:r>
              <a:t>Anaemia Definitions</a:t>
            </a:r>
          </a:p>
        </p:txBody>
      </p:sp>
      <p:pic>
        <p:nvPicPr>
          <p:cNvPr id="226" name="Anaemia Defs.tiff" descr="Anaemia Defs.tiff"/>
          <p:cNvPicPr>
            <a:picLocks noChangeAspect="1"/>
          </p:cNvPicPr>
          <p:nvPr/>
        </p:nvPicPr>
        <p:blipFill>
          <a:blip r:embed="rId2">
            <a:extLst/>
          </a:blip>
          <a:stretch>
            <a:fillRect/>
          </a:stretch>
        </p:blipFill>
        <p:spPr>
          <a:xfrm>
            <a:off x="2666156" y="2247078"/>
            <a:ext cx="7672488" cy="7227944"/>
          </a:xfrm>
          <a:prstGeom prst="rect">
            <a:avLst/>
          </a:prstGeom>
          <a:ln w="12700">
            <a:miter lim="400000"/>
          </a:ln>
        </p:spPr>
      </p:pic>
      <p:sp>
        <p:nvSpPr>
          <p:cNvPr id="227" name="fl / rbc"/>
          <p:cNvSpPr txBox="1"/>
          <p:nvPr/>
        </p:nvSpPr>
        <p:spPr>
          <a:xfrm>
            <a:off x="5768327" y="4508499"/>
            <a:ext cx="216882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1200">
                <a:solidFill>
                  <a:srgbClr val="000000"/>
                </a:solidFill>
                <a:latin typeface="Helvetica"/>
                <a:ea typeface="Helvetica"/>
                <a:cs typeface="Helvetica"/>
                <a:sym typeface="Helvetica"/>
              </a:defRPr>
            </a:pPr>
          </a:p>
          <a:p>
            <a:pPr>
              <a:defRPr b="1" sz="1200">
                <a:solidFill>
                  <a:srgbClr val="000000"/>
                </a:solidFill>
                <a:latin typeface="Helvetica"/>
                <a:ea typeface="Helvetica"/>
                <a:cs typeface="Helvetica"/>
                <a:sym typeface="Helvetica"/>
              </a:defRPr>
            </a:pPr>
            <a:r>
              <a:t>fl / rbc</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Causes of Anaemia"/>
          <p:cNvSpPr txBox="1"/>
          <p:nvPr>
            <p:ph type="title"/>
          </p:nvPr>
        </p:nvSpPr>
        <p:spPr>
          <a:prstGeom prst="rect">
            <a:avLst/>
          </a:prstGeom>
        </p:spPr>
        <p:txBody>
          <a:bodyPr/>
          <a:lstStyle/>
          <a:p>
            <a:pPr/>
            <a:r>
              <a:t>Causes of Anaemia</a:t>
            </a:r>
          </a:p>
        </p:txBody>
      </p:sp>
      <p:pic>
        <p:nvPicPr>
          <p:cNvPr id="230" name="44199.jpg" descr="44199.jpg"/>
          <p:cNvPicPr>
            <a:picLocks noChangeAspect="1"/>
          </p:cNvPicPr>
          <p:nvPr/>
        </p:nvPicPr>
        <p:blipFill>
          <a:blip r:embed="rId2">
            <a:extLst/>
          </a:blip>
          <a:stretch>
            <a:fillRect/>
          </a:stretch>
        </p:blipFill>
        <p:spPr>
          <a:xfrm>
            <a:off x="1542784" y="2223135"/>
            <a:ext cx="10554413" cy="730013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intestinal-iron-flow.jpg" descr="intestinal-iron-flow.jpg"/>
          <p:cNvPicPr>
            <a:picLocks noChangeAspect="1"/>
          </p:cNvPicPr>
          <p:nvPr/>
        </p:nvPicPr>
        <p:blipFill>
          <a:blip r:embed="rId2">
            <a:extLst/>
          </a:blip>
          <a:stretch>
            <a:fillRect/>
          </a:stretch>
        </p:blipFill>
        <p:spPr>
          <a:xfrm>
            <a:off x="556161" y="751596"/>
            <a:ext cx="11892478" cy="8250408"/>
          </a:xfrm>
          <a:prstGeom prst="rect">
            <a:avLst/>
          </a:prstGeom>
          <a:ln w="12700">
            <a:miter lim="400000"/>
          </a:ln>
        </p:spPr>
      </p:pic>
      <p:sp>
        <p:nvSpPr>
          <p:cNvPr id="233" name="PPIs -"/>
          <p:cNvSpPr txBox="1"/>
          <p:nvPr/>
        </p:nvSpPr>
        <p:spPr>
          <a:xfrm>
            <a:off x="1543050" y="4508499"/>
            <a:ext cx="707133" cy="3556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solidFill>
                  <a:srgbClr val="FF40FF"/>
                </a:solidFill>
              </a:defRPr>
            </a:lvl1pPr>
          </a:lstStyle>
          <a:p>
            <a:pPr/>
            <a:r>
              <a:t>PPIs -</a:t>
            </a:r>
          </a:p>
        </p:txBody>
      </p:sp>
      <p:sp>
        <p:nvSpPr>
          <p:cNvPr id="234" name="Line"/>
          <p:cNvSpPr/>
          <p:nvPr/>
        </p:nvSpPr>
        <p:spPr>
          <a:xfrm>
            <a:off x="11673190" y="7125792"/>
            <a:ext cx="1" cy="1135598"/>
          </a:xfrm>
          <a:prstGeom prst="line">
            <a:avLst/>
          </a:prstGeom>
          <a:ln w="25400">
            <a:solidFill>
              <a:srgbClr val="000000"/>
            </a:solidFill>
            <a:miter lim="400000"/>
            <a:tailEnd type="triangle"/>
          </a:ln>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
        <p:nvSpPr>
          <p:cNvPr id="235" name="Ferritin"/>
          <p:cNvSpPr txBox="1"/>
          <p:nvPr/>
        </p:nvSpPr>
        <p:spPr>
          <a:xfrm>
            <a:off x="10982360" y="8305800"/>
            <a:ext cx="1381660" cy="6096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000000"/>
                </a:solidFill>
              </a:defRPr>
            </a:lvl1pPr>
          </a:lstStyle>
          <a:p>
            <a:pPr/>
            <a:r>
              <a:t>Ferritin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