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media/image1.jpeg" ContentType="image/jpeg"/>
  <Override PartName="/ppt/media/image2.jpeg" ContentType="image/jpeg"/>
  <Override PartName="/ppt/charts/chart1.xml" ContentType="application/vnd.openxmlformats-officedocument.drawingml.chart+xml"/>
  <Override PartName="/ppt/charts/chart2.xml" ContentType="application/vnd.openxmlformats-officedocument.drawingml.chart+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Lst>
  <p:sldSz cx="9144000" cy="51435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024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chemeClr val="accent3"/>
        </a:solidFill>
        <a:effectLst/>
        <a:uFill>
          <a:solidFill>
            <a:srgbClr val="000000"/>
          </a:solidFill>
        </a:uFill>
        <a:latin typeface="+mn-lt"/>
        <a:ea typeface="+mn-ea"/>
        <a:cs typeface="+mn-cs"/>
        <a:sym typeface="Helvetica"/>
      </a:defRPr>
    </a:lvl1pPr>
    <a:lvl2pPr marL="0" marR="0" indent="0" algn="ctr" defTabSz="5024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chemeClr val="accent3"/>
        </a:solidFill>
        <a:effectLst/>
        <a:uFill>
          <a:solidFill>
            <a:srgbClr val="000000"/>
          </a:solidFill>
        </a:uFill>
        <a:latin typeface="+mn-lt"/>
        <a:ea typeface="+mn-ea"/>
        <a:cs typeface="+mn-cs"/>
        <a:sym typeface="Helvetica"/>
      </a:defRPr>
    </a:lvl2pPr>
    <a:lvl3pPr marL="0" marR="0" indent="0" algn="ctr" defTabSz="5024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chemeClr val="accent3"/>
        </a:solidFill>
        <a:effectLst/>
        <a:uFill>
          <a:solidFill>
            <a:srgbClr val="000000"/>
          </a:solidFill>
        </a:uFill>
        <a:latin typeface="+mn-lt"/>
        <a:ea typeface="+mn-ea"/>
        <a:cs typeface="+mn-cs"/>
        <a:sym typeface="Helvetica"/>
      </a:defRPr>
    </a:lvl3pPr>
    <a:lvl4pPr marL="0" marR="0" indent="0" algn="ctr" defTabSz="5024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chemeClr val="accent3"/>
        </a:solidFill>
        <a:effectLst/>
        <a:uFill>
          <a:solidFill>
            <a:srgbClr val="000000"/>
          </a:solidFill>
        </a:uFill>
        <a:latin typeface="+mn-lt"/>
        <a:ea typeface="+mn-ea"/>
        <a:cs typeface="+mn-cs"/>
        <a:sym typeface="Helvetica"/>
      </a:defRPr>
    </a:lvl4pPr>
    <a:lvl5pPr marL="0" marR="0" indent="0" algn="ctr" defTabSz="5024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chemeClr val="accent3"/>
        </a:solidFill>
        <a:effectLst/>
        <a:uFill>
          <a:solidFill>
            <a:srgbClr val="000000"/>
          </a:solidFill>
        </a:uFill>
        <a:latin typeface="+mn-lt"/>
        <a:ea typeface="+mn-ea"/>
        <a:cs typeface="+mn-cs"/>
        <a:sym typeface="Helvetica"/>
      </a:defRPr>
    </a:lvl5pPr>
    <a:lvl6pPr marL="0" marR="0" indent="0" algn="ctr" defTabSz="5024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chemeClr val="accent3"/>
        </a:solidFill>
        <a:effectLst/>
        <a:uFill>
          <a:solidFill>
            <a:srgbClr val="000000"/>
          </a:solidFill>
        </a:uFill>
        <a:latin typeface="+mn-lt"/>
        <a:ea typeface="+mn-ea"/>
        <a:cs typeface="+mn-cs"/>
        <a:sym typeface="Helvetica"/>
      </a:defRPr>
    </a:lvl6pPr>
    <a:lvl7pPr marL="0" marR="0" indent="0" algn="ctr" defTabSz="5024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chemeClr val="accent3"/>
        </a:solidFill>
        <a:effectLst/>
        <a:uFill>
          <a:solidFill>
            <a:srgbClr val="000000"/>
          </a:solidFill>
        </a:uFill>
        <a:latin typeface="+mn-lt"/>
        <a:ea typeface="+mn-ea"/>
        <a:cs typeface="+mn-cs"/>
        <a:sym typeface="Helvetica"/>
      </a:defRPr>
    </a:lvl7pPr>
    <a:lvl8pPr marL="0" marR="0" indent="0" algn="ctr" defTabSz="5024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chemeClr val="accent3"/>
        </a:solidFill>
        <a:effectLst/>
        <a:uFill>
          <a:solidFill>
            <a:srgbClr val="000000"/>
          </a:solidFill>
        </a:uFill>
        <a:latin typeface="+mn-lt"/>
        <a:ea typeface="+mn-ea"/>
        <a:cs typeface="+mn-cs"/>
        <a:sym typeface="Helvetica"/>
      </a:defRPr>
    </a:lvl8pPr>
    <a:lvl9pPr marL="0" marR="0" indent="0" algn="ctr" defTabSz="5024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chemeClr val="accent3"/>
        </a:solidFill>
        <a:effectLst/>
        <a:uFill>
          <a:solidFill>
            <a:srgbClr val="000000"/>
          </a:solidFill>
        </a:uFill>
        <a:latin typeface="+mn-lt"/>
        <a:ea typeface="+mn-ea"/>
        <a:cs typeface="+mn-cs"/>
        <a:sym typeface="Helvetica"/>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chemeClr val="accent3"/>
        </a:fontRef>
        <a:schemeClr val="accent3"/>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F7CA"/>
          </a:solidFill>
        </a:fill>
      </a:tcStyle>
    </a:wholeTbl>
    <a:band2H>
      <a:tcTxStyle b="def" i="def"/>
      <a:tcStyle>
        <a:tcBdr/>
        <a:fill>
          <a:solidFill>
            <a:srgbClr val="E6FB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chemeClr val="accent3"/>
        </a:fontRef>
        <a:schemeClr val="accent3"/>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CC"/>
          </a:solidFill>
        </a:fill>
      </a:tcStyle>
    </a:wholeTbl>
    <a:band2H>
      <a:tcTxStyle b="def" i="def"/>
      <a:tcStyle>
        <a:tcBdr/>
        <a:fill>
          <a:solidFill>
            <a:srgbClr val="E7E7E7"/>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chemeClr val="accent3"/>
        </a:fontRef>
        <a:schemeClr val="accent3"/>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wholeTbl>
    <a:band2H>
      <a:tcTxStyle b="def" i="def"/>
      <a:tcStyle>
        <a:tcBdr/>
        <a:fill>
          <a:solidFill>
            <a:schemeClr val="accent6">
              <a:lumOff val="1335"/>
            </a:schemeClr>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chemeClr val="accent3"/>
        </a:fontRef>
        <a:schemeClr val="accent3"/>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7E7E7"/>
          </a:solidFill>
        </a:fill>
      </a:tcStyle>
    </a:wholeTbl>
    <a:band2H>
      <a:tcTxStyle b="def" i="def"/>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chemeClr val="accent3"/>
        </a:fontRef>
        <a:schemeClr val="accent3"/>
      </a:tcTxStyle>
      <a:tcStyle>
        <a:tcBdr>
          <a:left>
            <a:ln w="12700" cap="flat">
              <a:noFill/>
              <a:miter lim="400000"/>
            </a:ln>
          </a:left>
          <a:right>
            <a:ln w="12700" cap="flat">
              <a:noFill/>
              <a:miter lim="400000"/>
            </a:ln>
          </a:right>
          <a:top>
            <a:ln w="50800" cap="flat">
              <a:solidFill>
                <a:schemeClr val="accent3"/>
              </a:solidFill>
              <a:prstDash val="solid"/>
              <a:round/>
            </a:ln>
          </a:top>
          <a:bottom>
            <a:ln w="25400" cap="flat">
              <a:solidFill>
                <a:schemeClr val="accent3"/>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chemeClr val="accent3"/>
              </a:solidFill>
              <a:prstDash val="solid"/>
              <a:round/>
            </a:ln>
          </a:top>
          <a:bottom>
            <a:ln w="25400" cap="flat">
              <a:solidFill>
                <a:schemeClr val="accent3"/>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chemeClr val="accent3"/>
        </a:fontRef>
        <a:schemeClr val="accent3"/>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CC"/>
          </a:solidFill>
        </a:fill>
      </a:tcStyle>
    </a:wholeTbl>
    <a:band2H>
      <a:tcTxStyle b="def" i="def"/>
      <a:tcStyle>
        <a:tcBdr/>
        <a:fill>
          <a:solidFill>
            <a:srgbClr val="E7E7E7"/>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2708684C-4D16-4618-839F-0558EEFCDFE6}" styleName="">
    <a:tblBg/>
    <a:wholeTbl>
      <a:tcTxStyle b="off" i="off">
        <a:fontRef idx="minor">
          <a:schemeClr val="accent3"/>
        </a:fontRef>
        <a:schemeClr val="accent3"/>
      </a:tcTxStyle>
      <a:tcStyle>
        <a:tcBdr>
          <a:left>
            <a:ln w="12700" cap="flat">
              <a:solidFill>
                <a:schemeClr val="accent3"/>
              </a:solidFill>
              <a:prstDash val="solid"/>
              <a:round/>
            </a:ln>
          </a:left>
          <a:right>
            <a:ln w="12700" cap="flat">
              <a:solidFill>
                <a:schemeClr val="accent3"/>
              </a:solidFill>
              <a:prstDash val="solid"/>
              <a:round/>
            </a:ln>
          </a:right>
          <a:top>
            <a:ln w="12700" cap="flat">
              <a:solidFill>
                <a:schemeClr val="accent3"/>
              </a:solidFill>
              <a:prstDash val="solid"/>
              <a:round/>
            </a:ln>
          </a:top>
          <a:bottom>
            <a:ln w="12700" cap="flat">
              <a:solidFill>
                <a:schemeClr val="accent3"/>
              </a:solidFill>
              <a:prstDash val="solid"/>
              <a:round/>
            </a:ln>
          </a:bottom>
          <a:insideH>
            <a:ln w="12700" cap="flat">
              <a:solidFill>
                <a:schemeClr val="accent3"/>
              </a:solidFill>
              <a:prstDash val="solid"/>
              <a:round/>
            </a:ln>
          </a:insideH>
          <a:insideV>
            <a:ln w="12700" cap="flat">
              <a:solidFill>
                <a:schemeClr val="accent3"/>
              </a:solidFill>
              <a:prstDash val="solid"/>
              <a:round/>
            </a:ln>
          </a:insideV>
        </a:tcBdr>
        <a:fill>
          <a:solidFill>
            <a:schemeClr val="accent3">
              <a:alpha val="20000"/>
            </a:schemeClr>
          </a:solidFill>
        </a:fill>
      </a:tcStyle>
    </a:wholeTbl>
    <a:band2H>
      <a:tcTxStyle b="def" i="def"/>
      <a:tcStyle>
        <a:tcBdr/>
        <a:fill>
          <a:solidFill>
            <a:srgbClr val="FFFFFF"/>
          </a:solidFill>
        </a:fill>
      </a:tcStyle>
    </a:band2H>
    <a:firstCol>
      <a:tcTxStyle b="on" i="off">
        <a:fontRef idx="minor">
          <a:schemeClr val="accent3"/>
        </a:fontRef>
        <a:schemeClr val="accent3"/>
      </a:tcTxStyle>
      <a:tcStyle>
        <a:tcBdr>
          <a:left>
            <a:ln w="12700" cap="flat">
              <a:solidFill>
                <a:schemeClr val="accent3"/>
              </a:solidFill>
              <a:prstDash val="solid"/>
              <a:round/>
            </a:ln>
          </a:left>
          <a:right>
            <a:ln w="12700" cap="flat">
              <a:solidFill>
                <a:schemeClr val="accent3"/>
              </a:solidFill>
              <a:prstDash val="solid"/>
              <a:round/>
            </a:ln>
          </a:right>
          <a:top>
            <a:ln w="12700" cap="flat">
              <a:solidFill>
                <a:schemeClr val="accent3"/>
              </a:solidFill>
              <a:prstDash val="solid"/>
              <a:round/>
            </a:ln>
          </a:top>
          <a:bottom>
            <a:ln w="12700" cap="flat">
              <a:solidFill>
                <a:schemeClr val="accent3"/>
              </a:solidFill>
              <a:prstDash val="solid"/>
              <a:round/>
            </a:ln>
          </a:bottom>
          <a:insideH>
            <a:ln w="12700" cap="flat">
              <a:solidFill>
                <a:schemeClr val="accent3"/>
              </a:solidFill>
              <a:prstDash val="solid"/>
              <a:round/>
            </a:ln>
          </a:insideH>
          <a:insideV>
            <a:ln w="12700" cap="flat">
              <a:solidFill>
                <a:schemeClr val="accent3"/>
              </a:solidFill>
              <a:prstDash val="solid"/>
              <a:round/>
            </a:ln>
          </a:insideV>
        </a:tcBdr>
        <a:fill>
          <a:solidFill>
            <a:schemeClr val="accent3">
              <a:alpha val="20000"/>
            </a:schemeClr>
          </a:solidFill>
        </a:fill>
      </a:tcStyle>
    </a:firstCol>
    <a:lastRow>
      <a:tcTxStyle b="on" i="off">
        <a:fontRef idx="minor">
          <a:schemeClr val="accent3"/>
        </a:fontRef>
        <a:schemeClr val="accent3"/>
      </a:tcTxStyle>
      <a:tcStyle>
        <a:tcBdr>
          <a:left>
            <a:ln w="12700" cap="flat">
              <a:solidFill>
                <a:schemeClr val="accent3"/>
              </a:solidFill>
              <a:prstDash val="solid"/>
              <a:round/>
            </a:ln>
          </a:left>
          <a:right>
            <a:ln w="12700" cap="flat">
              <a:solidFill>
                <a:schemeClr val="accent3"/>
              </a:solidFill>
              <a:prstDash val="solid"/>
              <a:round/>
            </a:ln>
          </a:right>
          <a:top>
            <a:ln w="50800" cap="flat">
              <a:solidFill>
                <a:schemeClr val="accent3"/>
              </a:solidFill>
              <a:prstDash val="solid"/>
              <a:round/>
            </a:ln>
          </a:top>
          <a:bottom>
            <a:ln w="12700" cap="flat">
              <a:solidFill>
                <a:schemeClr val="accent3"/>
              </a:solidFill>
              <a:prstDash val="solid"/>
              <a:round/>
            </a:ln>
          </a:bottom>
          <a:insideH>
            <a:ln w="12700" cap="flat">
              <a:solidFill>
                <a:schemeClr val="accent3"/>
              </a:solidFill>
              <a:prstDash val="solid"/>
              <a:round/>
            </a:ln>
          </a:insideH>
          <a:insideV>
            <a:ln w="12700" cap="flat">
              <a:solidFill>
                <a:schemeClr val="accent3"/>
              </a:solidFill>
              <a:prstDash val="solid"/>
              <a:round/>
            </a:ln>
          </a:insideV>
        </a:tcBdr>
        <a:fill>
          <a:noFill/>
        </a:fill>
      </a:tcStyle>
    </a:lastRow>
    <a:firstRow>
      <a:tcTxStyle b="on" i="off">
        <a:fontRef idx="minor">
          <a:schemeClr val="accent3"/>
        </a:fontRef>
        <a:schemeClr val="accent3"/>
      </a:tcTxStyle>
      <a:tcStyle>
        <a:tcBdr>
          <a:left>
            <a:ln w="12700" cap="flat">
              <a:solidFill>
                <a:schemeClr val="accent3"/>
              </a:solidFill>
              <a:prstDash val="solid"/>
              <a:round/>
            </a:ln>
          </a:left>
          <a:right>
            <a:ln w="12700" cap="flat">
              <a:solidFill>
                <a:schemeClr val="accent3"/>
              </a:solidFill>
              <a:prstDash val="solid"/>
              <a:round/>
            </a:ln>
          </a:right>
          <a:top>
            <a:ln w="12700" cap="flat">
              <a:solidFill>
                <a:schemeClr val="accent3"/>
              </a:solidFill>
              <a:prstDash val="solid"/>
              <a:round/>
            </a:ln>
          </a:top>
          <a:bottom>
            <a:ln w="25400" cap="flat">
              <a:solidFill>
                <a:schemeClr val="accent3"/>
              </a:solidFill>
              <a:prstDash val="solid"/>
              <a:round/>
            </a:ln>
          </a:bottom>
          <a:insideH>
            <a:ln w="12700" cap="flat">
              <a:solidFill>
                <a:schemeClr val="accent3"/>
              </a:solidFill>
              <a:prstDash val="solid"/>
              <a:round/>
            </a:ln>
          </a:insideH>
          <a:insideV>
            <a:ln w="12700" cap="flat">
              <a:solidFill>
                <a:schemeClr val="accent3"/>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s>

</file>

<file path=ppt/charts/_rels/chart1.xml.rels><?xml version="1.0" encoding="UTF-8"?>
<Relationships xmlns="http://schemas.openxmlformats.org/package/2006/relationships"><Relationship Id="rId1" Type="http://schemas.openxmlformats.org/officeDocument/2006/relationships/package" Target="../embeddings/Microsoft_Excel_Sheet1.xlsx"/></Relationships>

</file>

<file path=ppt/charts/_rels/chart2.xml.rels><?xml version="1.0" encoding="UTF-8"?>
<Relationships xmlns="http://schemas.openxmlformats.org/package/2006/relationships"><Relationship Id="rId1" Type="http://schemas.openxmlformats.org/officeDocument/2006/relationships/package" Target="../embeddings/Microsoft_Excel_Sheet2.xlsx"/></Relationships>

</file>

<file path=ppt/charts/chart1.xml><?xml version="1.0" encoding="utf-8"?>
<c:chartSpace xmlns:c="http://schemas.openxmlformats.org/drawingml/2006/chart" xmlns:a="http://schemas.openxmlformats.org/drawingml/2006/main" xmlns:r="http://schemas.openxmlformats.org/officeDocument/2006/relationships">
  <c:date1904 val="1"/>
  <c:roundedCorners val="0"/>
  <c:chart>
    <c:autoTitleDeleted val="1"/>
    <c:plotArea>
      <c:layout>
        <c:manualLayout>
          <c:layoutTarget val="inner"/>
          <c:xMode val="edge"/>
          <c:yMode val="edge"/>
          <c:x val="0.140361"/>
          <c:y val="0.0785614"/>
          <c:w val="0.854639"/>
          <c:h val="0.607508"/>
        </c:manualLayout>
      </c:layout>
      <c:barChart>
        <c:barDir val="col"/>
        <c:grouping val="clustered"/>
        <c:varyColors val="0"/>
        <c:ser>
          <c:idx val="0"/>
          <c:order val="0"/>
          <c:tx>
            <c:strRef>
              <c:f>Sheet1!$A$2</c:f>
              <c:strCache>
                <c:ptCount val="1"/>
                <c:pt idx="0">
                  <c:v>New Cases</c:v>
                </c:pt>
              </c:strCache>
            </c:strRef>
          </c:tx>
          <c:spPr>
            <a:solidFill>
              <a:srgbClr val="00A2FF"/>
            </a:solidFill>
            <a:ln w="12700" cap="flat">
              <a:noFill/>
              <a:miter lim="400000"/>
            </a:ln>
            <a:effectLst/>
          </c:spPr>
          <c:invertIfNegative val="0"/>
          <c:dLbls>
            <c:numFmt formatCode="#,##0" sourceLinked="0"/>
            <c:txPr>
              <a:bodyPr/>
              <a:lstStyle/>
              <a:p>
                <a:pPr>
                  <a:defRPr b="0" i="0" strike="noStrike" sz="400" u="none">
                    <a:solidFill>
                      <a:srgbClr val="FFFFFF"/>
                    </a:solidFill>
                    <a:latin typeface="Helvetica Neue"/>
                  </a:defRPr>
                </a:pPr>
              </a:p>
            </c:txPr>
            <c:dLblPos val="inEnd"/>
            <c:showLegendKey val="0"/>
            <c:showVal val="0"/>
            <c:showCatName val="0"/>
            <c:showSerName val="0"/>
            <c:showPercent val="0"/>
            <c:showBubbleSize val="0"/>
            <c:showLeaderLines val="0"/>
          </c:dLbls>
          <c:cat>
            <c:strRef>
              <c:f>Sheet1!$B$1:$K$1</c:f>
              <c:strCache>
                <c:ptCount val="10"/>
                <c:pt idx="0">
                  <c:v>2008</c:v>
                </c:pt>
                <c:pt idx="1">
                  <c:v>2009</c:v>
                </c:pt>
                <c:pt idx="2">
                  <c:v>2010</c:v>
                </c:pt>
                <c:pt idx="3">
                  <c:v>2011</c:v>
                </c:pt>
                <c:pt idx="4">
                  <c:v>2012</c:v>
                </c:pt>
                <c:pt idx="5">
                  <c:v>2013</c:v>
                </c:pt>
                <c:pt idx="6">
                  <c:v>2014</c:v>
                </c:pt>
                <c:pt idx="7">
                  <c:v>2015</c:v>
                </c:pt>
                <c:pt idx="8">
                  <c:v>2016</c:v>
                </c:pt>
                <c:pt idx="9">
                  <c:v>2017</c:v>
                </c:pt>
              </c:strCache>
            </c:strRef>
          </c:cat>
          <c:val>
            <c:numRef>
              <c:f>Sheet1!$B$2:$K$2</c:f>
              <c:numCache>
                <c:ptCount val="10"/>
                <c:pt idx="0">
                  <c:v>111.000000</c:v>
                </c:pt>
                <c:pt idx="1">
                  <c:v>116.000000</c:v>
                </c:pt>
                <c:pt idx="2">
                  <c:v>129.000000</c:v>
                </c:pt>
                <c:pt idx="3">
                  <c:v>130.000000</c:v>
                </c:pt>
                <c:pt idx="4">
                  <c:v>167.000000</c:v>
                </c:pt>
                <c:pt idx="5">
                  <c:v>189.000000</c:v>
                </c:pt>
                <c:pt idx="6">
                  <c:v>195.000000</c:v>
                </c:pt>
                <c:pt idx="7">
                  <c:v>197.000000</c:v>
                </c:pt>
                <c:pt idx="8">
                  <c:v>256.000000</c:v>
                </c:pt>
                <c:pt idx="9">
                  <c:v>300.000000</c:v>
                </c:pt>
              </c:numCache>
            </c:numRef>
          </c:val>
        </c:ser>
        <c:ser>
          <c:idx val="1"/>
          <c:order val="1"/>
          <c:tx>
            <c:strRef>
              <c:f>Sheet1!$A$3</c:f>
              <c:strCache>
                <c:ptCount val="1"/>
                <c:pt idx="0">
                  <c:v>Cumulative Cases</c:v>
                </c:pt>
              </c:strCache>
            </c:strRef>
          </c:tx>
          <c:spPr>
            <a:solidFill>
              <a:srgbClr val="61D836"/>
            </a:solidFill>
            <a:ln w="12700" cap="flat">
              <a:noFill/>
              <a:miter lim="400000"/>
            </a:ln>
            <a:effectLst/>
          </c:spPr>
          <c:invertIfNegative val="0"/>
          <c:dLbls>
            <c:numFmt formatCode="#,##0" sourceLinked="0"/>
            <c:txPr>
              <a:bodyPr/>
              <a:lstStyle/>
              <a:p>
                <a:pPr>
                  <a:defRPr b="0" i="0" strike="noStrike" sz="400" u="none">
                    <a:solidFill>
                      <a:srgbClr val="FFFFFF"/>
                    </a:solidFill>
                    <a:latin typeface="Helvetica Neue"/>
                  </a:defRPr>
                </a:pPr>
              </a:p>
            </c:txPr>
            <c:dLblPos val="inEnd"/>
            <c:showLegendKey val="0"/>
            <c:showVal val="0"/>
            <c:showCatName val="0"/>
            <c:showSerName val="0"/>
            <c:showPercent val="0"/>
            <c:showBubbleSize val="0"/>
            <c:showLeaderLines val="0"/>
          </c:dLbls>
          <c:cat>
            <c:strRef>
              <c:f>Sheet1!$B$1:$K$1</c:f>
              <c:strCache>
                <c:ptCount val="10"/>
                <c:pt idx="0">
                  <c:v>2008</c:v>
                </c:pt>
                <c:pt idx="1">
                  <c:v>2009</c:v>
                </c:pt>
                <c:pt idx="2">
                  <c:v>2010</c:v>
                </c:pt>
                <c:pt idx="3">
                  <c:v>2011</c:v>
                </c:pt>
                <c:pt idx="4">
                  <c:v>2012</c:v>
                </c:pt>
                <c:pt idx="5">
                  <c:v>2013</c:v>
                </c:pt>
                <c:pt idx="6">
                  <c:v>2014</c:v>
                </c:pt>
                <c:pt idx="7">
                  <c:v>2015</c:v>
                </c:pt>
                <c:pt idx="8">
                  <c:v>2016</c:v>
                </c:pt>
                <c:pt idx="9">
                  <c:v>2017</c:v>
                </c:pt>
              </c:strCache>
            </c:strRef>
          </c:cat>
          <c:val>
            <c:numRef>
              <c:f>Sheet1!$B$3:$K$3</c:f>
              <c:numCache>
                <c:ptCount val="10"/>
                <c:pt idx="0">
                  <c:v>111.000000</c:v>
                </c:pt>
                <c:pt idx="1">
                  <c:v>227.000000</c:v>
                </c:pt>
                <c:pt idx="2">
                  <c:v>356.000000</c:v>
                </c:pt>
                <c:pt idx="3">
                  <c:v>486.000000</c:v>
                </c:pt>
                <c:pt idx="4">
                  <c:v>653.000000</c:v>
                </c:pt>
                <c:pt idx="5">
                  <c:v>842.000000</c:v>
                </c:pt>
                <c:pt idx="6">
                  <c:v>1037.000000</c:v>
                </c:pt>
                <c:pt idx="7">
                  <c:v>1234.000000</c:v>
                </c:pt>
                <c:pt idx="8">
                  <c:v>1490.000000</c:v>
                </c:pt>
                <c:pt idx="9">
                  <c:v>1790.000000</c:v>
                </c:pt>
              </c:numCache>
            </c:numRef>
          </c:val>
        </c:ser>
        <c:gapWidth val="40"/>
        <c:overlap val="-10"/>
        <c:axId val="2094734552"/>
        <c:axId val="2094734553"/>
      </c:barChart>
      <c:catAx>
        <c:axId val="2094734552"/>
        <c:scaling>
          <c:orientation val="minMax"/>
        </c:scaling>
        <c:delete val="0"/>
        <c:axPos val="b"/>
        <c:numFmt formatCode="General" sourceLinked="0"/>
        <c:majorTickMark val="none"/>
        <c:minorTickMark val="none"/>
        <c:tickLblPos val="low"/>
        <c:spPr>
          <a:ln w="12700" cap="flat">
            <a:solidFill>
              <a:srgbClr val="000000"/>
            </a:solidFill>
            <a:prstDash val="solid"/>
            <a:miter lim="400000"/>
          </a:ln>
        </c:spPr>
        <c:txPr>
          <a:bodyPr rot="0"/>
          <a:lstStyle/>
          <a:p>
            <a:pPr>
              <a:defRPr b="0" i="0" strike="noStrike" sz="400" u="none">
                <a:solidFill>
                  <a:srgbClr val="000000"/>
                </a:solidFill>
                <a:latin typeface="Helvetica Neue"/>
              </a:defRPr>
            </a:pPr>
          </a:p>
        </c:txPr>
        <c:crossAx val="2094734553"/>
        <c:crosses val="autoZero"/>
        <c:auto val="1"/>
        <c:lblAlgn val="ctr"/>
        <c:noMultiLvlLbl val="1"/>
      </c:catAx>
      <c:valAx>
        <c:axId val="2094734553"/>
        <c:scaling>
          <c:orientation val="minMax"/>
        </c:scaling>
        <c:delete val="0"/>
        <c:axPos val="l"/>
        <c:majorGridlines>
          <c:spPr>
            <a:ln w="12700" cap="flat">
              <a:solidFill>
                <a:srgbClr val="B8B8B8"/>
              </a:solidFill>
              <a:prstDash val="solid"/>
              <a:miter lim="400000"/>
            </a:ln>
          </c:spPr>
        </c:majorGridlines>
        <c:numFmt formatCode="General" sourceLinked="0"/>
        <c:majorTickMark val="none"/>
        <c:minorTickMark val="none"/>
        <c:tickLblPos val="nextTo"/>
        <c:spPr>
          <a:ln w="12700" cap="flat">
            <a:noFill/>
            <a:prstDash val="solid"/>
            <a:miter lim="400000"/>
          </a:ln>
        </c:spPr>
        <c:txPr>
          <a:bodyPr rot="0"/>
          <a:lstStyle/>
          <a:p>
            <a:pPr>
              <a:defRPr b="0" i="0" strike="noStrike" sz="400" u="none">
                <a:solidFill>
                  <a:srgbClr val="000000"/>
                </a:solidFill>
                <a:latin typeface="Helvetica Neue"/>
              </a:defRPr>
            </a:pPr>
          </a:p>
        </c:txPr>
        <c:crossAx val="2094734552"/>
        <c:crosses val="autoZero"/>
        <c:crossBetween val="between"/>
        <c:majorUnit val="450"/>
        <c:minorUnit val="225"/>
      </c:valAx>
      <c:spPr>
        <a:noFill/>
        <a:ln w="12700" cap="flat">
          <a:noFill/>
          <a:miter lim="400000"/>
        </a:ln>
        <a:effectLst/>
      </c:spPr>
    </c:plotArea>
    <c:legend>
      <c:legendPos val="b"/>
      <c:layout>
        <c:manualLayout>
          <c:xMode val="edge"/>
          <c:yMode val="edge"/>
          <c:x val="0"/>
          <c:y val="0.908939"/>
          <c:w val="0.987276"/>
          <c:h val="0.0910614"/>
        </c:manualLayout>
      </c:layout>
      <c:overlay val="1"/>
      <c:spPr>
        <a:noFill/>
        <a:ln w="12700" cap="flat">
          <a:noFill/>
          <a:miter lim="400000"/>
        </a:ln>
        <a:effectLst/>
      </c:spPr>
      <c:txPr>
        <a:bodyPr rot="0"/>
        <a:lstStyle/>
        <a:p>
          <a:pPr>
            <a:defRPr b="0" i="0" strike="noStrike" sz="400" u="none">
              <a:solidFill>
                <a:srgbClr val="000000"/>
              </a:solidFill>
              <a:latin typeface="Helvetica Neue"/>
            </a:defRPr>
          </a:pPr>
        </a:p>
      </c:txPr>
    </c:legend>
    <c:plotVisOnly val="1"/>
    <c:dispBlanksAs val="gap"/>
  </c:chart>
  <c:spPr>
    <a:noFill/>
    <a:ln>
      <a:noFill/>
    </a:ln>
    <a:effectLst/>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1"/>
  <c:roundedCorners val="0"/>
  <c:chart>
    <c:autoTitleDeleted val="1"/>
    <c:plotArea>
      <c:layout>
        <c:manualLayout>
          <c:layoutTarget val="inner"/>
          <c:xMode val="edge"/>
          <c:yMode val="edge"/>
          <c:x val="0.100899"/>
          <c:y val="0.0785614"/>
          <c:w val="0.829853"/>
          <c:h val="0.607508"/>
        </c:manualLayout>
      </c:layout>
      <c:barChart>
        <c:barDir val="col"/>
        <c:grouping val="clustered"/>
        <c:varyColors val="0"/>
        <c:ser>
          <c:idx val="0"/>
          <c:order val="0"/>
          <c:tx>
            <c:strRef>
              <c:f>Sheet1!$A$2</c:f>
              <c:strCache>
                <c:ptCount val="1"/>
                <c:pt idx="0">
                  <c:v>New Cases</c:v>
                </c:pt>
              </c:strCache>
            </c:strRef>
          </c:tx>
          <c:spPr>
            <a:solidFill>
              <a:srgbClr val="00A2FF"/>
            </a:solidFill>
            <a:ln w="12700" cap="flat">
              <a:noFill/>
              <a:miter lim="400000"/>
            </a:ln>
            <a:effectLst/>
          </c:spPr>
          <c:invertIfNegative val="0"/>
          <c:dLbls>
            <c:numFmt formatCode="#,##0" sourceLinked="0"/>
            <c:txPr>
              <a:bodyPr/>
              <a:lstStyle/>
              <a:p>
                <a:pPr>
                  <a:defRPr b="0" i="0" strike="noStrike" sz="400" u="none">
                    <a:solidFill>
                      <a:srgbClr val="FFFFFF"/>
                    </a:solidFill>
                    <a:latin typeface="Helvetica Neue"/>
                  </a:defRPr>
                </a:pPr>
              </a:p>
            </c:txPr>
            <c:dLblPos val="inEnd"/>
            <c:showLegendKey val="0"/>
            <c:showVal val="0"/>
            <c:showCatName val="0"/>
            <c:showSerName val="0"/>
            <c:showPercent val="0"/>
            <c:showBubbleSize val="0"/>
            <c:showLeaderLines val="0"/>
          </c:dLbls>
          <c:cat>
            <c:strRef>
              <c:f>Sheet1!$B$1:$K$1</c:f>
              <c:strCache>
                <c:ptCount val="10"/>
                <c:pt idx="0">
                  <c:v>2008</c:v>
                </c:pt>
                <c:pt idx="1">
                  <c:v>2009</c:v>
                </c:pt>
                <c:pt idx="2">
                  <c:v>2010</c:v>
                </c:pt>
                <c:pt idx="3">
                  <c:v>2011</c:v>
                </c:pt>
                <c:pt idx="4">
                  <c:v>2012</c:v>
                </c:pt>
                <c:pt idx="5">
                  <c:v>2013</c:v>
                </c:pt>
                <c:pt idx="6">
                  <c:v>2014</c:v>
                </c:pt>
                <c:pt idx="7">
                  <c:v>2015</c:v>
                </c:pt>
                <c:pt idx="8">
                  <c:v>2016</c:v>
                </c:pt>
                <c:pt idx="9">
                  <c:v>2017</c:v>
                </c:pt>
              </c:strCache>
            </c:strRef>
          </c:cat>
          <c:val>
            <c:numRef>
              <c:f>Sheet1!$B$2:$K$2</c:f>
              <c:numCache>
                <c:ptCount val="10"/>
                <c:pt idx="0">
                  <c:v>5.000000</c:v>
                </c:pt>
                <c:pt idx="1">
                  <c:v>9.000000</c:v>
                </c:pt>
                <c:pt idx="2">
                  <c:v>10.000000</c:v>
                </c:pt>
                <c:pt idx="3">
                  <c:v>11.000000</c:v>
                </c:pt>
                <c:pt idx="4">
                  <c:v>4.000000</c:v>
                </c:pt>
                <c:pt idx="5">
                  <c:v>16.000000</c:v>
                </c:pt>
                <c:pt idx="6">
                  <c:v>12.000000</c:v>
                </c:pt>
                <c:pt idx="7">
                  <c:v>17.000000</c:v>
                </c:pt>
                <c:pt idx="8">
                  <c:v>9.000000</c:v>
                </c:pt>
                <c:pt idx="9">
                  <c:v>7.000000</c:v>
                </c:pt>
              </c:numCache>
            </c:numRef>
          </c:val>
        </c:ser>
        <c:ser>
          <c:idx val="1"/>
          <c:order val="1"/>
          <c:tx>
            <c:strRef>
              <c:f>Sheet1!$A$3</c:f>
              <c:strCache>
                <c:ptCount val="1"/>
                <c:pt idx="0">
                  <c:v>Cumulative Cases</c:v>
                </c:pt>
              </c:strCache>
            </c:strRef>
          </c:tx>
          <c:spPr>
            <a:solidFill>
              <a:srgbClr val="61D836"/>
            </a:solidFill>
            <a:ln w="12700" cap="flat">
              <a:noFill/>
              <a:miter lim="400000"/>
            </a:ln>
            <a:effectLst/>
          </c:spPr>
          <c:invertIfNegative val="0"/>
          <c:dLbls>
            <c:numFmt formatCode="#,##0" sourceLinked="0"/>
            <c:txPr>
              <a:bodyPr/>
              <a:lstStyle/>
              <a:p>
                <a:pPr>
                  <a:defRPr b="0" i="0" strike="noStrike" sz="400" u="none">
                    <a:solidFill>
                      <a:srgbClr val="FFFFFF"/>
                    </a:solidFill>
                    <a:latin typeface="Helvetica Neue"/>
                  </a:defRPr>
                </a:pPr>
              </a:p>
            </c:txPr>
            <c:dLblPos val="inEnd"/>
            <c:showLegendKey val="0"/>
            <c:showVal val="0"/>
            <c:showCatName val="0"/>
            <c:showSerName val="0"/>
            <c:showPercent val="0"/>
            <c:showBubbleSize val="0"/>
            <c:showLeaderLines val="0"/>
          </c:dLbls>
          <c:cat>
            <c:strRef>
              <c:f>Sheet1!$B$1:$K$1</c:f>
              <c:strCache>
                <c:ptCount val="10"/>
                <c:pt idx="0">
                  <c:v>2008</c:v>
                </c:pt>
                <c:pt idx="1">
                  <c:v>2009</c:v>
                </c:pt>
                <c:pt idx="2">
                  <c:v>2010</c:v>
                </c:pt>
                <c:pt idx="3">
                  <c:v>2011</c:v>
                </c:pt>
                <c:pt idx="4">
                  <c:v>2012</c:v>
                </c:pt>
                <c:pt idx="5">
                  <c:v>2013</c:v>
                </c:pt>
                <c:pt idx="6">
                  <c:v>2014</c:v>
                </c:pt>
                <c:pt idx="7">
                  <c:v>2015</c:v>
                </c:pt>
                <c:pt idx="8">
                  <c:v>2016</c:v>
                </c:pt>
                <c:pt idx="9">
                  <c:v>2017</c:v>
                </c:pt>
              </c:strCache>
            </c:strRef>
          </c:cat>
          <c:val>
            <c:numRef>
              <c:f>Sheet1!$B$3:$K$3</c:f>
              <c:numCache>
                <c:ptCount val="10"/>
                <c:pt idx="0">
                  <c:v>5.000000</c:v>
                </c:pt>
                <c:pt idx="1">
                  <c:v>14.000000</c:v>
                </c:pt>
                <c:pt idx="2">
                  <c:v>24.000000</c:v>
                </c:pt>
                <c:pt idx="3">
                  <c:v>35.000000</c:v>
                </c:pt>
                <c:pt idx="4">
                  <c:v>39.000000</c:v>
                </c:pt>
                <c:pt idx="5">
                  <c:v>55.000000</c:v>
                </c:pt>
                <c:pt idx="6">
                  <c:v>67.000000</c:v>
                </c:pt>
                <c:pt idx="7">
                  <c:v>84.000000</c:v>
                </c:pt>
                <c:pt idx="8">
                  <c:v>93.000000</c:v>
                </c:pt>
                <c:pt idx="9">
                  <c:v>100.000000</c:v>
                </c:pt>
              </c:numCache>
            </c:numRef>
          </c:val>
        </c:ser>
        <c:gapWidth val="40"/>
        <c:overlap val="-10"/>
        <c:axId val="2094734552"/>
        <c:axId val="2094734553"/>
      </c:barChart>
      <c:catAx>
        <c:axId val="2094734552"/>
        <c:scaling>
          <c:orientation val="minMax"/>
        </c:scaling>
        <c:delete val="0"/>
        <c:axPos val="b"/>
        <c:numFmt formatCode="General" sourceLinked="0"/>
        <c:majorTickMark val="none"/>
        <c:minorTickMark val="none"/>
        <c:tickLblPos val="low"/>
        <c:spPr>
          <a:ln w="12700" cap="flat">
            <a:solidFill>
              <a:srgbClr val="000000"/>
            </a:solidFill>
            <a:prstDash val="solid"/>
            <a:miter lim="400000"/>
          </a:ln>
        </c:spPr>
        <c:txPr>
          <a:bodyPr rot="0"/>
          <a:lstStyle/>
          <a:p>
            <a:pPr>
              <a:defRPr b="0" i="0" strike="noStrike" sz="400" u="none">
                <a:solidFill>
                  <a:srgbClr val="000000"/>
                </a:solidFill>
                <a:latin typeface="Helvetica Neue"/>
              </a:defRPr>
            </a:pPr>
          </a:p>
        </c:txPr>
        <c:crossAx val="2094734553"/>
        <c:crosses val="autoZero"/>
        <c:auto val="1"/>
        <c:lblAlgn val="ctr"/>
        <c:noMultiLvlLbl val="1"/>
      </c:catAx>
      <c:valAx>
        <c:axId val="2094734553"/>
        <c:scaling>
          <c:orientation val="minMax"/>
        </c:scaling>
        <c:delete val="0"/>
        <c:axPos val="l"/>
        <c:majorGridlines>
          <c:spPr>
            <a:ln w="12700" cap="flat">
              <a:solidFill>
                <a:srgbClr val="B8B8B8"/>
              </a:solidFill>
              <a:prstDash val="solid"/>
              <a:miter lim="400000"/>
            </a:ln>
          </c:spPr>
        </c:majorGridlines>
        <c:numFmt formatCode="General" sourceLinked="0"/>
        <c:majorTickMark val="none"/>
        <c:minorTickMark val="none"/>
        <c:tickLblPos val="nextTo"/>
        <c:spPr>
          <a:ln w="12700" cap="flat">
            <a:noFill/>
            <a:prstDash val="solid"/>
            <a:miter lim="400000"/>
          </a:ln>
        </c:spPr>
        <c:txPr>
          <a:bodyPr rot="0"/>
          <a:lstStyle/>
          <a:p>
            <a:pPr>
              <a:defRPr b="0" i="0" strike="noStrike" sz="400" u="none">
                <a:solidFill>
                  <a:srgbClr val="000000"/>
                </a:solidFill>
                <a:latin typeface="Helvetica Neue"/>
              </a:defRPr>
            </a:pPr>
          </a:p>
        </c:txPr>
        <c:crossAx val="2094734552"/>
        <c:crosses val="autoZero"/>
        <c:crossBetween val="between"/>
        <c:majorUnit val="25"/>
        <c:minorUnit val="12.5"/>
      </c:valAx>
      <c:spPr>
        <a:noFill/>
        <a:ln w="12700" cap="flat">
          <a:noFill/>
          <a:miter lim="400000"/>
        </a:ln>
        <a:effectLst/>
      </c:spPr>
    </c:plotArea>
    <c:legend>
      <c:legendPos val="b"/>
      <c:layout>
        <c:manualLayout>
          <c:xMode val="edge"/>
          <c:yMode val="edge"/>
          <c:x val="0.0316507"/>
          <c:y val="0.908939"/>
          <c:w val="0.968349"/>
          <c:h val="0.0910614"/>
        </c:manualLayout>
      </c:layout>
      <c:overlay val="1"/>
      <c:spPr>
        <a:noFill/>
        <a:ln w="12700" cap="flat">
          <a:noFill/>
          <a:miter lim="400000"/>
        </a:ln>
        <a:effectLst/>
      </c:spPr>
      <c:txPr>
        <a:bodyPr rot="0"/>
        <a:lstStyle/>
        <a:p>
          <a:pPr>
            <a:defRPr b="0" i="0" strike="noStrike" sz="400" u="none">
              <a:solidFill>
                <a:srgbClr val="000000"/>
              </a:solidFill>
              <a:latin typeface="Helvetica Neue"/>
            </a:defRPr>
          </a:pPr>
        </a:p>
      </c:txPr>
    </c:legend>
    <c:plotVisOnly val="1"/>
    <c:dispBlanksAs val="gap"/>
  </c:chart>
  <c:spPr>
    <a:noFill/>
    <a:ln>
      <a:noFill/>
    </a:ln>
    <a:effectLst/>
  </c:spPr>
  <c:externalData r:id="rId1">
    <c:autoUpdate val="0"/>
  </c:externalData>
</c:chartSpace>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30" name="Shape 30"/>
          <p:cNvSpPr/>
          <p:nvPr>
            <p:ph type="sldImg"/>
          </p:nvPr>
        </p:nvSpPr>
        <p:spPr>
          <a:xfrm>
            <a:off x="1143000" y="685800"/>
            <a:ext cx="4572000" cy="3429000"/>
          </a:xfrm>
          <a:prstGeom prst="rect">
            <a:avLst/>
          </a:prstGeom>
        </p:spPr>
        <p:txBody>
          <a:bodyPr/>
          <a:lstStyle/>
          <a:p>
            <a:pPr/>
          </a:p>
        </p:txBody>
      </p:sp>
      <p:sp>
        <p:nvSpPr>
          <p:cNvPr id="31" name="Shape 31"/>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196605" latinLnBrk="0">
      <a:lnSpc>
        <a:spcPct val="125000"/>
      </a:lnSpc>
      <a:defRPr sz="1000">
        <a:latin typeface="+mj-lt"/>
        <a:ea typeface="+mj-ea"/>
        <a:cs typeface="+mj-cs"/>
        <a:sym typeface="Avenir Book"/>
      </a:defRPr>
    </a:lvl1pPr>
    <a:lvl2pPr indent="228600" defTabSz="196605" latinLnBrk="0">
      <a:lnSpc>
        <a:spcPct val="125000"/>
      </a:lnSpc>
      <a:defRPr sz="1000">
        <a:latin typeface="+mj-lt"/>
        <a:ea typeface="+mj-ea"/>
        <a:cs typeface="+mj-cs"/>
        <a:sym typeface="Avenir Book"/>
      </a:defRPr>
    </a:lvl2pPr>
    <a:lvl3pPr indent="457200" defTabSz="196605" latinLnBrk="0">
      <a:lnSpc>
        <a:spcPct val="125000"/>
      </a:lnSpc>
      <a:defRPr sz="1000">
        <a:latin typeface="+mj-lt"/>
        <a:ea typeface="+mj-ea"/>
        <a:cs typeface="+mj-cs"/>
        <a:sym typeface="Avenir Book"/>
      </a:defRPr>
    </a:lvl3pPr>
    <a:lvl4pPr indent="685800" defTabSz="196605" latinLnBrk="0">
      <a:lnSpc>
        <a:spcPct val="125000"/>
      </a:lnSpc>
      <a:defRPr sz="1000">
        <a:latin typeface="+mj-lt"/>
        <a:ea typeface="+mj-ea"/>
        <a:cs typeface="+mj-cs"/>
        <a:sym typeface="Avenir Book"/>
      </a:defRPr>
    </a:lvl4pPr>
    <a:lvl5pPr indent="914400" defTabSz="196605" latinLnBrk="0">
      <a:lnSpc>
        <a:spcPct val="125000"/>
      </a:lnSpc>
      <a:defRPr sz="1000">
        <a:latin typeface="+mj-lt"/>
        <a:ea typeface="+mj-ea"/>
        <a:cs typeface="+mj-cs"/>
        <a:sym typeface="Avenir Book"/>
      </a:defRPr>
    </a:lvl5pPr>
    <a:lvl6pPr indent="1143000" defTabSz="196605" latinLnBrk="0">
      <a:lnSpc>
        <a:spcPct val="125000"/>
      </a:lnSpc>
      <a:defRPr sz="1000">
        <a:latin typeface="+mj-lt"/>
        <a:ea typeface="+mj-ea"/>
        <a:cs typeface="+mj-cs"/>
        <a:sym typeface="Avenir Book"/>
      </a:defRPr>
    </a:lvl6pPr>
    <a:lvl7pPr indent="1371600" defTabSz="196605" latinLnBrk="0">
      <a:lnSpc>
        <a:spcPct val="125000"/>
      </a:lnSpc>
      <a:defRPr sz="1000">
        <a:latin typeface="+mj-lt"/>
        <a:ea typeface="+mj-ea"/>
        <a:cs typeface="+mj-cs"/>
        <a:sym typeface="Avenir Book"/>
      </a:defRPr>
    </a:lvl7pPr>
    <a:lvl8pPr indent="1600200" defTabSz="196605" latinLnBrk="0">
      <a:lnSpc>
        <a:spcPct val="125000"/>
      </a:lnSpc>
      <a:defRPr sz="1000">
        <a:latin typeface="+mj-lt"/>
        <a:ea typeface="+mj-ea"/>
        <a:cs typeface="+mj-cs"/>
        <a:sym typeface="Avenir Book"/>
      </a:defRPr>
    </a:lvl8pPr>
    <a:lvl9pPr indent="1828800" defTabSz="196605" latinLnBrk="0">
      <a:lnSpc>
        <a:spcPct val="125000"/>
      </a:lnSpc>
      <a:defRPr sz="1000">
        <a:latin typeface="+mj-lt"/>
        <a:ea typeface="+mj-ea"/>
        <a:cs typeface="+mj-cs"/>
        <a:sym typeface="Avenir Book"/>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Default">
    <p:spTree>
      <p:nvGrpSpPr>
        <p:cNvPr id="1" name=""/>
        <p:cNvGrpSpPr/>
        <p:nvPr/>
      </p:nvGrpSpPr>
      <p:grpSpPr>
        <a:xfrm>
          <a:off x="0" y="0"/>
          <a:ext cx="0" cy="0"/>
          <a:chOff x="0" y="0"/>
          <a:chExt cx="0" cy="0"/>
        </a:xfrm>
      </p:grpSpPr>
      <p:sp>
        <p:nvSpPr>
          <p:cNvPr id="1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Default">
    <p:spTree>
      <p:nvGrpSpPr>
        <p:cNvPr id="1" name=""/>
        <p:cNvGrpSpPr/>
        <p:nvPr/>
      </p:nvGrpSpPr>
      <p:grpSpPr>
        <a:xfrm>
          <a:off x="0" y="0"/>
          <a:ext cx="0" cy="0"/>
          <a:chOff x="0" y="0"/>
          <a:chExt cx="0" cy="0"/>
        </a:xfrm>
      </p:grpSpPr>
      <p:pic>
        <p:nvPicPr>
          <p:cNvPr id="21" name="Grafik 4" descr="Grafik 4"/>
          <p:cNvPicPr>
            <a:picLocks noChangeAspect="1"/>
          </p:cNvPicPr>
          <p:nvPr/>
        </p:nvPicPr>
        <p:blipFill>
          <a:blip r:embed="rId2">
            <a:extLst/>
          </a:blip>
          <a:stretch>
            <a:fillRect/>
          </a:stretch>
        </p:blipFill>
        <p:spPr>
          <a:xfrm>
            <a:off x="339586" y="241300"/>
            <a:ext cx="2079873" cy="679450"/>
          </a:xfrm>
          <a:prstGeom prst="rect">
            <a:avLst/>
          </a:prstGeom>
          <a:ln w="12700">
            <a:miter lim="400000"/>
          </a:ln>
        </p:spPr>
      </p:pic>
      <p:pic>
        <p:nvPicPr>
          <p:cNvPr id="22" name="Grafik 12" descr="Grafik 12"/>
          <p:cNvPicPr>
            <a:picLocks noChangeAspect="1"/>
          </p:cNvPicPr>
          <p:nvPr/>
        </p:nvPicPr>
        <p:blipFill>
          <a:blip r:embed="rId3">
            <a:extLst/>
          </a:blip>
          <a:srcRect l="0" t="19460" r="36613" b="0"/>
          <a:stretch>
            <a:fillRect/>
          </a:stretch>
        </p:blipFill>
        <p:spPr>
          <a:xfrm>
            <a:off x="8393683" y="-1"/>
            <a:ext cx="750317" cy="1340301"/>
          </a:xfrm>
          <a:prstGeom prst="rect">
            <a:avLst/>
          </a:prstGeom>
          <a:ln w="12700">
            <a:miter lim="400000"/>
          </a:ln>
        </p:spPr>
      </p:pic>
      <p:pic>
        <p:nvPicPr>
          <p:cNvPr id="23" name="Grafik 9" descr="Grafik 9"/>
          <p:cNvPicPr>
            <a:picLocks noChangeAspect="1"/>
          </p:cNvPicPr>
          <p:nvPr/>
        </p:nvPicPr>
        <p:blipFill>
          <a:blip r:embed="rId4">
            <a:extLst/>
          </a:blip>
          <a:stretch>
            <a:fillRect/>
          </a:stretch>
        </p:blipFill>
        <p:spPr>
          <a:xfrm>
            <a:off x="7519165" y="263226"/>
            <a:ext cx="714404" cy="302496"/>
          </a:xfrm>
          <a:prstGeom prst="rect">
            <a:avLst/>
          </a:prstGeom>
          <a:ln w="12700">
            <a:miter lim="400000"/>
          </a:ln>
        </p:spPr>
      </p:pic>
      <p:sp>
        <p:nvSpPr>
          <p:cNvPr id="2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slideLayout" Target="../slideLayouts/slideLayout1.xml"/><Relationship Id="rId6"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pic>
        <p:nvPicPr>
          <p:cNvPr id="2" name="Grafik 4" descr="Grafik 4"/>
          <p:cNvPicPr>
            <a:picLocks noChangeAspect="1"/>
          </p:cNvPicPr>
          <p:nvPr/>
        </p:nvPicPr>
        <p:blipFill>
          <a:blip r:embed="rId2">
            <a:extLst/>
          </a:blip>
          <a:stretch>
            <a:fillRect/>
          </a:stretch>
        </p:blipFill>
        <p:spPr>
          <a:xfrm>
            <a:off x="339586" y="241300"/>
            <a:ext cx="2079873" cy="679450"/>
          </a:xfrm>
          <a:prstGeom prst="rect">
            <a:avLst/>
          </a:prstGeom>
          <a:ln w="12700">
            <a:miter lim="400000"/>
          </a:ln>
        </p:spPr>
      </p:pic>
      <p:pic>
        <p:nvPicPr>
          <p:cNvPr id="3" name="Grafik 12" descr="Grafik 12"/>
          <p:cNvPicPr>
            <a:picLocks noChangeAspect="1"/>
          </p:cNvPicPr>
          <p:nvPr/>
        </p:nvPicPr>
        <p:blipFill>
          <a:blip r:embed="rId3">
            <a:extLst/>
          </a:blip>
          <a:srcRect l="0" t="19460" r="36613" b="0"/>
          <a:stretch>
            <a:fillRect/>
          </a:stretch>
        </p:blipFill>
        <p:spPr>
          <a:xfrm>
            <a:off x="8393683" y="-1"/>
            <a:ext cx="750317" cy="1340301"/>
          </a:xfrm>
          <a:prstGeom prst="rect">
            <a:avLst/>
          </a:prstGeom>
          <a:ln w="12700">
            <a:miter lim="400000"/>
          </a:ln>
        </p:spPr>
      </p:pic>
      <p:pic>
        <p:nvPicPr>
          <p:cNvPr id="4" name="Grafik 9" descr="Grafik 9"/>
          <p:cNvPicPr>
            <a:picLocks noChangeAspect="1"/>
          </p:cNvPicPr>
          <p:nvPr/>
        </p:nvPicPr>
        <p:blipFill>
          <a:blip r:embed="rId4">
            <a:extLst/>
          </a:blip>
          <a:stretch>
            <a:fillRect/>
          </a:stretch>
        </p:blipFill>
        <p:spPr>
          <a:xfrm>
            <a:off x="7519165" y="263226"/>
            <a:ext cx="714404" cy="302496"/>
          </a:xfrm>
          <a:prstGeom prst="rect">
            <a:avLst/>
          </a:prstGeom>
          <a:ln w="12700">
            <a:miter lim="400000"/>
          </a:ln>
        </p:spPr>
      </p:pic>
      <p:sp>
        <p:nvSpPr>
          <p:cNvPr id="5" name="Title Text"/>
          <p:cNvSpPr txBox="1"/>
          <p:nvPr>
            <p:ph type="title"/>
          </p:nvPr>
        </p:nvSpPr>
        <p:spPr>
          <a:xfrm>
            <a:off x="1370012" y="577453"/>
            <a:ext cx="7315201" cy="1251347"/>
          </a:xfrm>
          <a:prstGeom prst="rect">
            <a:avLst/>
          </a:prstGeom>
          <a:ln w="12700">
            <a:miter lim="400000"/>
          </a:ln>
          <a:extLst>
            <a:ext uri="{C572A759-6A51-4108-AA02-DFA0A04FC94B}">
              <ma14:wrappingTextBoxFlag xmlns:ma14="http://schemas.microsoft.com/office/mac/drawingml/2011/main" val="1"/>
            </a:ext>
          </a:extLst>
        </p:spPr>
        <p:txBody>
          <a:bodyPr lIns="45719" rIns="45719" anchor="ctr"/>
          <a:lstStyle/>
          <a:p>
            <a:pPr/>
            <a:r>
              <a:t>Title Text</a:t>
            </a:r>
          </a:p>
        </p:txBody>
      </p:sp>
      <p:sp>
        <p:nvSpPr>
          <p:cNvPr id="6" name="Body Level One…"/>
          <p:cNvSpPr txBox="1"/>
          <p:nvPr>
            <p:ph type="body" idx="1"/>
          </p:nvPr>
        </p:nvSpPr>
        <p:spPr>
          <a:xfrm>
            <a:off x="5103812" y="1828800"/>
            <a:ext cx="3581401" cy="3314700"/>
          </a:xfrm>
          <a:prstGeom prst="rect">
            <a:avLst/>
          </a:prstGeom>
          <a:ln w="12700">
            <a:miter lim="400000"/>
          </a:ln>
          <a:extLst>
            <a:ext uri="{C572A759-6A51-4108-AA02-DFA0A04FC94B}">
              <ma14:wrappingTextBoxFlag xmlns:ma14="http://schemas.microsoft.com/office/mac/drawingml/2011/main" val="1"/>
            </a:ext>
          </a:extLst>
        </p:spPr>
        <p:txBody>
          <a:bodyPr lIns="45719" rIns="45719"/>
          <a:lstStyle/>
          <a:p>
            <a:pPr/>
            <a:r>
              <a:t>Body Level One</a:t>
            </a:r>
          </a:p>
          <a:p>
            <a:pPr lvl="1"/>
            <a:r>
              <a:t>Body Level Two</a:t>
            </a:r>
          </a:p>
          <a:p>
            <a:pPr lvl="2"/>
            <a:r>
              <a:t>Body Level Three</a:t>
            </a:r>
          </a:p>
          <a:p>
            <a:pPr lvl="3"/>
            <a:r>
              <a:t>Body Level Four</a:t>
            </a:r>
          </a:p>
          <a:p>
            <a:pPr lvl="4"/>
            <a:r>
              <a:t>Body Level Five</a:t>
            </a:r>
          </a:p>
        </p:txBody>
      </p:sp>
      <p:sp>
        <p:nvSpPr>
          <p:cNvPr id="7" name="Slide Number"/>
          <p:cNvSpPr txBox="1"/>
          <p:nvPr>
            <p:ph type="sldNum" sz="quarter" idx="2"/>
          </p:nvPr>
        </p:nvSpPr>
        <p:spPr>
          <a:xfrm>
            <a:off x="4419600" y="4627562"/>
            <a:ext cx="2133600" cy="279401"/>
          </a:xfrm>
          <a:prstGeom prst="rect">
            <a:avLst/>
          </a:prstGeom>
          <a:ln w="12700">
            <a:miter lim="400000"/>
          </a:ln>
        </p:spPr>
        <p:txBody>
          <a:bodyPr wrap="none" lIns="45719" rIns="45719" anchor="ctr">
            <a:spAutoFit/>
          </a:bodyPr>
          <a:lstStyle>
            <a:lvl1pPr algn="r">
              <a:defRPr sz="1200">
                <a:solidFill>
                  <a:srgbClr val="000000"/>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5"/>
    <p:sldLayoutId id="2147483650" r:id="rId6"/>
  </p:sldLayoutIdLst>
  <p:transition xmlns:p14="http://schemas.microsoft.com/office/powerpoint/2010/main" spd="med" advClick="1"/>
  <p:txStyles>
    <p:titleStyle>
      <a:lvl1pPr marL="0" marR="0" indent="0" algn="l" defTabSz="170448" rtl="0" latinLnBrk="0">
        <a:lnSpc>
          <a:spcPct val="100000"/>
        </a:lnSpc>
        <a:spcBef>
          <a:spcPts val="0"/>
        </a:spcBef>
        <a:spcAft>
          <a:spcPts val="0"/>
        </a:spcAft>
        <a:buClrTx/>
        <a:buSzTx/>
        <a:buFontTx/>
        <a:buNone/>
        <a:tabLst/>
        <a:defRPr b="0" baseline="0" cap="none" i="0" spc="0" strike="noStrike" sz="200" u="none">
          <a:solidFill>
            <a:srgbClr val="000000"/>
          </a:solidFill>
          <a:uFill>
            <a:solidFill>
              <a:srgbClr val="000000"/>
            </a:solidFill>
          </a:uFill>
          <a:latin typeface="+mn-lt"/>
          <a:ea typeface="+mn-ea"/>
          <a:cs typeface="+mn-cs"/>
          <a:sym typeface="Helvetica"/>
        </a:defRPr>
      </a:lvl1pPr>
      <a:lvl2pPr marL="0" marR="0" indent="0" algn="l" defTabSz="170448" rtl="0" latinLnBrk="0">
        <a:lnSpc>
          <a:spcPct val="100000"/>
        </a:lnSpc>
        <a:spcBef>
          <a:spcPts val="0"/>
        </a:spcBef>
        <a:spcAft>
          <a:spcPts val="0"/>
        </a:spcAft>
        <a:buClrTx/>
        <a:buSzTx/>
        <a:buFontTx/>
        <a:buNone/>
        <a:tabLst/>
        <a:defRPr b="0" baseline="0" cap="none" i="0" spc="0" strike="noStrike" sz="200" u="none">
          <a:solidFill>
            <a:srgbClr val="000000"/>
          </a:solidFill>
          <a:uFill>
            <a:solidFill>
              <a:srgbClr val="000000"/>
            </a:solidFill>
          </a:uFill>
          <a:latin typeface="+mn-lt"/>
          <a:ea typeface="+mn-ea"/>
          <a:cs typeface="+mn-cs"/>
          <a:sym typeface="Helvetica"/>
        </a:defRPr>
      </a:lvl2pPr>
      <a:lvl3pPr marL="0" marR="0" indent="0" algn="l" defTabSz="170448" rtl="0" latinLnBrk="0">
        <a:lnSpc>
          <a:spcPct val="100000"/>
        </a:lnSpc>
        <a:spcBef>
          <a:spcPts val="0"/>
        </a:spcBef>
        <a:spcAft>
          <a:spcPts val="0"/>
        </a:spcAft>
        <a:buClrTx/>
        <a:buSzTx/>
        <a:buFontTx/>
        <a:buNone/>
        <a:tabLst/>
        <a:defRPr b="0" baseline="0" cap="none" i="0" spc="0" strike="noStrike" sz="200" u="none">
          <a:solidFill>
            <a:srgbClr val="000000"/>
          </a:solidFill>
          <a:uFill>
            <a:solidFill>
              <a:srgbClr val="000000"/>
            </a:solidFill>
          </a:uFill>
          <a:latin typeface="+mn-lt"/>
          <a:ea typeface="+mn-ea"/>
          <a:cs typeface="+mn-cs"/>
          <a:sym typeface="Helvetica"/>
        </a:defRPr>
      </a:lvl3pPr>
      <a:lvl4pPr marL="0" marR="0" indent="0" algn="l" defTabSz="170448" rtl="0" latinLnBrk="0">
        <a:lnSpc>
          <a:spcPct val="100000"/>
        </a:lnSpc>
        <a:spcBef>
          <a:spcPts val="0"/>
        </a:spcBef>
        <a:spcAft>
          <a:spcPts val="0"/>
        </a:spcAft>
        <a:buClrTx/>
        <a:buSzTx/>
        <a:buFontTx/>
        <a:buNone/>
        <a:tabLst/>
        <a:defRPr b="0" baseline="0" cap="none" i="0" spc="0" strike="noStrike" sz="200" u="none">
          <a:solidFill>
            <a:srgbClr val="000000"/>
          </a:solidFill>
          <a:uFill>
            <a:solidFill>
              <a:srgbClr val="000000"/>
            </a:solidFill>
          </a:uFill>
          <a:latin typeface="+mn-lt"/>
          <a:ea typeface="+mn-ea"/>
          <a:cs typeface="+mn-cs"/>
          <a:sym typeface="Helvetica"/>
        </a:defRPr>
      </a:lvl4pPr>
      <a:lvl5pPr marL="0" marR="0" indent="0" algn="l" defTabSz="170448" rtl="0" latinLnBrk="0">
        <a:lnSpc>
          <a:spcPct val="100000"/>
        </a:lnSpc>
        <a:spcBef>
          <a:spcPts val="0"/>
        </a:spcBef>
        <a:spcAft>
          <a:spcPts val="0"/>
        </a:spcAft>
        <a:buClrTx/>
        <a:buSzTx/>
        <a:buFontTx/>
        <a:buNone/>
        <a:tabLst/>
        <a:defRPr b="0" baseline="0" cap="none" i="0" spc="0" strike="noStrike" sz="200" u="none">
          <a:solidFill>
            <a:srgbClr val="000000"/>
          </a:solidFill>
          <a:uFill>
            <a:solidFill>
              <a:srgbClr val="000000"/>
            </a:solidFill>
          </a:uFill>
          <a:latin typeface="+mn-lt"/>
          <a:ea typeface="+mn-ea"/>
          <a:cs typeface="+mn-cs"/>
          <a:sym typeface="Helvetica"/>
        </a:defRPr>
      </a:lvl5pPr>
      <a:lvl6pPr marL="0" marR="0" indent="0" algn="l" defTabSz="170448" rtl="0" latinLnBrk="0">
        <a:lnSpc>
          <a:spcPct val="100000"/>
        </a:lnSpc>
        <a:spcBef>
          <a:spcPts val="0"/>
        </a:spcBef>
        <a:spcAft>
          <a:spcPts val="0"/>
        </a:spcAft>
        <a:buClrTx/>
        <a:buSzTx/>
        <a:buFontTx/>
        <a:buNone/>
        <a:tabLst/>
        <a:defRPr b="0" baseline="0" cap="none" i="0" spc="0" strike="noStrike" sz="200" u="none">
          <a:solidFill>
            <a:srgbClr val="000000"/>
          </a:solidFill>
          <a:uFill>
            <a:solidFill>
              <a:srgbClr val="000000"/>
            </a:solidFill>
          </a:uFill>
          <a:latin typeface="+mn-lt"/>
          <a:ea typeface="+mn-ea"/>
          <a:cs typeface="+mn-cs"/>
          <a:sym typeface="Helvetica"/>
        </a:defRPr>
      </a:lvl6pPr>
      <a:lvl7pPr marL="0" marR="0" indent="0" algn="l" defTabSz="170448" rtl="0" latinLnBrk="0">
        <a:lnSpc>
          <a:spcPct val="100000"/>
        </a:lnSpc>
        <a:spcBef>
          <a:spcPts val="0"/>
        </a:spcBef>
        <a:spcAft>
          <a:spcPts val="0"/>
        </a:spcAft>
        <a:buClrTx/>
        <a:buSzTx/>
        <a:buFontTx/>
        <a:buNone/>
        <a:tabLst/>
        <a:defRPr b="0" baseline="0" cap="none" i="0" spc="0" strike="noStrike" sz="200" u="none">
          <a:solidFill>
            <a:srgbClr val="000000"/>
          </a:solidFill>
          <a:uFill>
            <a:solidFill>
              <a:srgbClr val="000000"/>
            </a:solidFill>
          </a:uFill>
          <a:latin typeface="+mn-lt"/>
          <a:ea typeface="+mn-ea"/>
          <a:cs typeface="+mn-cs"/>
          <a:sym typeface="Helvetica"/>
        </a:defRPr>
      </a:lvl7pPr>
      <a:lvl8pPr marL="0" marR="0" indent="0" algn="l" defTabSz="170448" rtl="0" latinLnBrk="0">
        <a:lnSpc>
          <a:spcPct val="100000"/>
        </a:lnSpc>
        <a:spcBef>
          <a:spcPts val="0"/>
        </a:spcBef>
        <a:spcAft>
          <a:spcPts val="0"/>
        </a:spcAft>
        <a:buClrTx/>
        <a:buSzTx/>
        <a:buFontTx/>
        <a:buNone/>
        <a:tabLst/>
        <a:defRPr b="0" baseline="0" cap="none" i="0" spc="0" strike="noStrike" sz="200" u="none">
          <a:solidFill>
            <a:srgbClr val="000000"/>
          </a:solidFill>
          <a:uFill>
            <a:solidFill>
              <a:srgbClr val="000000"/>
            </a:solidFill>
          </a:uFill>
          <a:latin typeface="+mn-lt"/>
          <a:ea typeface="+mn-ea"/>
          <a:cs typeface="+mn-cs"/>
          <a:sym typeface="Helvetica"/>
        </a:defRPr>
      </a:lvl8pPr>
      <a:lvl9pPr marL="0" marR="0" indent="0" algn="l" defTabSz="170448" rtl="0" latinLnBrk="0">
        <a:lnSpc>
          <a:spcPct val="100000"/>
        </a:lnSpc>
        <a:spcBef>
          <a:spcPts val="0"/>
        </a:spcBef>
        <a:spcAft>
          <a:spcPts val="0"/>
        </a:spcAft>
        <a:buClrTx/>
        <a:buSzTx/>
        <a:buFontTx/>
        <a:buNone/>
        <a:tabLst/>
        <a:defRPr b="0" baseline="0" cap="none" i="0" spc="0" strike="noStrike" sz="200" u="none">
          <a:solidFill>
            <a:srgbClr val="000000"/>
          </a:solidFill>
          <a:uFill>
            <a:solidFill>
              <a:srgbClr val="000000"/>
            </a:solidFill>
          </a:uFill>
          <a:latin typeface="+mn-lt"/>
          <a:ea typeface="+mn-ea"/>
          <a:cs typeface="+mn-cs"/>
          <a:sym typeface="Helvetica"/>
        </a:defRPr>
      </a:lvl9pPr>
    </p:titleStyle>
    <p:bodyStyle>
      <a:lvl1pPr marL="127837" marR="0" indent="-127837" algn="l" defTabSz="170448" rtl="0" latinLnBrk="0">
        <a:lnSpc>
          <a:spcPct val="100000"/>
        </a:lnSpc>
        <a:spcBef>
          <a:spcPts val="0"/>
        </a:spcBef>
        <a:spcAft>
          <a:spcPts val="0"/>
        </a:spcAft>
        <a:buClrTx/>
        <a:buSzTx/>
        <a:buFontTx/>
        <a:buNone/>
        <a:tabLst/>
        <a:defRPr b="0" baseline="0" cap="none" i="0" spc="0" strike="noStrike" sz="200" u="none">
          <a:solidFill>
            <a:srgbClr val="000000"/>
          </a:solidFill>
          <a:uFill>
            <a:solidFill>
              <a:srgbClr val="000000"/>
            </a:solidFill>
          </a:uFill>
          <a:latin typeface="+mn-lt"/>
          <a:ea typeface="+mn-ea"/>
          <a:cs typeface="+mn-cs"/>
          <a:sym typeface="Helvetica"/>
        </a:defRPr>
      </a:lvl1pPr>
      <a:lvl2pPr marL="127837" marR="0" indent="-42612" algn="l" defTabSz="170448" rtl="0" latinLnBrk="0">
        <a:lnSpc>
          <a:spcPct val="100000"/>
        </a:lnSpc>
        <a:spcBef>
          <a:spcPts val="0"/>
        </a:spcBef>
        <a:spcAft>
          <a:spcPts val="0"/>
        </a:spcAft>
        <a:buClrTx/>
        <a:buSzTx/>
        <a:buFontTx/>
        <a:buNone/>
        <a:tabLst/>
        <a:defRPr b="0" baseline="0" cap="none" i="0" spc="0" strike="noStrike" sz="200" u="none">
          <a:solidFill>
            <a:srgbClr val="000000"/>
          </a:solidFill>
          <a:uFill>
            <a:solidFill>
              <a:srgbClr val="000000"/>
            </a:solidFill>
          </a:uFill>
          <a:latin typeface="+mn-lt"/>
          <a:ea typeface="+mn-ea"/>
          <a:cs typeface="+mn-cs"/>
          <a:sym typeface="Helvetica"/>
        </a:defRPr>
      </a:lvl2pPr>
      <a:lvl3pPr marL="127837" marR="0" indent="0" algn="l" defTabSz="170448" rtl="0" latinLnBrk="0">
        <a:lnSpc>
          <a:spcPct val="100000"/>
        </a:lnSpc>
        <a:spcBef>
          <a:spcPts val="0"/>
        </a:spcBef>
        <a:spcAft>
          <a:spcPts val="0"/>
        </a:spcAft>
        <a:buClrTx/>
        <a:buSzTx/>
        <a:buFontTx/>
        <a:buNone/>
        <a:tabLst/>
        <a:defRPr b="0" baseline="0" cap="none" i="0" spc="0" strike="noStrike" sz="200" u="none">
          <a:solidFill>
            <a:srgbClr val="000000"/>
          </a:solidFill>
          <a:uFill>
            <a:solidFill>
              <a:srgbClr val="000000"/>
            </a:solidFill>
          </a:uFill>
          <a:latin typeface="+mn-lt"/>
          <a:ea typeface="+mn-ea"/>
          <a:cs typeface="+mn-cs"/>
          <a:sym typeface="Helvetica"/>
        </a:defRPr>
      </a:lvl3pPr>
      <a:lvl4pPr marL="127837" marR="0" indent="0" algn="l" defTabSz="170448" rtl="0" latinLnBrk="0">
        <a:lnSpc>
          <a:spcPct val="100000"/>
        </a:lnSpc>
        <a:spcBef>
          <a:spcPts val="0"/>
        </a:spcBef>
        <a:spcAft>
          <a:spcPts val="0"/>
        </a:spcAft>
        <a:buClrTx/>
        <a:buSzTx/>
        <a:buFontTx/>
        <a:buNone/>
        <a:tabLst/>
        <a:defRPr b="0" baseline="0" cap="none" i="0" spc="0" strike="noStrike" sz="200" u="none">
          <a:solidFill>
            <a:srgbClr val="000000"/>
          </a:solidFill>
          <a:uFill>
            <a:solidFill>
              <a:srgbClr val="000000"/>
            </a:solidFill>
          </a:uFill>
          <a:latin typeface="+mn-lt"/>
          <a:ea typeface="+mn-ea"/>
          <a:cs typeface="+mn-cs"/>
          <a:sym typeface="Helvetica"/>
        </a:defRPr>
      </a:lvl4pPr>
      <a:lvl5pPr marL="127837" marR="0" indent="0" algn="l" defTabSz="170448" rtl="0" latinLnBrk="0">
        <a:lnSpc>
          <a:spcPct val="100000"/>
        </a:lnSpc>
        <a:spcBef>
          <a:spcPts val="0"/>
        </a:spcBef>
        <a:spcAft>
          <a:spcPts val="0"/>
        </a:spcAft>
        <a:buClrTx/>
        <a:buSzTx/>
        <a:buFontTx/>
        <a:buNone/>
        <a:tabLst/>
        <a:defRPr b="0" baseline="0" cap="none" i="0" spc="0" strike="noStrike" sz="200" u="none">
          <a:solidFill>
            <a:srgbClr val="000000"/>
          </a:solidFill>
          <a:uFill>
            <a:solidFill>
              <a:srgbClr val="000000"/>
            </a:solidFill>
          </a:uFill>
          <a:latin typeface="+mn-lt"/>
          <a:ea typeface="+mn-ea"/>
          <a:cs typeface="+mn-cs"/>
          <a:sym typeface="Helvetica"/>
        </a:defRPr>
      </a:lvl5pPr>
      <a:lvl6pPr marL="127837" marR="0" indent="0" algn="l" defTabSz="170448" rtl="0" latinLnBrk="0">
        <a:lnSpc>
          <a:spcPct val="100000"/>
        </a:lnSpc>
        <a:spcBef>
          <a:spcPts val="0"/>
        </a:spcBef>
        <a:spcAft>
          <a:spcPts val="0"/>
        </a:spcAft>
        <a:buClrTx/>
        <a:buSzTx/>
        <a:buFontTx/>
        <a:buNone/>
        <a:tabLst/>
        <a:defRPr b="0" baseline="0" cap="none" i="0" spc="0" strike="noStrike" sz="200" u="none">
          <a:solidFill>
            <a:srgbClr val="000000"/>
          </a:solidFill>
          <a:uFill>
            <a:solidFill>
              <a:srgbClr val="000000"/>
            </a:solidFill>
          </a:uFill>
          <a:latin typeface="+mn-lt"/>
          <a:ea typeface="+mn-ea"/>
          <a:cs typeface="+mn-cs"/>
          <a:sym typeface="Helvetica"/>
        </a:defRPr>
      </a:lvl6pPr>
      <a:lvl7pPr marL="127837" marR="0" indent="0" algn="l" defTabSz="170448" rtl="0" latinLnBrk="0">
        <a:lnSpc>
          <a:spcPct val="100000"/>
        </a:lnSpc>
        <a:spcBef>
          <a:spcPts val="0"/>
        </a:spcBef>
        <a:spcAft>
          <a:spcPts val="0"/>
        </a:spcAft>
        <a:buClrTx/>
        <a:buSzTx/>
        <a:buFontTx/>
        <a:buNone/>
        <a:tabLst/>
        <a:defRPr b="0" baseline="0" cap="none" i="0" spc="0" strike="noStrike" sz="200" u="none">
          <a:solidFill>
            <a:srgbClr val="000000"/>
          </a:solidFill>
          <a:uFill>
            <a:solidFill>
              <a:srgbClr val="000000"/>
            </a:solidFill>
          </a:uFill>
          <a:latin typeface="+mn-lt"/>
          <a:ea typeface="+mn-ea"/>
          <a:cs typeface="+mn-cs"/>
          <a:sym typeface="Helvetica"/>
        </a:defRPr>
      </a:lvl7pPr>
      <a:lvl8pPr marL="127837" marR="0" indent="0" algn="l" defTabSz="170448" rtl="0" latinLnBrk="0">
        <a:lnSpc>
          <a:spcPct val="100000"/>
        </a:lnSpc>
        <a:spcBef>
          <a:spcPts val="0"/>
        </a:spcBef>
        <a:spcAft>
          <a:spcPts val="0"/>
        </a:spcAft>
        <a:buClrTx/>
        <a:buSzTx/>
        <a:buFontTx/>
        <a:buNone/>
        <a:tabLst/>
        <a:defRPr b="0" baseline="0" cap="none" i="0" spc="0" strike="noStrike" sz="200" u="none">
          <a:solidFill>
            <a:srgbClr val="000000"/>
          </a:solidFill>
          <a:uFill>
            <a:solidFill>
              <a:srgbClr val="000000"/>
            </a:solidFill>
          </a:uFill>
          <a:latin typeface="+mn-lt"/>
          <a:ea typeface="+mn-ea"/>
          <a:cs typeface="+mn-cs"/>
          <a:sym typeface="Helvetica"/>
        </a:defRPr>
      </a:lvl8pPr>
      <a:lvl9pPr marL="127837" marR="0" indent="0" algn="l" defTabSz="170448" rtl="0" latinLnBrk="0">
        <a:lnSpc>
          <a:spcPct val="100000"/>
        </a:lnSpc>
        <a:spcBef>
          <a:spcPts val="0"/>
        </a:spcBef>
        <a:spcAft>
          <a:spcPts val="0"/>
        </a:spcAft>
        <a:buClrTx/>
        <a:buSzTx/>
        <a:buFontTx/>
        <a:buNone/>
        <a:tabLst/>
        <a:defRPr b="0" baseline="0" cap="none" i="0" spc="0" strike="noStrike" sz="200" u="none">
          <a:solidFill>
            <a:srgbClr val="000000"/>
          </a:solidFill>
          <a:uFill>
            <a:solidFill>
              <a:srgbClr val="000000"/>
            </a:solidFill>
          </a:uFill>
          <a:latin typeface="+mn-lt"/>
          <a:ea typeface="+mn-ea"/>
          <a:cs typeface="+mn-cs"/>
          <a:sym typeface="Helvetica"/>
        </a:defRPr>
      </a:lvl9pPr>
    </p:bodyStyle>
    <p:otherStyle>
      <a:lvl1pPr marL="0" marR="0" indent="0" algn="r" defTabSz="502437" rtl="0" latinLnBrk="0">
        <a:lnSpc>
          <a:spcPct val="100000"/>
        </a:lnSpc>
        <a:spcBef>
          <a:spcPts val="0"/>
        </a:spcBef>
        <a:spcAft>
          <a:spcPts val="0"/>
        </a:spcAft>
        <a:buClrTx/>
        <a:buSzTx/>
        <a:buFontTx/>
        <a:buNone/>
        <a:tabLst/>
        <a:defRPr b="0" baseline="0" cap="none" i="0" spc="0" strike="noStrike" sz="1200" u="none">
          <a:solidFill>
            <a:schemeClr val="tx1"/>
          </a:solidFill>
          <a:uFill>
            <a:solidFill>
              <a:srgbClr val="000000"/>
            </a:solidFill>
          </a:uFill>
          <a:latin typeface="+mn-lt"/>
          <a:ea typeface="+mn-ea"/>
          <a:cs typeface="+mn-cs"/>
          <a:sym typeface="Helvetica"/>
        </a:defRPr>
      </a:lvl1pPr>
      <a:lvl2pPr marL="0" marR="0" indent="0" algn="r" defTabSz="502437" rtl="0" latinLnBrk="0">
        <a:lnSpc>
          <a:spcPct val="100000"/>
        </a:lnSpc>
        <a:spcBef>
          <a:spcPts val="0"/>
        </a:spcBef>
        <a:spcAft>
          <a:spcPts val="0"/>
        </a:spcAft>
        <a:buClrTx/>
        <a:buSzTx/>
        <a:buFontTx/>
        <a:buNone/>
        <a:tabLst/>
        <a:defRPr b="0" baseline="0" cap="none" i="0" spc="0" strike="noStrike" sz="1200" u="none">
          <a:solidFill>
            <a:schemeClr val="tx1"/>
          </a:solidFill>
          <a:uFill>
            <a:solidFill>
              <a:srgbClr val="000000"/>
            </a:solidFill>
          </a:uFill>
          <a:latin typeface="+mn-lt"/>
          <a:ea typeface="+mn-ea"/>
          <a:cs typeface="+mn-cs"/>
          <a:sym typeface="Helvetica"/>
        </a:defRPr>
      </a:lvl2pPr>
      <a:lvl3pPr marL="0" marR="0" indent="0" algn="r" defTabSz="502437" rtl="0" latinLnBrk="0">
        <a:lnSpc>
          <a:spcPct val="100000"/>
        </a:lnSpc>
        <a:spcBef>
          <a:spcPts val="0"/>
        </a:spcBef>
        <a:spcAft>
          <a:spcPts val="0"/>
        </a:spcAft>
        <a:buClrTx/>
        <a:buSzTx/>
        <a:buFontTx/>
        <a:buNone/>
        <a:tabLst/>
        <a:defRPr b="0" baseline="0" cap="none" i="0" spc="0" strike="noStrike" sz="1200" u="none">
          <a:solidFill>
            <a:schemeClr val="tx1"/>
          </a:solidFill>
          <a:uFill>
            <a:solidFill>
              <a:srgbClr val="000000"/>
            </a:solidFill>
          </a:uFill>
          <a:latin typeface="+mn-lt"/>
          <a:ea typeface="+mn-ea"/>
          <a:cs typeface="+mn-cs"/>
          <a:sym typeface="Helvetica"/>
        </a:defRPr>
      </a:lvl3pPr>
      <a:lvl4pPr marL="0" marR="0" indent="0" algn="r" defTabSz="502437" rtl="0" latinLnBrk="0">
        <a:lnSpc>
          <a:spcPct val="100000"/>
        </a:lnSpc>
        <a:spcBef>
          <a:spcPts val="0"/>
        </a:spcBef>
        <a:spcAft>
          <a:spcPts val="0"/>
        </a:spcAft>
        <a:buClrTx/>
        <a:buSzTx/>
        <a:buFontTx/>
        <a:buNone/>
        <a:tabLst/>
        <a:defRPr b="0" baseline="0" cap="none" i="0" spc="0" strike="noStrike" sz="1200" u="none">
          <a:solidFill>
            <a:schemeClr val="tx1"/>
          </a:solidFill>
          <a:uFill>
            <a:solidFill>
              <a:srgbClr val="000000"/>
            </a:solidFill>
          </a:uFill>
          <a:latin typeface="+mn-lt"/>
          <a:ea typeface="+mn-ea"/>
          <a:cs typeface="+mn-cs"/>
          <a:sym typeface="Helvetica"/>
        </a:defRPr>
      </a:lvl4pPr>
      <a:lvl5pPr marL="0" marR="0" indent="0" algn="r" defTabSz="502437" rtl="0" latinLnBrk="0">
        <a:lnSpc>
          <a:spcPct val="100000"/>
        </a:lnSpc>
        <a:spcBef>
          <a:spcPts val="0"/>
        </a:spcBef>
        <a:spcAft>
          <a:spcPts val="0"/>
        </a:spcAft>
        <a:buClrTx/>
        <a:buSzTx/>
        <a:buFontTx/>
        <a:buNone/>
        <a:tabLst/>
        <a:defRPr b="0" baseline="0" cap="none" i="0" spc="0" strike="noStrike" sz="1200" u="none">
          <a:solidFill>
            <a:schemeClr val="tx1"/>
          </a:solidFill>
          <a:uFill>
            <a:solidFill>
              <a:srgbClr val="000000"/>
            </a:solidFill>
          </a:uFill>
          <a:latin typeface="+mn-lt"/>
          <a:ea typeface="+mn-ea"/>
          <a:cs typeface="+mn-cs"/>
          <a:sym typeface="Helvetica"/>
        </a:defRPr>
      </a:lvl5pPr>
      <a:lvl6pPr marL="0" marR="0" indent="0" algn="r" defTabSz="502437" rtl="0" latinLnBrk="0">
        <a:lnSpc>
          <a:spcPct val="100000"/>
        </a:lnSpc>
        <a:spcBef>
          <a:spcPts val="0"/>
        </a:spcBef>
        <a:spcAft>
          <a:spcPts val="0"/>
        </a:spcAft>
        <a:buClrTx/>
        <a:buSzTx/>
        <a:buFontTx/>
        <a:buNone/>
        <a:tabLst/>
        <a:defRPr b="0" baseline="0" cap="none" i="0" spc="0" strike="noStrike" sz="1200" u="none">
          <a:solidFill>
            <a:schemeClr val="tx1"/>
          </a:solidFill>
          <a:uFill>
            <a:solidFill>
              <a:srgbClr val="000000"/>
            </a:solidFill>
          </a:uFill>
          <a:latin typeface="+mn-lt"/>
          <a:ea typeface="+mn-ea"/>
          <a:cs typeface="+mn-cs"/>
          <a:sym typeface="Helvetica"/>
        </a:defRPr>
      </a:lvl6pPr>
      <a:lvl7pPr marL="0" marR="0" indent="0" algn="r" defTabSz="502437" rtl="0" latinLnBrk="0">
        <a:lnSpc>
          <a:spcPct val="100000"/>
        </a:lnSpc>
        <a:spcBef>
          <a:spcPts val="0"/>
        </a:spcBef>
        <a:spcAft>
          <a:spcPts val="0"/>
        </a:spcAft>
        <a:buClrTx/>
        <a:buSzTx/>
        <a:buFontTx/>
        <a:buNone/>
        <a:tabLst/>
        <a:defRPr b="0" baseline="0" cap="none" i="0" spc="0" strike="noStrike" sz="1200" u="none">
          <a:solidFill>
            <a:schemeClr val="tx1"/>
          </a:solidFill>
          <a:uFill>
            <a:solidFill>
              <a:srgbClr val="000000"/>
            </a:solidFill>
          </a:uFill>
          <a:latin typeface="+mn-lt"/>
          <a:ea typeface="+mn-ea"/>
          <a:cs typeface="+mn-cs"/>
          <a:sym typeface="Helvetica"/>
        </a:defRPr>
      </a:lvl7pPr>
      <a:lvl8pPr marL="0" marR="0" indent="0" algn="r" defTabSz="502437" rtl="0" latinLnBrk="0">
        <a:lnSpc>
          <a:spcPct val="100000"/>
        </a:lnSpc>
        <a:spcBef>
          <a:spcPts val="0"/>
        </a:spcBef>
        <a:spcAft>
          <a:spcPts val="0"/>
        </a:spcAft>
        <a:buClrTx/>
        <a:buSzTx/>
        <a:buFontTx/>
        <a:buNone/>
        <a:tabLst/>
        <a:defRPr b="0" baseline="0" cap="none" i="0" spc="0" strike="noStrike" sz="1200" u="none">
          <a:solidFill>
            <a:schemeClr val="tx1"/>
          </a:solidFill>
          <a:uFill>
            <a:solidFill>
              <a:srgbClr val="000000"/>
            </a:solidFill>
          </a:uFill>
          <a:latin typeface="+mn-lt"/>
          <a:ea typeface="+mn-ea"/>
          <a:cs typeface="+mn-cs"/>
          <a:sym typeface="Helvetica"/>
        </a:defRPr>
      </a:lvl8pPr>
      <a:lvl9pPr marL="0" marR="0" indent="0" algn="r" defTabSz="502437" rtl="0" latinLnBrk="0">
        <a:lnSpc>
          <a:spcPct val="100000"/>
        </a:lnSpc>
        <a:spcBef>
          <a:spcPts val="0"/>
        </a:spcBef>
        <a:spcAft>
          <a:spcPts val="0"/>
        </a:spcAft>
        <a:buClrTx/>
        <a:buSzTx/>
        <a:buFontTx/>
        <a:buNone/>
        <a:tabLst/>
        <a:defRPr b="0" baseline="0" cap="none" i="0" spc="0" strike="noStrike" sz="1200" u="none">
          <a:solidFill>
            <a:schemeClr val="tx1"/>
          </a:solidFill>
          <a:uFill>
            <a:solidFill>
              <a:srgbClr val="000000"/>
            </a:solidFill>
          </a:uFill>
          <a:latin typeface="+mn-lt"/>
          <a:ea typeface="+mn-ea"/>
          <a:cs typeface="+mn-cs"/>
          <a:sym typeface="Helvetica"/>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 Id="rId3" Type="http://schemas.openxmlformats.org/officeDocument/2006/relationships/hyperlink" Target="mailto:matthew.johnson@ldh.nhs.uk" TargetMode="External"/><Relationship Id="rId4" Type="http://schemas.openxmlformats.org/officeDocument/2006/relationships/image" Target="../media/image2.jpeg"/><Relationship Id="rId5" Type="http://schemas.openxmlformats.org/officeDocument/2006/relationships/chart" Target="../charts/chart1.xml"/><Relationship Id="rId6"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3" name="Shape 10"/>
          <p:cNvSpPr txBox="1"/>
          <p:nvPr/>
        </p:nvSpPr>
        <p:spPr>
          <a:xfrm>
            <a:off x="2975459" y="4495616"/>
            <a:ext cx="3033887" cy="489919"/>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p>
            <a:pPr defTabSz="457200">
              <a:defRPr b="1" sz="400">
                <a:uFillTx/>
              </a:defRPr>
            </a:pPr>
          </a:p>
        </p:txBody>
      </p:sp>
      <p:pic>
        <p:nvPicPr>
          <p:cNvPr id="34" name="image.jpeg" descr="image.jpeg"/>
          <p:cNvPicPr>
            <a:picLocks noChangeAspect="1"/>
          </p:cNvPicPr>
          <p:nvPr/>
        </p:nvPicPr>
        <p:blipFill>
          <a:blip r:embed="rId2">
            <a:extLst/>
          </a:blip>
          <a:stretch>
            <a:fillRect/>
          </a:stretch>
        </p:blipFill>
        <p:spPr>
          <a:xfrm>
            <a:off x="2975459" y="4495616"/>
            <a:ext cx="3033760" cy="478062"/>
          </a:xfrm>
          <a:prstGeom prst="rect">
            <a:avLst/>
          </a:prstGeom>
          <a:ln w="12700">
            <a:miter lim="400000"/>
          </a:ln>
        </p:spPr>
      </p:pic>
      <p:sp>
        <p:nvSpPr>
          <p:cNvPr id="35" name="Shape 12"/>
          <p:cNvSpPr txBox="1"/>
          <p:nvPr/>
        </p:nvSpPr>
        <p:spPr>
          <a:xfrm>
            <a:off x="468312" y="1677828"/>
            <a:ext cx="1841601" cy="2524185"/>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algn="just" defTabSz="457200">
              <a:lnSpc>
                <a:spcPct val="110000"/>
              </a:lnSpc>
              <a:defRPr b="1" sz="1000">
                <a:uFillTx/>
              </a:defRPr>
            </a:pPr>
            <a:r>
              <a:t>Introduction</a:t>
            </a:r>
          </a:p>
          <a:p>
            <a:pPr algn="just" defTabSz="457200">
              <a:lnSpc>
                <a:spcPct val="110000"/>
              </a:lnSpc>
              <a:defRPr sz="500">
                <a:uFillTx/>
              </a:defRPr>
            </a:pPr>
          </a:p>
          <a:p>
            <a:pPr algn="just" defTabSz="457200">
              <a:lnSpc>
                <a:spcPct val="110000"/>
              </a:lnSpc>
              <a:defRPr sz="600">
                <a:uFillTx/>
                <a:latin typeface="Times New Roman"/>
                <a:ea typeface="Times New Roman"/>
                <a:cs typeface="Times New Roman"/>
                <a:sym typeface="Times New Roman"/>
              </a:defRPr>
            </a:pPr>
            <a:r>
              <a:rPr>
                <a:solidFill>
                  <a:srgbClr val="000000"/>
                </a:solidFill>
                <a:uFill>
                  <a:solidFill>
                    <a:srgbClr val="000000"/>
                  </a:solidFill>
                </a:uFill>
              </a:rPr>
              <a:t>Barrett</a:t>
            </a:r>
            <a:r>
              <a:rPr>
                <a:solidFill>
                  <a:srgbClr val="000000"/>
                </a:solidFill>
                <a:uFill>
                  <a:solidFill>
                    <a:srgbClr val="000000"/>
                  </a:solidFill>
                </a:uFill>
              </a:rPr>
              <a:t>’</a:t>
            </a:r>
            <a:r>
              <a:rPr>
                <a:solidFill>
                  <a:srgbClr val="000000"/>
                </a:solidFill>
                <a:uFill>
                  <a:solidFill>
                    <a:srgbClr val="000000"/>
                  </a:solidFill>
                </a:uFill>
              </a:rPr>
              <a:t>s oesophagus is defined by the replacement of </a:t>
            </a:r>
            <a:r>
              <a:t>normal distal squamous epithelium above the GOJ by &gt;1cm of metaplastic columnar epithelium. It has a prevalence in Europe of </a:t>
            </a:r>
            <a:r>
              <a:rPr>
                <a:solidFill>
                  <a:srgbClr val="000000"/>
                </a:solidFill>
                <a:uFill>
                  <a:solidFill>
                    <a:srgbClr val="000000"/>
                  </a:solidFill>
                </a:uFill>
              </a:rPr>
              <a:t>1.3 </a:t>
            </a:r>
            <a:r>
              <a:rPr>
                <a:solidFill>
                  <a:srgbClr val="000000"/>
                </a:solidFill>
                <a:uFill>
                  <a:solidFill>
                    <a:srgbClr val="000000"/>
                  </a:solidFill>
                </a:uFill>
              </a:rPr>
              <a:t>– </a:t>
            </a:r>
            <a:r>
              <a:rPr>
                <a:solidFill>
                  <a:srgbClr val="000000"/>
                </a:solidFill>
                <a:uFill>
                  <a:solidFill>
                    <a:srgbClr val="000000"/>
                  </a:solidFill>
                </a:uFill>
              </a:rPr>
              <a:t>1.6%. Strict surveillance guidelines exist due to the potential for dysplastic and neoplastic progression. The British Society of Gastroenterology have recently relaxed their recommendations for surveillance in patients with shorter, less inflamed segments of Barrett</a:t>
            </a:r>
            <a:r>
              <a:rPr>
                <a:solidFill>
                  <a:srgbClr val="000000"/>
                </a:solidFill>
                <a:uFill>
                  <a:solidFill>
                    <a:srgbClr val="000000"/>
                  </a:solidFill>
                </a:uFill>
              </a:rPr>
              <a:t>’</a:t>
            </a:r>
            <a:r>
              <a:rPr>
                <a:solidFill>
                  <a:srgbClr val="000000"/>
                </a:solidFill>
                <a:uFill>
                  <a:solidFill>
                    <a:srgbClr val="000000"/>
                  </a:solidFill>
                </a:uFill>
              </a:rPr>
              <a:t>s. Presently the annual cancer conversion rate is quoted in UK as being 0.5%. We were keen to review our prevalence of Barrett</a:t>
            </a:r>
            <a:r>
              <a:rPr>
                <a:solidFill>
                  <a:srgbClr val="000000"/>
                </a:solidFill>
                <a:uFill>
                  <a:solidFill>
                    <a:srgbClr val="000000"/>
                  </a:solidFill>
                </a:uFill>
              </a:rPr>
              <a:t>’</a:t>
            </a:r>
            <a:r>
              <a:rPr>
                <a:solidFill>
                  <a:srgbClr val="000000"/>
                </a:solidFill>
                <a:uFill>
                  <a:solidFill>
                    <a:srgbClr val="000000"/>
                  </a:solidFill>
                </a:uFill>
              </a:rPr>
              <a:t>s and the rate of cancer progression locally [1].</a:t>
            </a:r>
            <a:endParaRPr>
              <a:solidFill>
                <a:srgbClr val="000000"/>
              </a:solidFill>
              <a:uFill>
                <a:solidFill>
                  <a:srgbClr val="000000"/>
                </a:solidFill>
              </a:uFill>
            </a:endParaRPr>
          </a:p>
          <a:p>
            <a:pPr algn="just" defTabSz="457200">
              <a:lnSpc>
                <a:spcPct val="110000"/>
              </a:lnSpc>
              <a:defRPr sz="700">
                <a:uFillTx/>
                <a:latin typeface="Times New Roman"/>
                <a:ea typeface="Times New Roman"/>
                <a:cs typeface="Times New Roman"/>
                <a:sym typeface="Times New Roman"/>
              </a:defRPr>
            </a:pPr>
            <a:endParaRPr>
              <a:solidFill>
                <a:srgbClr val="000000"/>
              </a:solidFill>
              <a:uFill>
                <a:solidFill>
                  <a:srgbClr val="000000"/>
                </a:solidFill>
              </a:uFill>
            </a:endParaRPr>
          </a:p>
          <a:p>
            <a:pPr algn="just" defTabSz="457200">
              <a:lnSpc>
                <a:spcPct val="110000"/>
              </a:lnSpc>
              <a:defRPr b="1" sz="1000">
                <a:uFillTx/>
              </a:defRPr>
            </a:pPr>
            <a:r>
              <a:rPr>
                <a:solidFill>
                  <a:srgbClr val="000000"/>
                </a:solidFill>
                <a:uFill>
                  <a:solidFill>
                    <a:srgbClr val="000000"/>
                  </a:solidFill>
                </a:uFill>
              </a:rPr>
              <a:t>Methods</a:t>
            </a:r>
            <a:endParaRPr>
              <a:solidFill>
                <a:srgbClr val="000000"/>
              </a:solidFill>
              <a:uFill>
                <a:solidFill>
                  <a:srgbClr val="000000"/>
                </a:solidFill>
              </a:uFill>
            </a:endParaRPr>
          </a:p>
          <a:p>
            <a:pPr algn="just" defTabSz="457200">
              <a:lnSpc>
                <a:spcPct val="110000"/>
              </a:lnSpc>
              <a:defRPr sz="500">
                <a:uFillTx/>
              </a:defRPr>
            </a:pPr>
            <a:endParaRPr>
              <a:solidFill>
                <a:srgbClr val="000000"/>
              </a:solidFill>
              <a:uFill>
                <a:solidFill>
                  <a:srgbClr val="000000"/>
                </a:solidFill>
              </a:uFill>
            </a:endParaRPr>
          </a:p>
          <a:p>
            <a:pPr algn="just" defTabSz="457200">
              <a:lnSpc>
                <a:spcPct val="110000"/>
              </a:lnSpc>
              <a:defRPr sz="600">
                <a:uFillTx/>
                <a:latin typeface="Times New Roman"/>
                <a:ea typeface="Times New Roman"/>
                <a:cs typeface="Times New Roman"/>
                <a:sym typeface="Times New Roman"/>
              </a:defRPr>
            </a:pPr>
            <a:r>
              <a:rPr>
                <a:solidFill>
                  <a:srgbClr val="000000"/>
                </a:solidFill>
                <a:uFill>
                  <a:solidFill>
                    <a:srgbClr val="000000"/>
                  </a:solidFill>
                </a:uFill>
              </a:rPr>
              <a:t>The Luton &amp; Dunstable (L&amp;D) University Hospital has a catchment area of 330,000. We performed a 10 year retrospective analysis of our local HICSS Endoscopy reporting system to assess the number of OGD’s performed each year and the prevalence of Barrett’s diagnosed amongst that cohort. Using our Upper GI Multi Disciplinary Team (MDT) database we created a 10 year prospectively collected database of all oesophageal cancer diagnosed through the L&amp;D. Comparisons were made between the 2 databases to assess cancer conversion rates over that 10 year period.</a:t>
            </a:r>
            <a:endParaRPr>
              <a:solidFill>
                <a:srgbClr val="000000"/>
              </a:solidFill>
              <a:uFill>
                <a:solidFill>
                  <a:srgbClr val="000000"/>
                </a:solidFill>
              </a:uFill>
            </a:endParaRPr>
          </a:p>
        </p:txBody>
      </p:sp>
      <p:sp>
        <p:nvSpPr>
          <p:cNvPr id="36" name="Shape 14"/>
          <p:cNvSpPr txBox="1"/>
          <p:nvPr/>
        </p:nvSpPr>
        <p:spPr>
          <a:xfrm>
            <a:off x="2556240" y="1677828"/>
            <a:ext cx="1841601" cy="811163"/>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algn="just" defTabSz="170448">
              <a:lnSpc>
                <a:spcPct val="110000"/>
              </a:lnSpc>
              <a:defRPr b="1" sz="1000">
                <a:uFillTx/>
              </a:defRPr>
            </a:pPr>
            <a:r>
              <a:t>Results 1</a:t>
            </a:r>
          </a:p>
          <a:p>
            <a:pPr algn="just" defTabSz="170448">
              <a:lnSpc>
                <a:spcPct val="110000"/>
              </a:lnSpc>
              <a:defRPr sz="500">
                <a:uFillTx/>
                <a:latin typeface="Times New Roman"/>
                <a:ea typeface="Times New Roman"/>
                <a:cs typeface="Times New Roman"/>
                <a:sym typeface="Times New Roman"/>
              </a:defRPr>
            </a:pPr>
          </a:p>
          <a:p>
            <a:pPr algn="just" defTabSz="170448">
              <a:lnSpc>
                <a:spcPct val="110000"/>
              </a:lnSpc>
              <a:defRPr sz="600">
                <a:uFillTx/>
                <a:latin typeface="Times New Roman"/>
                <a:ea typeface="Times New Roman"/>
                <a:cs typeface="Times New Roman"/>
                <a:sym typeface="Times New Roman"/>
              </a:defRPr>
            </a:pPr>
            <a:r>
              <a:t>Over the 10 year period between 2008 and 2017 the number of endoscopies being performed at the L&amp;D has steadily climbed. In that time the Trust has performed approximately 39,956 OGDs. Over the last 10 years we have diagnosed 1790 patients with Barrett’s oesophagus (4.5%), with an increasing pick up rate (111 in 2008, 116, 129, 130, 167, 189, 195, 197, 256, to 300 in 2017). </a:t>
            </a:r>
          </a:p>
        </p:txBody>
      </p:sp>
      <p:sp>
        <p:nvSpPr>
          <p:cNvPr id="37" name="Shape 16"/>
          <p:cNvSpPr txBox="1"/>
          <p:nvPr/>
        </p:nvSpPr>
        <p:spPr>
          <a:xfrm>
            <a:off x="4644168" y="1680789"/>
            <a:ext cx="1841601" cy="882497"/>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algn="just" defTabSz="170448">
              <a:lnSpc>
                <a:spcPct val="110000"/>
              </a:lnSpc>
              <a:defRPr b="1" sz="1000">
                <a:uFillTx/>
              </a:defRPr>
            </a:pPr>
            <a:r>
              <a:t>Results 2</a:t>
            </a:r>
          </a:p>
          <a:p>
            <a:pPr algn="just" defTabSz="170448">
              <a:lnSpc>
                <a:spcPct val="110000"/>
              </a:lnSpc>
              <a:defRPr sz="500">
                <a:uFillTx/>
                <a:latin typeface="Times New Roman"/>
                <a:ea typeface="Times New Roman"/>
                <a:cs typeface="Times New Roman"/>
                <a:sym typeface="Times New Roman"/>
              </a:defRPr>
            </a:pPr>
          </a:p>
          <a:p>
            <a:pPr algn="just" defTabSz="170448">
              <a:lnSpc>
                <a:spcPct val="110000"/>
              </a:lnSpc>
              <a:defRPr sz="600">
                <a:uFillTx/>
                <a:latin typeface="Times New Roman"/>
                <a:ea typeface="Times New Roman"/>
                <a:cs typeface="Times New Roman"/>
                <a:sym typeface="Times New Roman"/>
              </a:defRPr>
            </a:pPr>
            <a:r>
              <a:t>Over that 10 year review period a total of 916 patients’ were discussed in our UGI MDTs, of which 822 were neoplastic. On comparing the 2 databases we noticed 100 patients on the Barrett’s database had progressed to a neoplastic state (5.6%). An increase in progression towards cancer was seen up to 2015, although in recent years this appeared to be decreasing (5 in 2008, 9,10,11,4,16,12,17,9, to 7 in 2017).</a:t>
            </a:r>
            <a:endParaRPr sz="500"/>
          </a:p>
        </p:txBody>
      </p:sp>
      <p:sp>
        <p:nvSpPr>
          <p:cNvPr id="38" name="Shape 17"/>
          <p:cNvSpPr txBox="1"/>
          <p:nvPr/>
        </p:nvSpPr>
        <p:spPr>
          <a:xfrm>
            <a:off x="6738055" y="1688910"/>
            <a:ext cx="1841601" cy="3114917"/>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algn="just" defTabSz="457200">
              <a:lnSpc>
                <a:spcPct val="110000"/>
              </a:lnSpc>
              <a:defRPr b="1" sz="1000">
                <a:uFillTx/>
              </a:defRPr>
            </a:pPr>
            <a:r>
              <a:t>Conclusion</a:t>
            </a:r>
          </a:p>
          <a:p>
            <a:pPr algn="just" defTabSz="457200">
              <a:lnSpc>
                <a:spcPct val="110000"/>
              </a:lnSpc>
              <a:defRPr sz="500">
                <a:uFillTx/>
                <a:latin typeface="Times New Roman"/>
                <a:ea typeface="Times New Roman"/>
                <a:cs typeface="Times New Roman"/>
                <a:sym typeface="Times New Roman"/>
              </a:defRPr>
            </a:pPr>
          </a:p>
          <a:p>
            <a:pPr algn="just" defTabSz="457200">
              <a:lnSpc>
                <a:spcPct val="110000"/>
              </a:lnSpc>
              <a:defRPr sz="600">
                <a:uFillTx/>
                <a:latin typeface="Times New Roman"/>
                <a:ea typeface="Times New Roman"/>
                <a:cs typeface="Times New Roman"/>
                <a:sym typeface="Times New Roman"/>
              </a:defRPr>
            </a:pPr>
            <a:r>
              <a:t>It is interesting to find that there has been an increase in the diagnostic pick up rate of Barrett’s over the last 10 years within our local district general hospital. It is possible that the increased public awareness and National BSG Guidelines and standardised endoscopy training programmes, have all helped improved our endoscopic awareness of the condition. We were surprised that the cancer conversion rate from Barretts was 5.6%. This is obviously higher than we would have expected from the  National average. There are many reason that could have contributed to this, which we will have to take a look at.  It is possible that the local ethnic mix and poorer socio-economic status may have played a role. We are in the process of setting up dedicated Barretts surveillance lists,  using standardised practices to help improve pick up of dysplasia at an earlier stage, so that we can hopefully prevent future progression towards a cancerous state.  </a:t>
            </a:r>
          </a:p>
          <a:p>
            <a:pPr algn="just" defTabSz="457200">
              <a:lnSpc>
                <a:spcPct val="110000"/>
              </a:lnSpc>
              <a:defRPr sz="600">
                <a:uFillTx/>
                <a:latin typeface="Times New Roman"/>
                <a:ea typeface="Times New Roman"/>
                <a:cs typeface="Times New Roman"/>
                <a:sym typeface="Times New Roman"/>
              </a:defRPr>
            </a:pPr>
            <a:r>
              <a:t>These results highlight the importance of expanding the awareness of Barrett’s, and supports the concept of dedicated Barrett’s surveillance lists.</a:t>
            </a:r>
          </a:p>
          <a:p>
            <a:pPr algn="just" defTabSz="457200">
              <a:lnSpc>
                <a:spcPct val="110000"/>
              </a:lnSpc>
              <a:defRPr sz="500">
                <a:uFillTx/>
              </a:defRPr>
            </a:pPr>
          </a:p>
          <a:p>
            <a:pPr algn="just" defTabSz="457200">
              <a:lnSpc>
                <a:spcPct val="110000"/>
              </a:lnSpc>
              <a:defRPr sz="500">
                <a:uFillTx/>
              </a:defRPr>
            </a:pPr>
            <a:r>
              <a:rPr b="1" sz="800"/>
              <a:t>References</a:t>
            </a:r>
            <a:r>
              <a:t> </a:t>
            </a:r>
          </a:p>
          <a:p>
            <a:pPr algn="just" defTabSz="457200">
              <a:lnSpc>
                <a:spcPct val="110000"/>
              </a:lnSpc>
              <a:defRPr sz="500">
                <a:uFillTx/>
              </a:defRPr>
            </a:pPr>
          </a:p>
          <a:p>
            <a:pPr algn="just" defTabSz="457200">
              <a:lnSpc>
                <a:spcPct val="110000"/>
              </a:lnSpc>
              <a:defRPr sz="500">
                <a:uFillTx/>
              </a:defRPr>
            </a:pPr>
            <a:r>
              <a:t>[</a:t>
            </a:r>
            <a:r>
              <a:rPr sz="400"/>
              <a:t>1] Fitzgerald RC, di Pietro M, Ragunath K et al. British Society of Gastro- enterology (BSG) guidelines on the diagnosis and management of Barrett’s oesophagus. Gut 2014; 63: 7 – 42 Available from: http:// gut.bmj.com/content/63/1/7.full.pdf+html </a:t>
            </a:r>
          </a:p>
          <a:p>
            <a:pPr algn="just" defTabSz="457200">
              <a:lnSpc>
                <a:spcPct val="110000"/>
              </a:lnSpc>
              <a:defRPr sz="500">
                <a:uFillTx/>
              </a:defRPr>
            </a:pPr>
          </a:p>
          <a:p>
            <a:pPr algn="just" defTabSz="457200">
              <a:lnSpc>
                <a:spcPct val="110000"/>
              </a:lnSpc>
              <a:defRPr b="1" sz="600">
                <a:uFillTx/>
              </a:defRPr>
            </a:pPr>
            <a:r>
              <a:t>Mandatory Statement on behalf of the authors</a:t>
            </a:r>
          </a:p>
          <a:p>
            <a:pPr algn="just" defTabSz="457200">
              <a:lnSpc>
                <a:spcPct val="110000"/>
              </a:lnSpc>
              <a:defRPr b="1" sz="600">
                <a:uFillTx/>
              </a:defRPr>
            </a:pPr>
            <a:r>
              <a:t>The authors declare no conflict of interests</a:t>
            </a:r>
          </a:p>
          <a:p>
            <a:pPr algn="just" defTabSz="457200">
              <a:lnSpc>
                <a:spcPct val="110000"/>
              </a:lnSpc>
              <a:defRPr sz="500">
                <a:uFillTx/>
              </a:defRPr>
            </a:pPr>
          </a:p>
          <a:p>
            <a:pPr algn="just" defTabSz="457200">
              <a:lnSpc>
                <a:spcPct val="110000"/>
              </a:lnSpc>
              <a:defRPr sz="500">
                <a:uFillTx/>
              </a:defRPr>
            </a:pPr>
          </a:p>
          <a:p>
            <a:pPr algn="just" defTabSz="457200">
              <a:lnSpc>
                <a:spcPct val="110000"/>
              </a:lnSpc>
              <a:defRPr sz="500">
                <a:uFillTx/>
              </a:defRPr>
            </a:pPr>
          </a:p>
        </p:txBody>
      </p:sp>
      <p:sp>
        <p:nvSpPr>
          <p:cNvPr id="39" name="Textfeld 1"/>
          <p:cNvSpPr txBox="1"/>
          <p:nvPr/>
        </p:nvSpPr>
        <p:spPr>
          <a:xfrm>
            <a:off x="6697727" y="4536760"/>
            <a:ext cx="1841601" cy="407631"/>
          </a:xfrm>
          <a:prstGeom prst="rect">
            <a:avLst/>
          </a:prstGeom>
          <a:ln w="12700">
            <a:miter lim="400000"/>
          </a:ln>
          <a:effectLst>
            <a:outerShdw sx="100000" sy="100000" kx="0" ky="0" algn="b" rotWithShape="0" blurRad="25400" dist="12700" dir="5400000">
              <a:srgbClr val="000000">
                <a:alpha val="50000"/>
              </a:srgbClr>
            </a:outerShdw>
          </a:effectLst>
          <a:extLst>
            <a:ext uri="{C572A759-6A51-4108-AA02-DFA0A04FC94B}">
              <ma14:wrappingTextBoxFlag xmlns:ma14="http://schemas.microsoft.com/office/mac/drawingml/2011/main" val="1"/>
            </a:ext>
          </a:extLst>
        </p:spPr>
        <p:txBody>
          <a:bodyPr lIns="13315" tIns="13315" rIns="13315" bIns="13315" anchor="ctr">
            <a:spAutoFit/>
          </a:bodyPr>
          <a:lstStyle/>
          <a:p>
            <a:pPr defTabSz="457200">
              <a:defRPr b="1" sz="800">
                <a:uFillTx/>
              </a:defRPr>
            </a:pPr>
            <a:r>
              <a:t>Copyright © 20</a:t>
            </a:r>
            <a:r>
              <a:t>20</a:t>
            </a:r>
            <a:r>
              <a:t> Matt W. Johnson </a:t>
            </a:r>
          </a:p>
          <a:p>
            <a:pPr defTabSz="457200">
              <a:defRPr b="1" sz="800">
                <a:uFillTx/>
              </a:defRPr>
            </a:pPr>
            <a:r>
              <a:rPr u="sng">
                <a:solidFill>
                  <a:schemeClr val="accent1"/>
                </a:solidFill>
                <a:uFill>
                  <a:solidFill>
                    <a:schemeClr val="accent1"/>
                  </a:solidFill>
                </a:uFill>
                <a:hlinkClick r:id="rId3" invalidUrl="" action="" tgtFrame="" tooltip="" history="1" highlightClick="0" endSnd="0"/>
              </a:rPr>
              <a:t>matthew.johnson@ldh.nhs.uk</a:t>
            </a:r>
          </a:p>
          <a:p>
            <a:pPr defTabSz="457200">
              <a:defRPr b="1" sz="800">
                <a:uFillTx/>
              </a:defRPr>
            </a:pPr>
            <a:r>
              <a:t>Abstract No.  P0060</a:t>
            </a:r>
          </a:p>
        </p:txBody>
      </p:sp>
      <p:pic>
        <p:nvPicPr>
          <p:cNvPr id="40" name="image.jpg" descr="image.jpg"/>
          <p:cNvPicPr>
            <a:picLocks noChangeAspect="1"/>
          </p:cNvPicPr>
          <p:nvPr/>
        </p:nvPicPr>
        <p:blipFill>
          <a:blip r:embed="rId4">
            <a:extLst/>
          </a:blip>
          <a:srcRect l="0" t="5290" r="0" b="12045"/>
          <a:stretch>
            <a:fillRect/>
          </a:stretch>
        </p:blipFill>
        <p:spPr>
          <a:xfrm>
            <a:off x="727390" y="4303229"/>
            <a:ext cx="1304337" cy="679847"/>
          </a:xfrm>
          <a:prstGeom prst="rect">
            <a:avLst/>
          </a:prstGeom>
          <a:ln w="12700">
            <a:miter lim="400000"/>
          </a:ln>
        </p:spPr>
      </p:pic>
      <p:sp>
        <p:nvSpPr>
          <p:cNvPr id="41" name="Shape 15"/>
          <p:cNvSpPr txBox="1"/>
          <p:nvPr/>
        </p:nvSpPr>
        <p:spPr>
          <a:xfrm>
            <a:off x="9017000" y="2193636"/>
            <a:ext cx="23406100" cy="259653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defTabSz="914400">
              <a:defRPr sz="6000">
                <a:solidFill>
                  <a:srgbClr val="000000"/>
                </a:solidFill>
                <a:uFillTx/>
                <a:latin typeface="Times New Roman"/>
                <a:ea typeface="Times New Roman"/>
                <a:cs typeface="Times New Roman"/>
                <a:sym typeface="Times New Roman"/>
              </a:defRPr>
            </a:pPr>
            <a:r>
              <a:t>COMPARATIVE ASSESSMENT OF THE DIFFERENT </a:t>
            </a:r>
          </a:p>
          <a:p>
            <a:pPr defTabSz="914400">
              <a:defRPr sz="6000">
                <a:solidFill>
                  <a:srgbClr val="000000"/>
                </a:solidFill>
                <a:uFillTx/>
                <a:latin typeface="Times New Roman"/>
                <a:ea typeface="Times New Roman"/>
                <a:cs typeface="Times New Roman"/>
                <a:sym typeface="Times New Roman"/>
              </a:defRPr>
            </a:pPr>
            <a:r>
              <a:t>MANAGEMENT SUPPORT PROGRAMMES </a:t>
            </a:r>
          </a:p>
          <a:p>
            <a:pPr defTabSz="914400">
              <a:defRPr sz="6000">
                <a:solidFill>
                  <a:srgbClr val="000000"/>
                </a:solidFill>
                <a:uFillTx/>
                <a:latin typeface="Times New Roman"/>
                <a:ea typeface="Times New Roman"/>
                <a:cs typeface="Times New Roman"/>
                <a:sym typeface="Times New Roman"/>
              </a:defRPr>
            </a:pPr>
            <a:r>
              <a:t>AVAILABLE TO IBD PATIENTS AT A DGH</a:t>
            </a:r>
          </a:p>
        </p:txBody>
      </p:sp>
      <p:sp>
        <p:nvSpPr>
          <p:cNvPr id="42" name="Shape 15"/>
          <p:cNvSpPr txBox="1"/>
          <p:nvPr/>
        </p:nvSpPr>
        <p:spPr>
          <a:xfrm>
            <a:off x="2510985" y="203262"/>
            <a:ext cx="4848066" cy="755526"/>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defTabSz="914400">
              <a:defRPr sz="1200">
                <a:solidFill>
                  <a:srgbClr val="000000"/>
                </a:solidFill>
                <a:uFillTx/>
                <a:latin typeface="Times New Roman"/>
                <a:ea typeface="Times New Roman"/>
                <a:cs typeface="Times New Roman"/>
                <a:sym typeface="Times New Roman"/>
              </a:defRPr>
            </a:pPr>
            <a:r>
              <a:t>THE INCIDENCE OF BARRETT’S OESOPHAGUS AT A DGH ENDOSCOPY UNIT, AND ITS ASSOCIATED CONVERSION RATE TOWARDS OESOPHAGEAL CANCER: </a:t>
            </a:r>
          </a:p>
          <a:p>
            <a:pPr defTabSz="914400">
              <a:defRPr sz="1200">
                <a:solidFill>
                  <a:srgbClr val="000000"/>
                </a:solidFill>
                <a:uFillTx/>
                <a:latin typeface="Times New Roman"/>
                <a:ea typeface="Times New Roman"/>
                <a:cs typeface="Times New Roman"/>
                <a:sym typeface="Times New Roman"/>
              </a:defRPr>
            </a:pPr>
            <a:r>
              <a:t>A 10Y RETROSPECTIVE REVIEW</a:t>
            </a:r>
          </a:p>
        </p:txBody>
      </p:sp>
      <p:sp>
        <p:nvSpPr>
          <p:cNvPr id="43" name="FS Lourenco, K Bundhoo, MW Johnson"/>
          <p:cNvSpPr txBox="1"/>
          <p:nvPr/>
        </p:nvSpPr>
        <p:spPr>
          <a:xfrm>
            <a:off x="3662117" y="1064278"/>
            <a:ext cx="2545802" cy="219264"/>
          </a:xfrm>
          <a:prstGeom prst="rect">
            <a:avLst/>
          </a:prstGeom>
          <a:ln w="12700">
            <a:miter lim="400000"/>
          </a:ln>
          <a:extLst>
            <a:ext uri="{C572A759-6A51-4108-AA02-DFA0A04FC94B}">
              <ma14:wrappingTextBoxFlag xmlns:ma14="http://schemas.microsoft.com/office/mac/drawingml/2011/main" val="1"/>
            </a:ext>
          </a:extLst>
        </p:spPr>
        <p:txBody>
          <a:bodyPr wrap="none" lIns="35716" tIns="35716" rIns="35716" bIns="35716" anchor="ctr">
            <a:spAutoFit/>
          </a:bodyPr>
          <a:lstStyle>
            <a:lvl1pPr algn="l" defTabSz="457200">
              <a:defRPr sz="1100">
                <a:solidFill>
                  <a:srgbClr val="000000"/>
                </a:solidFill>
                <a:latin typeface="Arial"/>
                <a:ea typeface="Arial"/>
                <a:cs typeface="Arial"/>
                <a:sym typeface="Arial"/>
              </a:defRPr>
            </a:lvl1pPr>
          </a:lstStyle>
          <a:p>
            <a:pPr>
              <a:defRPr sz="1200">
                <a:latin typeface="Times New Roman"/>
                <a:ea typeface="Times New Roman"/>
                <a:cs typeface="Times New Roman"/>
                <a:sym typeface="Times New Roman"/>
              </a:defRPr>
            </a:pPr>
            <a:r>
              <a:rPr sz="1100">
                <a:latin typeface="Arial"/>
                <a:ea typeface="Arial"/>
                <a:cs typeface="Arial"/>
                <a:sym typeface="Arial"/>
              </a:rPr>
              <a:t>FS Lourenco, K Bundhoo, MW Johnson</a:t>
            </a:r>
          </a:p>
        </p:txBody>
      </p:sp>
      <p:sp>
        <p:nvSpPr>
          <p:cNvPr id="44" name="Gastroenterology Unit, Luton &amp; Dunstable FT University Hospital, Luton, United Kingdom"/>
          <p:cNvSpPr txBox="1"/>
          <p:nvPr/>
        </p:nvSpPr>
        <p:spPr>
          <a:xfrm>
            <a:off x="3002486" y="1299289"/>
            <a:ext cx="3865064" cy="181419"/>
          </a:xfrm>
          <a:prstGeom prst="rect">
            <a:avLst/>
          </a:prstGeom>
          <a:ln w="12700">
            <a:miter lim="400000"/>
          </a:ln>
          <a:extLst>
            <a:ext uri="{C572A759-6A51-4108-AA02-DFA0A04FC94B}">
              <ma14:wrappingTextBoxFlag xmlns:ma14="http://schemas.microsoft.com/office/mac/drawingml/2011/main" val="1"/>
            </a:ext>
          </a:extLst>
        </p:spPr>
        <p:txBody>
          <a:bodyPr wrap="none" lIns="35716" tIns="35716" rIns="35716" bIns="35716" anchor="ctr">
            <a:spAutoFit/>
          </a:bodyPr>
          <a:lstStyle>
            <a:lvl1pPr indent="38100" defTabSz="914400">
              <a:defRPr sz="800">
                <a:solidFill>
                  <a:srgbClr val="00B050"/>
                </a:solidFill>
                <a:uFillTx/>
                <a:latin typeface="Times New Roman"/>
                <a:ea typeface="Times New Roman"/>
                <a:cs typeface="Times New Roman"/>
                <a:sym typeface="Times New Roman"/>
              </a:defRPr>
            </a:lvl1pPr>
          </a:lstStyle>
          <a:p>
            <a:pPr>
              <a:defRPr baseline="-110499"/>
            </a:pPr>
            <a:r>
              <a:rPr baseline="0"/>
              <a:t>Gastroenterology Unit, Luton &amp; Dunstable FT University Hospital, Luton, United Kingdom</a:t>
            </a:r>
          </a:p>
        </p:txBody>
      </p:sp>
      <p:graphicFrame>
        <p:nvGraphicFramePr>
          <p:cNvPr id="45" name="New Barretts Diagnosis"/>
          <p:cNvGraphicFramePr/>
          <p:nvPr/>
        </p:nvGraphicFramePr>
        <p:xfrm>
          <a:off x="2556420" y="2538551"/>
          <a:ext cx="1846046" cy="704012"/>
        </p:xfrm>
        <a:graphic xmlns:a="http://schemas.openxmlformats.org/drawingml/2006/main">
          <a:graphicData uri="http://schemas.openxmlformats.org/drawingml/2006/table">
            <a:tbl>
              <a:tblPr firstCol="1" firstRow="1" lastCol="0" lastRow="0" bandCol="0" bandRow="0" rtl="0">
                <a:tableStyleId>{4C3C2611-4C71-4FC5-86AE-919BDF0F9419}</a:tableStyleId>
              </a:tblPr>
              <a:tblGrid>
                <a:gridCol w="350748"/>
                <a:gridCol w="149085"/>
                <a:gridCol w="149085"/>
                <a:gridCol w="149085"/>
                <a:gridCol w="149085"/>
                <a:gridCol w="149085"/>
                <a:gridCol w="149085"/>
                <a:gridCol w="149085"/>
                <a:gridCol w="149085"/>
                <a:gridCol w="149085"/>
                <a:gridCol w="149085"/>
              </a:tblGrid>
              <a:tr h="276910">
                <a:tc gridSpan="11">
                  <a:txBody>
                    <a:bodyPr/>
                    <a:lstStyle/>
                    <a:p>
                      <a:pPr algn="ctr" defTabSz="457200">
                        <a:spcBef>
                          <a:spcPts val="600"/>
                        </a:spcBef>
                        <a:defRPr b="0" sz="1800">
                          <a:solidFill>
                            <a:srgbClr val="000000"/>
                          </a:solidFill>
                          <a:uFillTx/>
                        </a:defRPr>
                      </a:pPr>
                      <a:r>
                        <a:rPr sz="700">
                          <a:latin typeface="Helvetica Neue"/>
                          <a:ea typeface="Helvetica Neue"/>
                          <a:cs typeface="Helvetica Neue"/>
                          <a:sym typeface="Helvetica Neue"/>
                        </a:rPr>
                        <a:t>New Barretts Diagnosis</a:t>
                      </a:r>
                    </a:p>
                  </a:txBody>
                  <a:tcPr marL="50800" marR="50800" marT="50800" marB="50800" anchor="ctr" anchorCtr="0" horzOverflow="overflow">
                    <a:lnL/>
                    <a:lnR/>
                    <a:lnT/>
                    <a:lnB w="4445">
                      <a:solidFill>
                        <a:srgbClr val="000000"/>
                      </a:solidFill>
                      <a:miter lim="400000"/>
                    </a:lnB>
                    <a:solidFill>
                      <a:srgbClr val="000000">
                        <a:alpha val="0"/>
                      </a:srgbClr>
                    </a:solidFill>
                  </a:tcPr>
                </a:tc>
                <a:tc hMerge="1">
                  <a:tcPr/>
                </a:tc>
                <a:tc hMerge="1">
                  <a:tcPr/>
                </a:tc>
                <a:tc hMerge="1">
                  <a:tcPr/>
                </a:tc>
                <a:tc hMerge="1">
                  <a:tcPr/>
                </a:tc>
                <a:tc hMerge="1">
                  <a:tcPr/>
                </a:tc>
                <a:tc hMerge="1">
                  <a:tcPr/>
                </a:tc>
                <a:tc hMerge="1">
                  <a:tcPr/>
                </a:tc>
                <a:tc hMerge="1">
                  <a:tcPr/>
                </a:tc>
                <a:tc hMerge="1">
                  <a:tcPr/>
                </a:tc>
                <a:tc hMerge="1">
                  <a:tcPr/>
                </a:tc>
              </a:tr>
              <a:tr h="133248">
                <a:tc>
                  <a:txBody>
                    <a:bodyPr/>
                    <a:lstStyle/>
                    <a:p>
                      <a:pPr algn="l" defTabSz="457200">
                        <a:defRPr sz="200">
                          <a:solidFill>
                            <a:srgbClr val="000000"/>
                          </a:solidFill>
                          <a:uFillTx/>
                          <a:latin typeface="Helvetica Neue"/>
                          <a:ea typeface="Helvetica Neue"/>
                          <a:cs typeface="Helvetica Neue"/>
                          <a:sym typeface="Helvetica Neue"/>
                        </a:defRPr>
                      </a:pPr>
                    </a:p>
                  </a:txBody>
                  <a:tcPr marL="50800" marR="50800" marT="50800" marB="50800" anchor="t" anchorCtr="0" horzOverflow="overflow">
                    <a:lnL w="4445">
                      <a:solidFill>
                        <a:srgbClr val="000000"/>
                      </a:solidFill>
                      <a:miter lim="400000"/>
                    </a:lnL>
                    <a:lnR w="4445">
                      <a:solidFill>
                        <a:srgbClr val="000000"/>
                      </a:solidFill>
                      <a:miter lim="400000"/>
                    </a:lnR>
                    <a:lnT w="4445">
                      <a:solidFill>
                        <a:srgbClr val="000000"/>
                      </a:solidFill>
                      <a:miter lim="400000"/>
                    </a:lnT>
                    <a:lnB>
                      <a:solidFill>
                        <a:srgbClr val="000000"/>
                      </a:solidFill>
                      <a:miter lim="400000"/>
                    </a:lnB>
                    <a:solidFill>
                      <a:srgbClr val="BEC0BF"/>
                    </a:solidFill>
                  </a:tcPr>
                </a:tc>
                <a:tc>
                  <a:txBody>
                    <a:bodyPr/>
                    <a:lstStyle/>
                    <a:p>
                      <a:pPr defTabSz="457200">
                        <a:defRPr sz="1800">
                          <a:solidFill>
                            <a:srgbClr val="000000"/>
                          </a:solidFill>
                          <a:uFillTx/>
                        </a:defRPr>
                      </a:pPr>
                      <a:r>
                        <a:rPr b="1" sz="200">
                          <a:latin typeface="Helvetica Neue"/>
                          <a:ea typeface="Helvetica Neue"/>
                          <a:cs typeface="Helvetica Neue"/>
                          <a:sym typeface="Helvetica Neue"/>
                        </a:rPr>
                        <a:t>2008</a:t>
                      </a:r>
                    </a:p>
                  </a:txBody>
                  <a:tcPr marL="50800" marR="50800" marT="50800" marB="50800" anchor="t" anchorCtr="0" horzOverflow="overflow">
                    <a:lnL w="4445">
                      <a:solidFill>
                        <a:srgbClr val="000000"/>
                      </a:solidFill>
                      <a:miter lim="400000"/>
                    </a:lnL>
                    <a:lnR w="4445">
                      <a:solidFill>
                        <a:srgbClr val="000000"/>
                      </a:solidFill>
                      <a:miter lim="400000"/>
                    </a:lnR>
                    <a:lnT w="4445">
                      <a:solidFill>
                        <a:srgbClr val="000000"/>
                      </a:solidFill>
                      <a:miter lim="400000"/>
                    </a:lnT>
                    <a:lnB>
                      <a:solidFill>
                        <a:srgbClr val="000000"/>
                      </a:solidFill>
                      <a:miter lim="400000"/>
                    </a:lnB>
                    <a:solidFill>
                      <a:srgbClr val="BEC0BF"/>
                    </a:solidFill>
                  </a:tcPr>
                </a:tc>
                <a:tc>
                  <a:txBody>
                    <a:bodyPr/>
                    <a:lstStyle/>
                    <a:p>
                      <a:pPr defTabSz="457200">
                        <a:defRPr sz="1800">
                          <a:solidFill>
                            <a:srgbClr val="000000"/>
                          </a:solidFill>
                          <a:uFillTx/>
                        </a:defRPr>
                      </a:pPr>
                      <a:r>
                        <a:rPr b="1" sz="200">
                          <a:latin typeface="Helvetica Neue"/>
                          <a:ea typeface="Helvetica Neue"/>
                          <a:cs typeface="Helvetica Neue"/>
                          <a:sym typeface="Helvetica Neue"/>
                        </a:rPr>
                        <a:t>2009</a:t>
                      </a:r>
                    </a:p>
                  </a:txBody>
                  <a:tcPr marL="50800" marR="50800" marT="50800" marB="50800" anchor="t" anchorCtr="0" horzOverflow="overflow">
                    <a:lnL w="4445">
                      <a:solidFill>
                        <a:srgbClr val="000000"/>
                      </a:solidFill>
                      <a:miter lim="400000"/>
                    </a:lnL>
                    <a:lnR w="4445">
                      <a:solidFill>
                        <a:srgbClr val="000000"/>
                      </a:solidFill>
                      <a:miter lim="400000"/>
                    </a:lnR>
                    <a:lnT w="4445">
                      <a:solidFill>
                        <a:srgbClr val="000000"/>
                      </a:solidFill>
                      <a:miter lim="400000"/>
                    </a:lnT>
                    <a:lnB>
                      <a:solidFill>
                        <a:srgbClr val="000000"/>
                      </a:solidFill>
                      <a:miter lim="400000"/>
                    </a:lnB>
                    <a:solidFill>
                      <a:srgbClr val="BEC0BF"/>
                    </a:solidFill>
                  </a:tcPr>
                </a:tc>
                <a:tc>
                  <a:txBody>
                    <a:bodyPr/>
                    <a:lstStyle/>
                    <a:p>
                      <a:pPr defTabSz="457200">
                        <a:defRPr sz="1800">
                          <a:solidFill>
                            <a:srgbClr val="000000"/>
                          </a:solidFill>
                          <a:uFillTx/>
                        </a:defRPr>
                      </a:pPr>
                      <a:r>
                        <a:rPr b="1" sz="200">
                          <a:latin typeface="Helvetica Neue"/>
                          <a:ea typeface="Helvetica Neue"/>
                          <a:cs typeface="Helvetica Neue"/>
                          <a:sym typeface="Helvetica Neue"/>
                        </a:rPr>
                        <a:t>2010</a:t>
                      </a:r>
                    </a:p>
                  </a:txBody>
                  <a:tcPr marL="50800" marR="50800" marT="50800" marB="50800" anchor="t" anchorCtr="0" horzOverflow="overflow">
                    <a:lnL w="4445">
                      <a:solidFill>
                        <a:srgbClr val="000000"/>
                      </a:solidFill>
                      <a:miter lim="400000"/>
                    </a:lnL>
                    <a:lnR w="4445">
                      <a:solidFill>
                        <a:srgbClr val="000000"/>
                      </a:solidFill>
                      <a:miter lim="400000"/>
                    </a:lnR>
                    <a:lnT w="4445">
                      <a:solidFill>
                        <a:srgbClr val="000000"/>
                      </a:solidFill>
                      <a:miter lim="400000"/>
                    </a:lnT>
                    <a:lnB>
                      <a:solidFill>
                        <a:srgbClr val="000000"/>
                      </a:solidFill>
                      <a:miter lim="400000"/>
                    </a:lnB>
                    <a:solidFill>
                      <a:srgbClr val="BEC0BF"/>
                    </a:solidFill>
                  </a:tcPr>
                </a:tc>
                <a:tc>
                  <a:txBody>
                    <a:bodyPr/>
                    <a:lstStyle/>
                    <a:p>
                      <a:pPr defTabSz="457200">
                        <a:defRPr sz="1800">
                          <a:solidFill>
                            <a:srgbClr val="000000"/>
                          </a:solidFill>
                          <a:uFillTx/>
                        </a:defRPr>
                      </a:pPr>
                      <a:r>
                        <a:rPr b="1" sz="200">
                          <a:latin typeface="Helvetica Neue"/>
                          <a:ea typeface="Helvetica Neue"/>
                          <a:cs typeface="Helvetica Neue"/>
                          <a:sym typeface="Helvetica Neue"/>
                        </a:rPr>
                        <a:t>2011</a:t>
                      </a:r>
                    </a:p>
                  </a:txBody>
                  <a:tcPr marL="50800" marR="50800" marT="50800" marB="50800" anchor="t" anchorCtr="0" horzOverflow="overflow">
                    <a:lnL w="4445">
                      <a:solidFill>
                        <a:srgbClr val="000000"/>
                      </a:solidFill>
                      <a:miter lim="400000"/>
                    </a:lnL>
                    <a:lnR w="4445">
                      <a:solidFill>
                        <a:srgbClr val="000000"/>
                      </a:solidFill>
                      <a:miter lim="400000"/>
                    </a:lnR>
                    <a:lnT w="4445">
                      <a:solidFill>
                        <a:srgbClr val="000000"/>
                      </a:solidFill>
                      <a:miter lim="400000"/>
                    </a:lnT>
                    <a:lnB>
                      <a:solidFill>
                        <a:srgbClr val="000000"/>
                      </a:solidFill>
                      <a:miter lim="400000"/>
                    </a:lnB>
                    <a:solidFill>
                      <a:srgbClr val="BEC0BF"/>
                    </a:solidFill>
                  </a:tcPr>
                </a:tc>
                <a:tc>
                  <a:txBody>
                    <a:bodyPr/>
                    <a:lstStyle/>
                    <a:p>
                      <a:pPr defTabSz="457200">
                        <a:defRPr sz="1800">
                          <a:solidFill>
                            <a:srgbClr val="000000"/>
                          </a:solidFill>
                          <a:uFillTx/>
                        </a:defRPr>
                      </a:pPr>
                      <a:r>
                        <a:rPr b="1" sz="200">
                          <a:latin typeface="Helvetica Neue"/>
                          <a:ea typeface="Helvetica Neue"/>
                          <a:cs typeface="Helvetica Neue"/>
                          <a:sym typeface="Helvetica Neue"/>
                        </a:rPr>
                        <a:t>2012</a:t>
                      </a:r>
                    </a:p>
                  </a:txBody>
                  <a:tcPr marL="50800" marR="50800" marT="50800" marB="50800" anchor="t" anchorCtr="0" horzOverflow="overflow">
                    <a:lnL w="4445">
                      <a:solidFill>
                        <a:srgbClr val="000000"/>
                      </a:solidFill>
                      <a:miter lim="400000"/>
                    </a:lnL>
                    <a:lnR w="4445">
                      <a:solidFill>
                        <a:srgbClr val="000000"/>
                      </a:solidFill>
                      <a:miter lim="400000"/>
                    </a:lnR>
                    <a:lnT w="4445">
                      <a:solidFill>
                        <a:srgbClr val="000000"/>
                      </a:solidFill>
                      <a:miter lim="400000"/>
                    </a:lnT>
                    <a:lnB>
                      <a:solidFill>
                        <a:srgbClr val="000000"/>
                      </a:solidFill>
                      <a:miter lim="400000"/>
                    </a:lnB>
                    <a:solidFill>
                      <a:srgbClr val="BEC0BF"/>
                    </a:solidFill>
                  </a:tcPr>
                </a:tc>
                <a:tc>
                  <a:txBody>
                    <a:bodyPr/>
                    <a:lstStyle/>
                    <a:p>
                      <a:pPr defTabSz="457200">
                        <a:defRPr sz="1800">
                          <a:solidFill>
                            <a:srgbClr val="000000"/>
                          </a:solidFill>
                          <a:uFillTx/>
                        </a:defRPr>
                      </a:pPr>
                      <a:r>
                        <a:rPr b="1" sz="200">
                          <a:latin typeface="Helvetica Neue"/>
                          <a:ea typeface="Helvetica Neue"/>
                          <a:cs typeface="Helvetica Neue"/>
                          <a:sym typeface="Helvetica Neue"/>
                        </a:rPr>
                        <a:t>2013</a:t>
                      </a:r>
                    </a:p>
                  </a:txBody>
                  <a:tcPr marL="50800" marR="50800" marT="50800" marB="50800" anchor="t" anchorCtr="0" horzOverflow="overflow">
                    <a:lnL w="4445">
                      <a:solidFill>
                        <a:srgbClr val="000000"/>
                      </a:solidFill>
                      <a:miter lim="400000"/>
                    </a:lnL>
                    <a:lnR w="4445">
                      <a:solidFill>
                        <a:srgbClr val="000000"/>
                      </a:solidFill>
                      <a:miter lim="400000"/>
                    </a:lnR>
                    <a:lnT w="4445">
                      <a:solidFill>
                        <a:srgbClr val="000000"/>
                      </a:solidFill>
                      <a:miter lim="400000"/>
                    </a:lnT>
                    <a:lnB>
                      <a:solidFill>
                        <a:srgbClr val="000000"/>
                      </a:solidFill>
                      <a:miter lim="400000"/>
                    </a:lnB>
                    <a:solidFill>
                      <a:srgbClr val="BEC0BF"/>
                    </a:solidFill>
                  </a:tcPr>
                </a:tc>
                <a:tc>
                  <a:txBody>
                    <a:bodyPr/>
                    <a:lstStyle/>
                    <a:p>
                      <a:pPr defTabSz="457200">
                        <a:defRPr sz="1800">
                          <a:solidFill>
                            <a:srgbClr val="000000"/>
                          </a:solidFill>
                          <a:uFillTx/>
                        </a:defRPr>
                      </a:pPr>
                      <a:r>
                        <a:rPr b="1" sz="200">
                          <a:latin typeface="Helvetica Neue"/>
                          <a:ea typeface="Helvetica Neue"/>
                          <a:cs typeface="Helvetica Neue"/>
                          <a:sym typeface="Helvetica Neue"/>
                        </a:rPr>
                        <a:t>2014</a:t>
                      </a:r>
                    </a:p>
                  </a:txBody>
                  <a:tcPr marL="50800" marR="50800" marT="50800" marB="50800" anchor="t" anchorCtr="0" horzOverflow="overflow">
                    <a:lnL w="4445">
                      <a:solidFill>
                        <a:srgbClr val="000000"/>
                      </a:solidFill>
                      <a:miter lim="400000"/>
                    </a:lnL>
                    <a:lnR w="4445">
                      <a:solidFill>
                        <a:srgbClr val="000000"/>
                      </a:solidFill>
                      <a:miter lim="400000"/>
                    </a:lnR>
                    <a:lnT w="4445">
                      <a:solidFill>
                        <a:srgbClr val="000000"/>
                      </a:solidFill>
                      <a:miter lim="400000"/>
                    </a:lnT>
                    <a:lnB>
                      <a:solidFill>
                        <a:srgbClr val="000000"/>
                      </a:solidFill>
                      <a:miter lim="400000"/>
                    </a:lnB>
                    <a:solidFill>
                      <a:srgbClr val="BEC0BF"/>
                    </a:solidFill>
                  </a:tcPr>
                </a:tc>
                <a:tc>
                  <a:txBody>
                    <a:bodyPr/>
                    <a:lstStyle/>
                    <a:p>
                      <a:pPr defTabSz="457200">
                        <a:defRPr sz="1800">
                          <a:solidFill>
                            <a:srgbClr val="000000"/>
                          </a:solidFill>
                          <a:uFillTx/>
                        </a:defRPr>
                      </a:pPr>
                      <a:r>
                        <a:rPr b="1" sz="200">
                          <a:latin typeface="Helvetica Neue"/>
                          <a:ea typeface="Helvetica Neue"/>
                          <a:cs typeface="Helvetica Neue"/>
                          <a:sym typeface="Helvetica Neue"/>
                        </a:rPr>
                        <a:t>2015</a:t>
                      </a:r>
                    </a:p>
                  </a:txBody>
                  <a:tcPr marL="50800" marR="50800" marT="50800" marB="50800" anchor="t" anchorCtr="0" horzOverflow="overflow">
                    <a:lnL w="4445">
                      <a:solidFill>
                        <a:srgbClr val="000000"/>
                      </a:solidFill>
                      <a:miter lim="400000"/>
                    </a:lnL>
                    <a:lnR w="4445">
                      <a:solidFill>
                        <a:srgbClr val="000000"/>
                      </a:solidFill>
                      <a:miter lim="400000"/>
                    </a:lnR>
                    <a:lnT w="4445">
                      <a:solidFill>
                        <a:srgbClr val="000000"/>
                      </a:solidFill>
                      <a:miter lim="400000"/>
                    </a:lnT>
                    <a:lnB>
                      <a:solidFill>
                        <a:srgbClr val="000000"/>
                      </a:solidFill>
                      <a:miter lim="400000"/>
                    </a:lnB>
                    <a:solidFill>
                      <a:srgbClr val="BEC0BF"/>
                    </a:solidFill>
                  </a:tcPr>
                </a:tc>
                <a:tc>
                  <a:txBody>
                    <a:bodyPr/>
                    <a:lstStyle/>
                    <a:p>
                      <a:pPr defTabSz="457200">
                        <a:defRPr sz="1800">
                          <a:solidFill>
                            <a:srgbClr val="000000"/>
                          </a:solidFill>
                          <a:uFillTx/>
                        </a:defRPr>
                      </a:pPr>
                      <a:r>
                        <a:rPr b="1" sz="200">
                          <a:latin typeface="Helvetica Neue"/>
                          <a:ea typeface="Helvetica Neue"/>
                          <a:cs typeface="Helvetica Neue"/>
                          <a:sym typeface="Helvetica Neue"/>
                        </a:rPr>
                        <a:t>2016</a:t>
                      </a:r>
                    </a:p>
                  </a:txBody>
                  <a:tcPr marL="50800" marR="50800" marT="50800" marB="50800" anchor="t" anchorCtr="0" horzOverflow="overflow">
                    <a:lnL w="4445">
                      <a:solidFill>
                        <a:srgbClr val="000000"/>
                      </a:solidFill>
                      <a:miter lim="400000"/>
                    </a:lnL>
                    <a:lnR w="4445">
                      <a:solidFill>
                        <a:srgbClr val="000000"/>
                      </a:solidFill>
                      <a:miter lim="400000"/>
                    </a:lnR>
                    <a:lnT w="4445">
                      <a:solidFill>
                        <a:srgbClr val="000000"/>
                      </a:solidFill>
                      <a:miter lim="400000"/>
                    </a:lnT>
                    <a:lnB>
                      <a:solidFill>
                        <a:srgbClr val="000000"/>
                      </a:solidFill>
                      <a:miter lim="400000"/>
                    </a:lnB>
                    <a:solidFill>
                      <a:srgbClr val="BEC0BF"/>
                    </a:solidFill>
                  </a:tcPr>
                </a:tc>
                <a:tc>
                  <a:txBody>
                    <a:bodyPr/>
                    <a:lstStyle/>
                    <a:p>
                      <a:pPr defTabSz="457200">
                        <a:defRPr sz="1800">
                          <a:solidFill>
                            <a:srgbClr val="000000"/>
                          </a:solidFill>
                          <a:uFillTx/>
                        </a:defRPr>
                      </a:pPr>
                      <a:r>
                        <a:rPr b="1" sz="200">
                          <a:latin typeface="Helvetica Neue"/>
                          <a:ea typeface="Helvetica Neue"/>
                          <a:cs typeface="Helvetica Neue"/>
                          <a:sym typeface="Helvetica Neue"/>
                        </a:rPr>
                        <a:t>2017</a:t>
                      </a:r>
                    </a:p>
                  </a:txBody>
                  <a:tcPr marL="50800" marR="50800" marT="50800" marB="50800" anchor="t" anchorCtr="0" horzOverflow="overflow">
                    <a:lnL w="4445">
                      <a:solidFill>
                        <a:srgbClr val="000000"/>
                      </a:solidFill>
                      <a:miter lim="400000"/>
                    </a:lnL>
                    <a:lnR w="4445">
                      <a:solidFill>
                        <a:srgbClr val="000000"/>
                      </a:solidFill>
                      <a:miter lim="400000"/>
                    </a:lnR>
                    <a:lnT w="4445">
                      <a:solidFill>
                        <a:srgbClr val="000000"/>
                      </a:solidFill>
                      <a:miter lim="400000"/>
                    </a:lnT>
                    <a:lnB>
                      <a:solidFill>
                        <a:srgbClr val="000000"/>
                      </a:solidFill>
                      <a:miter lim="400000"/>
                    </a:lnB>
                    <a:solidFill>
                      <a:srgbClr val="BEC0BF"/>
                    </a:solidFill>
                  </a:tcPr>
                </a:tc>
              </a:tr>
              <a:tr h="133273">
                <a:tc>
                  <a:txBody>
                    <a:bodyPr/>
                    <a:lstStyle/>
                    <a:p>
                      <a:pPr algn="l" defTabSz="457200">
                        <a:defRPr b="0" sz="1800">
                          <a:solidFill>
                            <a:srgbClr val="000000"/>
                          </a:solidFill>
                          <a:uFillTx/>
                        </a:defRPr>
                      </a:pPr>
                      <a:r>
                        <a:rPr b="1" sz="200">
                          <a:latin typeface="Helvetica Neue"/>
                          <a:ea typeface="Helvetica Neue"/>
                          <a:cs typeface="Helvetica Neue"/>
                          <a:sym typeface="Helvetica Neue"/>
                        </a:rPr>
                        <a:t>New Cases</a:t>
                      </a:r>
                    </a:p>
                  </a:txBody>
                  <a:tcPr marL="50800" marR="50800" marT="50800" marB="50800" anchor="t" anchorCtr="0" horzOverflow="overflow">
                    <a:lnL w="4445">
                      <a:solidFill>
                        <a:srgbClr val="000000"/>
                      </a:solidFill>
                      <a:miter lim="400000"/>
                    </a:lnL>
                    <a:lnR>
                      <a:solidFill>
                        <a:srgbClr val="000000"/>
                      </a:solidFill>
                      <a:miter lim="400000"/>
                    </a:lnR>
                    <a:lnT>
                      <a:solidFill>
                        <a:srgbClr val="000000"/>
                      </a:solidFill>
                      <a:miter lim="400000"/>
                    </a:lnT>
                    <a:lnB w="4445">
                      <a:solidFill>
                        <a:srgbClr val="000000"/>
                      </a:solidFill>
                      <a:miter lim="400000"/>
                    </a:lnB>
                    <a:solidFill>
                      <a:srgbClr val="DCDCDC"/>
                    </a:solidFill>
                  </a:tcPr>
                </a:tc>
                <a:tc>
                  <a:txBody>
                    <a:bodyPr/>
                    <a:lstStyle/>
                    <a:p>
                      <a:pPr defTabSz="457200">
                        <a:defRPr sz="1800">
                          <a:solidFill>
                            <a:srgbClr val="000000"/>
                          </a:solidFill>
                          <a:uFillTx/>
                        </a:defRPr>
                      </a:pPr>
                      <a:r>
                        <a:rPr sz="200">
                          <a:latin typeface="Helvetica Neue"/>
                          <a:ea typeface="Helvetica Neue"/>
                          <a:cs typeface="Helvetica Neue"/>
                          <a:sym typeface="Helvetica Neue"/>
                        </a:rPr>
                        <a:t>111</a:t>
                      </a:r>
                    </a:p>
                  </a:txBody>
                  <a:tcPr marL="50800" marR="50800" marT="50800" marB="50800" anchor="t" anchorCtr="0" horzOverflow="overflow">
                    <a:lnL>
                      <a:solidFill>
                        <a:srgbClr val="000000"/>
                      </a:solidFill>
                      <a:miter lim="400000"/>
                    </a:lnL>
                    <a:lnR w="4445">
                      <a:solidFill>
                        <a:srgbClr val="000000"/>
                      </a:solidFill>
                      <a:miter lim="400000"/>
                    </a:lnR>
                    <a:lnT>
                      <a:solidFill>
                        <a:srgbClr val="000000"/>
                      </a:solidFill>
                      <a:miter lim="400000"/>
                    </a:lnT>
                    <a:lnB w="4445">
                      <a:solidFill>
                        <a:srgbClr val="000000"/>
                      </a:solidFill>
                      <a:miter lim="400000"/>
                    </a:lnB>
                    <a:noFill/>
                  </a:tcPr>
                </a:tc>
                <a:tc>
                  <a:txBody>
                    <a:bodyPr/>
                    <a:lstStyle/>
                    <a:p>
                      <a:pPr defTabSz="457200">
                        <a:defRPr sz="1800">
                          <a:solidFill>
                            <a:srgbClr val="000000"/>
                          </a:solidFill>
                          <a:uFillTx/>
                        </a:defRPr>
                      </a:pPr>
                      <a:r>
                        <a:rPr sz="200">
                          <a:latin typeface="Helvetica Neue"/>
                          <a:ea typeface="Helvetica Neue"/>
                          <a:cs typeface="Helvetica Neue"/>
                          <a:sym typeface="Helvetica Neue"/>
                        </a:rPr>
                        <a:t>116</a:t>
                      </a:r>
                    </a:p>
                  </a:txBody>
                  <a:tcPr marL="50800" marR="50800" marT="50800" marB="50800" anchor="t" anchorCtr="0" horzOverflow="overflow">
                    <a:lnL w="4445">
                      <a:solidFill>
                        <a:srgbClr val="000000"/>
                      </a:solidFill>
                      <a:miter lim="400000"/>
                    </a:lnL>
                    <a:lnR w="4445">
                      <a:solidFill>
                        <a:srgbClr val="000000"/>
                      </a:solidFill>
                      <a:miter lim="400000"/>
                    </a:lnR>
                    <a:lnT>
                      <a:solidFill>
                        <a:srgbClr val="000000"/>
                      </a:solidFill>
                      <a:miter lim="400000"/>
                    </a:lnT>
                    <a:lnB w="4445">
                      <a:solidFill>
                        <a:srgbClr val="000000"/>
                      </a:solidFill>
                      <a:miter lim="400000"/>
                    </a:lnB>
                    <a:noFill/>
                  </a:tcPr>
                </a:tc>
                <a:tc>
                  <a:txBody>
                    <a:bodyPr/>
                    <a:lstStyle/>
                    <a:p>
                      <a:pPr defTabSz="457200">
                        <a:defRPr sz="1800">
                          <a:solidFill>
                            <a:srgbClr val="000000"/>
                          </a:solidFill>
                          <a:uFillTx/>
                        </a:defRPr>
                      </a:pPr>
                      <a:r>
                        <a:rPr sz="200">
                          <a:latin typeface="Helvetica Neue"/>
                          <a:ea typeface="Helvetica Neue"/>
                          <a:cs typeface="Helvetica Neue"/>
                          <a:sym typeface="Helvetica Neue"/>
                        </a:rPr>
                        <a:t>129</a:t>
                      </a:r>
                    </a:p>
                  </a:txBody>
                  <a:tcPr marL="50800" marR="50800" marT="50800" marB="50800" anchor="t" anchorCtr="0" horzOverflow="overflow">
                    <a:lnL w="4445">
                      <a:solidFill>
                        <a:srgbClr val="000000"/>
                      </a:solidFill>
                      <a:miter lim="400000"/>
                    </a:lnL>
                    <a:lnR w="4445">
                      <a:solidFill>
                        <a:srgbClr val="000000"/>
                      </a:solidFill>
                      <a:miter lim="400000"/>
                    </a:lnR>
                    <a:lnT>
                      <a:solidFill>
                        <a:srgbClr val="000000"/>
                      </a:solidFill>
                      <a:miter lim="400000"/>
                    </a:lnT>
                    <a:lnB w="4445">
                      <a:solidFill>
                        <a:srgbClr val="000000"/>
                      </a:solidFill>
                      <a:miter lim="400000"/>
                    </a:lnB>
                    <a:noFill/>
                  </a:tcPr>
                </a:tc>
                <a:tc>
                  <a:txBody>
                    <a:bodyPr/>
                    <a:lstStyle/>
                    <a:p>
                      <a:pPr defTabSz="457200">
                        <a:defRPr sz="1800">
                          <a:solidFill>
                            <a:srgbClr val="000000"/>
                          </a:solidFill>
                          <a:uFillTx/>
                        </a:defRPr>
                      </a:pPr>
                      <a:r>
                        <a:rPr sz="200">
                          <a:latin typeface="Helvetica Neue"/>
                          <a:ea typeface="Helvetica Neue"/>
                          <a:cs typeface="Helvetica Neue"/>
                          <a:sym typeface="Helvetica Neue"/>
                        </a:rPr>
                        <a:t>130</a:t>
                      </a:r>
                    </a:p>
                  </a:txBody>
                  <a:tcPr marL="50800" marR="50800" marT="50800" marB="50800" anchor="t" anchorCtr="0" horzOverflow="overflow">
                    <a:lnL w="4445">
                      <a:solidFill>
                        <a:srgbClr val="000000"/>
                      </a:solidFill>
                      <a:miter lim="400000"/>
                    </a:lnL>
                    <a:lnR w="4445">
                      <a:solidFill>
                        <a:srgbClr val="000000"/>
                      </a:solidFill>
                      <a:miter lim="400000"/>
                    </a:lnR>
                    <a:lnT>
                      <a:solidFill>
                        <a:srgbClr val="000000"/>
                      </a:solidFill>
                      <a:miter lim="400000"/>
                    </a:lnT>
                    <a:lnB w="4445">
                      <a:solidFill>
                        <a:srgbClr val="000000"/>
                      </a:solidFill>
                      <a:miter lim="400000"/>
                    </a:lnB>
                    <a:noFill/>
                  </a:tcPr>
                </a:tc>
                <a:tc>
                  <a:txBody>
                    <a:bodyPr/>
                    <a:lstStyle/>
                    <a:p>
                      <a:pPr defTabSz="457200">
                        <a:defRPr sz="1800">
                          <a:solidFill>
                            <a:srgbClr val="000000"/>
                          </a:solidFill>
                          <a:uFillTx/>
                        </a:defRPr>
                      </a:pPr>
                      <a:r>
                        <a:rPr sz="200">
                          <a:latin typeface="Helvetica Neue"/>
                          <a:ea typeface="Helvetica Neue"/>
                          <a:cs typeface="Helvetica Neue"/>
                          <a:sym typeface="Helvetica Neue"/>
                        </a:rPr>
                        <a:t>167</a:t>
                      </a:r>
                    </a:p>
                  </a:txBody>
                  <a:tcPr marL="50800" marR="50800" marT="50800" marB="50800" anchor="t" anchorCtr="0" horzOverflow="overflow">
                    <a:lnL w="4445">
                      <a:solidFill>
                        <a:srgbClr val="000000"/>
                      </a:solidFill>
                      <a:miter lim="400000"/>
                    </a:lnL>
                    <a:lnR w="4445">
                      <a:solidFill>
                        <a:srgbClr val="000000"/>
                      </a:solidFill>
                      <a:miter lim="400000"/>
                    </a:lnR>
                    <a:lnT>
                      <a:solidFill>
                        <a:srgbClr val="000000"/>
                      </a:solidFill>
                      <a:miter lim="400000"/>
                    </a:lnT>
                    <a:lnB w="4445">
                      <a:solidFill>
                        <a:srgbClr val="000000"/>
                      </a:solidFill>
                      <a:miter lim="400000"/>
                    </a:lnB>
                    <a:noFill/>
                  </a:tcPr>
                </a:tc>
                <a:tc>
                  <a:txBody>
                    <a:bodyPr/>
                    <a:lstStyle/>
                    <a:p>
                      <a:pPr defTabSz="457200">
                        <a:defRPr sz="1800">
                          <a:solidFill>
                            <a:srgbClr val="000000"/>
                          </a:solidFill>
                          <a:uFillTx/>
                        </a:defRPr>
                      </a:pPr>
                      <a:r>
                        <a:rPr sz="200">
                          <a:latin typeface="Helvetica Neue"/>
                          <a:ea typeface="Helvetica Neue"/>
                          <a:cs typeface="Helvetica Neue"/>
                          <a:sym typeface="Helvetica Neue"/>
                        </a:rPr>
                        <a:t>189</a:t>
                      </a:r>
                    </a:p>
                  </a:txBody>
                  <a:tcPr marL="50800" marR="50800" marT="50800" marB="50800" anchor="t" anchorCtr="0" horzOverflow="overflow">
                    <a:lnL w="4445">
                      <a:solidFill>
                        <a:srgbClr val="000000"/>
                      </a:solidFill>
                      <a:miter lim="400000"/>
                    </a:lnL>
                    <a:lnR w="4445">
                      <a:solidFill>
                        <a:srgbClr val="000000"/>
                      </a:solidFill>
                      <a:miter lim="400000"/>
                    </a:lnR>
                    <a:lnT>
                      <a:solidFill>
                        <a:srgbClr val="000000"/>
                      </a:solidFill>
                      <a:miter lim="400000"/>
                    </a:lnT>
                    <a:lnB w="4445">
                      <a:solidFill>
                        <a:srgbClr val="000000"/>
                      </a:solidFill>
                      <a:miter lim="400000"/>
                    </a:lnB>
                    <a:noFill/>
                  </a:tcPr>
                </a:tc>
                <a:tc>
                  <a:txBody>
                    <a:bodyPr/>
                    <a:lstStyle/>
                    <a:p>
                      <a:pPr defTabSz="457200">
                        <a:defRPr sz="1800">
                          <a:solidFill>
                            <a:srgbClr val="000000"/>
                          </a:solidFill>
                          <a:uFillTx/>
                        </a:defRPr>
                      </a:pPr>
                      <a:r>
                        <a:rPr sz="200">
                          <a:latin typeface="Helvetica Neue"/>
                          <a:ea typeface="Helvetica Neue"/>
                          <a:cs typeface="Helvetica Neue"/>
                          <a:sym typeface="Helvetica Neue"/>
                        </a:rPr>
                        <a:t>195</a:t>
                      </a:r>
                    </a:p>
                  </a:txBody>
                  <a:tcPr marL="50800" marR="50800" marT="50800" marB="50800" anchor="t" anchorCtr="0" horzOverflow="overflow">
                    <a:lnL w="4445">
                      <a:solidFill>
                        <a:srgbClr val="000000"/>
                      </a:solidFill>
                      <a:miter lim="400000"/>
                    </a:lnL>
                    <a:lnR w="4445">
                      <a:solidFill>
                        <a:srgbClr val="000000"/>
                      </a:solidFill>
                      <a:miter lim="400000"/>
                    </a:lnR>
                    <a:lnT>
                      <a:solidFill>
                        <a:srgbClr val="000000"/>
                      </a:solidFill>
                      <a:miter lim="400000"/>
                    </a:lnT>
                    <a:lnB w="4445">
                      <a:solidFill>
                        <a:srgbClr val="000000"/>
                      </a:solidFill>
                      <a:miter lim="400000"/>
                    </a:lnB>
                    <a:noFill/>
                  </a:tcPr>
                </a:tc>
                <a:tc>
                  <a:txBody>
                    <a:bodyPr/>
                    <a:lstStyle/>
                    <a:p>
                      <a:pPr defTabSz="457200">
                        <a:defRPr sz="1800">
                          <a:solidFill>
                            <a:srgbClr val="000000"/>
                          </a:solidFill>
                          <a:uFillTx/>
                        </a:defRPr>
                      </a:pPr>
                      <a:r>
                        <a:rPr sz="200">
                          <a:latin typeface="Helvetica Neue"/>
                          <a:ea typeface="Helvetica Neue"/>
                          <a:cs typeface="Helvetica Neue"/>
                          <a:sym typeface="Helvetica Neue"/>
                        </a:rPr>
                        <a:t>197</a:t>
                      </a:r>
                    </a:p>
                  </a:txBody>
                  <a:tcPr marL="50800" marR="50800" marT="50800" marB="50800" anchor="t" anchorCtr="0" horzOverflow="overflow">
                    <a:lnL w="4445">
                      <a:solidFill>
                        <a:srgbClr val="000000"/>
                      </a:solidFill>
                      <a:miter lim="400000"/>
                    </a:lnL>
                    <a:lnR w="4445">
                      <a:solidFill>
                        <a:srgbClr val="000000"/>
                      </a:solidFill>
                      <a:miter lim="400000"/>
                    </a:lnR>
                    <a:lnT>
                      <a:solidFill>
                        <a:srgbClr val="000000"/>
                      </a:solidFill>
                      <a:miter lim="400000"/>
                    </a:lnT>
                    <a:lnB w="4445">
                      <a:solidFill>
                        <a:srgbClr val="000000"/>
                      </a:solidFill>
                      <a:miter lim="400000"/>
                    </a:lnB>
                    <a:noFill/>
                  </a:tcPr>
                </a:tc>
                <a:tc>
                  <a:txBody>
                    <a:bodyPr/>
                    <a:lstStyle/>
                    <a:p>
                      <a:pPr defTabSz="457200">
                        <a:defRPr sz="1800">
                          <a:solidFill>
                            <a:srgbClr val="000000"/>
                          </a:solidFill>
                          <a:uFillTx/>
                        </a:defRPr>
                      </a:pPr>
                      <a:r>
                        <a:rPr sz="200">
                          <a:latin typeface="Helvetica Neue"/>
                          <a:ea typeface="Helvetica Neue"/>
                          <a:cs typeface="Helvetica Neue"/>
                          <a:sym typeface="Helvetica Neue"/>
                        </a:rPr>
                        <a:t>256</a:t>
                      </a:r>
                    </a:p>
                  </a:txBody>
                  <a:tcPr marL="50800" marR="50800" marT="50800" marB="50800" anchor="t" anchorCtr="0" horzOverflow="overflow">
                    <a:lnL w="4445">
                      <a:solidFill>
                        <a:srgbClr val="000000"/>
                      </a:solidFill>
                      <a:miter lim="400000"/>
                    </a:lnL>
                    <a:lnR w="4445">
                      <a:solidFill>
                        <a:srgbClr val="000000"/>
                      </a:solidFill>
                      <a:miter lim="400000"/>
                    </a:lnR>
                    <a:lnT>
                      <a:solidFill>
                        <a:srgbClr val="000000"/>
                      </a:solidFill>
                      <a:miter lim="400000"/>
                    </a:lnT>
                    <a:lnB w="4445">
                      <a:solidFill>
                        <a:srgbClr val="000000"/>
                      </a:solidFill>
                      <a:miter lim="400000"/>
                    </a:lnB>
                    <a:noFill/>
                  </a:tcPr>
                </a:tc>
                <a:tc>
                  <a:txBody>
                    <a:bodyPr/>
                    <a:lstStyle/>
                    <a:p>
                      <a:pPr defTabSz="457200">
                        <a:defRPr sz="1800">
                          <a:solidFill>
                            <a:srgbClr val="000000"/>
                          </a:solidFill>
                          <a:uFillTx/>
                        </a:defRPr>
                      </a:pPr>
                      <a:r>
                        <a:rPr sz="200">
                          <a:latin typeface="Helvetica Neue"/>
                          <a:ea typeface="Helvetica Neue"/>
                          <a:cs typeface="Helvetica Neue"/>
                          <a:sym typeface="Helvetica Neue"/>
                        </a:rPr>
                        <a:t>300</a:t>
                      </a:r>
                    </a:p>
                  </a:txBody>
                  <a:tcPr marL="50800" marR="50800" marT="50800" marB="50800" anchor="t" anchorCtr="0" horzOverflow="overflow">
                    <a:lnL w="4445">
                      <a:solidFill>
                        <a:srgbClr val="000000"/>
                      </a:solidFill>
                      <a:miter lim="400000"/>
                    </a:lnL>
                    <a:lnR w="4445">
                      <a:solidFill>
                        <a:srgbClr val="000000"/>
                      </a:solidFill>
                      <a:miter lim="400000"/>
                    </a:lnR>
                    <a:lnT>
                      <a:solidFill>
                        <a:srgbClr val="000000"/>
                      </a:solidFill>
                      <a:miter lim="400000"/>
                    </a:lnT>
                    <a:lnB w="4445">
                      <a:solidFill>
                        <a:srgbClr val="000000"/>
                      </a:solidFill>
                      <a:miter lim="400000"/>
                    </a:lnB>
                    <a:noFill/>
                  </a:tcPr>
                </a:tc>
              </a:tr>
              <a:tr h="156133">
                <a:tc>
                  <a:txBody>
                    <a:bodyPr/>
                    <a:lstStyle/>
                    <a:p>
                      <a:pPr algn="l" defTabSz="457200">
                        <a:defRPr b="0" sz="1800">
                          <a:solidFill>
                            <a:srgbClr val="000000"/>
                          </a:solidFill>
                          <a:uFillTx/>
                        </a:defRPr>
                      </a:pPr>
                      <a:r>
                        <a:rPr b="1" sz="200">
                          <a:latin typeface="Helvetica Neue"/>
                          <a:ea typeface="Helvetica Neue"/>
                          <a:cs typeface="Helvetica Neue"/>
                          <a:sym typeface="Helvetica Neue"/>
                        </a:rPr>
                        <a:t>Cumulative Cases</a:t>
                      </a:r>
                    </a:p>
                  </a:txBody>
                  <a:tcPr marL="50800" marR="50800" marT="50800" marB="50800" anchor="t" anchorCtr="0" horzOverflow="overflow">
                    <a:lnL w="4445">
                      <a:solidFill>
                        <a:srgbClr val="000000"/>
                      </a:solidFill>
                      <a:miter lim="400000"/>
                    </a:lnL>
                    <a:lnR>
                      <a:solidFill>
                        <a:srgbClr val="000000"/>
                      </a:solidFill>
                      <a:miter lim="400000"/>
                    </a:lnR>
                    <a:lnT w="4445">
                      <a:solidFill>
                        <a:srgbClr val="000000"/>
                      </a:solidFill>
                      <a:miter lim="400000"/>
                    </a:lnT>
                    <a:lnB w="4445">
                      <a:solidFill>
                        <a:srgbClr val="000000"/>
                      </a:solidFill>
                      <a:miter lim="400000"/>
                    </a:lnB>
                    <a:solidFill>
                      <a:srgbClr val="DCDCDC"/>
                    </a:solidFill>
                  </a:tcPr>
                </a:tc>
                <a:tc>
                  <a:txBody>
                    <a:bodyPr/>
                    <a:lstStyle/>
                    <a:p>
                      <a:pPr defTabSz="457200">
                        <a:defRPr sz="1800">
                          <a:solidFill>
                            <a:srgbClr val="000000"/>
                          </a:solidFill>
                          <a:uFillTx/>
                        </a:defRPr>
                      </a:pPr>
                      <a:r>
                        <a:rPr sz="200">
                          <a:latin typeface="Helvetica Neue"/>
                          <a:ea typeface="Helvetica Neue"/>
                          <a:cs typeface="Helvetica Neue"/>
                          <a:sym typeface="Helvetica Neue"/>
                        </a:rPr>
                        <a:t>111</a:t>
                      </a:r>
                    </a:p>
                  </a:txBody>
                  <a:tcPr marL="50800" marR="50800" marT="50800" marB="50800" anchor="t" anchorCtr="0" horzOverflow="overflow">
                    <a:lnL>
                      <a:solidFill>
                        <a:srgbClr val="000000"/>
                      </a:solidFill>
                      <a:miter lim="400000"/>
                    </a:lnL>
                    <a:lnR w="4445">
                      <a:solidFill>
                        <a:srgbClr val="000000"/>
                      </a:solidFill>
                      <a:miter lim="400000"/>
                    </a:lnR>
                    <a:lnT w="4445">
                      <a:solidFill>
                        <a:srgbClr val="000000"/>
                      </a:solidFill>
                      <a:miter lim="400000"/>
                    </a:lnT>
                    <a:lnB w="4445">
                      <a:solidFill>
                        <a:srgbClr val="000000"/>
                      </a:solidFill>
                      <a:miter lim="400000"/>
                    </a:lnB>
                    <a:noFill/>
                  </a:tcPr>
                </a:tc>
                <a:tc>
                  <a:txBody>
                    <a:bodyPr/>
                    <a:lstStyle/>
                    <a:p>
                      <a:pPr defTabSz="457200">
                        <a:defRPr sz="1800">
                          <a:solidFill>
                            <a:srgbClr val="000000"/>
                          </a:solidFill>
                          <a:uFillTx/>
                        </a:defRPr>
                      </a:pPr>
                      <a:r>
                        <a:rPr sz="200">
                          <a:latin typeface="Helvetica Neue"/>
                          <a:ea typeface="Helvetica Neue"/>
                          <a:cs typeface="Helvetica Neue"/>
                          <a:sym typeface="Helvetica Neue"/>
                        </a:rPr>
                        <a:t>227</a:t>
                      </a:r>
                    </a:p>
                  </a:txBody>
                  <a:tcPr marL="50800" marR="50800" marT="50800" marB="50800" anchor="t" anchorCtr="0" horzOverflow="overflow">
                    <a:lnL w="4445">
                      <a:solidFill>
                        <a:srgbClr val="000000"/>
                      </a:solidFill>
                      <a:miter lim="400000"/>
                    </a:lnL>
                    <a:lnR w="4445">
                      <a:solidFill>
                        <a:srgbClr val="000000"/>
                      </a:solidFill>
                      <a:miter lim="400000"/>
                    </a:lnR>
                    <a:lnT w="4445">
                      <a:solidFill>
                        <a:srgbClr val="000000"/>
                      </a:solidFill>
                      <a:miter lim="400000"/>
                    </a:lnT>
                    <a:lnB w="4445">
                      <a:solidFill>
                        <a:srgbClr val="000000"/>
                      </a:solidFill>
                      <a:miter lim="400000"/>
                    </a:lnB>
                    <a:noFill/>
                  </a:tcPr>
                </a:tc>
                <a:tc>
                  <a:txBody>
                    <a:bodyPr/>
                    <a:lstStyle/>
                    <a:p>
                      <a:pPr defTabSz="457200">
                        <a:defRPr sz="1800">
                          <a:solidFill>
                            <a:srgbClr val="000000"/>
                          </a:solidFill>
                          <a:uFillTx/>
                        </a:defRPr>
                      </a:pPr>
                      <a:r>
                        <a:rPr sz="200">
                          <a:latin typeface="Helvetica Neue"/>
                          <a:ea typeface="Helvetica Neue"/>
                          <a:cs typeface="Helvetica Neue"/>
                          <a:sym typeface="Helvetica Neue"/>
                        </a:rPr>
                        <a:t>356</a:t>
                      </a:r>
                    </a:p>
                  </a:txBody>
                  <a:tcPr marL="50800" marR="50800" marT="50800" marB="50800" anchor="t" anchorCtr="0" horzOverflow="overflow">
                    <a:lnL w="4445">
                      <a:solidFill>
                        <a:srgbClr val="000000"/>
                      </a:solidFill>
                      <a:miter lim="400000"/>
                    </a:lnL>
                    <a:lnR w="4445">
                      <a:solidFill>
                        <a:srgbClr val="000000"/>
                      </a:solidFill>
                      <a:miter lim="400000"/>
                    </a:lnR>
                    <a:lnT w="4445">
                      <a:solidFill>
                        <a:srgbClr val="000000"/>
                      </a:solidFill>
                      <a:miter lim="400000"/>
                    </a:lnT>
                    <a:lnB w="4445">
                      <a:solidFill>
                        <a:srgbClr val="000000"/>
                      </a:solidFill>
                      <a:miter lim="400000"/>
                    </a:lnB>
                    <a:noFill/>
                  </a:tcPr>
                </a:tc>
                <a:tc>
                  <a:txBody>
                    <a:bodyPr/>
                    <a:lstStyle/>
                    <a:p>
                      <a:pPr defTabSz="457200">
                        <a:defRPr sz="1800">
                          <a:solidFill>
                            <a:srgbClr val="000000"/>
                          </a:solidFill>
                          <a:uFillTx/>
                        </a:defRPr>
                      </a:pPr>
                      <a:r>
                        <a:rPr sz="200">
                          <a:latin typeface="Helvetica Neue"/>
                          <a:ea typeface="Helvetica Neue"/>
                          <a:cs typeface="Helvetica Neue"/>
                          <a:sym typeface="Helvetica Neue"/>
                        </a:rPr>
                        <a:t>486</a:t>
                      </a:r>
                    </a:p>
                  </a:txBody>
                  <a:tcPr marL="50800" marR="50800" marT="50800" marB="50800" anchor="t" anchorCtr="0" horzOverflow="overflow">
                    <a:lnL w="4445">
                      <a:solidFill>
                        <a:srgbClr val="000000"/>
                      </a:solidFill>
                      <a:miter lim="400000"/>
                    </a:lnL>
                    <a:lnR w="4445">
                      <a:solidFill>
                        <a:srgbClr val="000000"/>
                      </a:solidFill>
                      <a:miter lim="400000"/>
                    </a:lnR>
                    <a:lnT w="4445">
                      <a:solidFill>
                        <a:srgbClr val="000000"/>
                      </a:solidFill>
                      <a:miter lim="400000"/>
                    </a:lnT>
                    <a:lnB w="4445">
                      <a:solidFill>
                        <a:srgbClr val="000000"/>
                      </a:solidFill>
                      <a:miter lim="400000"/>
                    </a:lnB>
                    <a:noFill/>
                  </a:tcPr>
                </a:tc>
                <a:tc>
                  <a:txBody>
                    <a:bodyPr/>
                    <a:lstStyle/>
                    <a:p>
                      <a:pPr defTabSz="457200">
                        <a:defRPr sz="1800">
                          <a:solidFill>
                            <a:srgbClr val="000000"/>
                          </a:solidFill>
                          <a:uFillTx/>
                        </a:defRPr>
                      </a:pPr>
                      <a:r>
                        <a:rPr sz="200">
                          <a:latin typeface="Helvetica Neue"/>
                          <a:ea typeface="Helvetica Neue"/>
                          <a:cs typeface="Helvetica Neue"/>
                          <a:sym typeface="Helvetica Neue"/>
                        </a:rPr>
                        <a:t>653</a:t>
                      </a:r>
                    </a:p>
                  </a:txBody>
                  <a:tcPr marL="50800" marR="50800" marT="50800" marB="50800" anchor="t" anchorCtr="0" horzOverflow="overflow">
                    <a:lnL w="4445">
                      <a:solidFill>
                        <a:srgbClr val="000000"/>
                      </a:solidFill>
                      <a:miter lim="400000"/>
                    </a:lnL>
                    <a:lnR w="4445">
                      <a:solidFill>
                        <a:srgbClr val="000000"/>
                      </a:solidFill>
                      <a:miter lim="400000"/>
                    </a:lnR>
                    <a:lnT w="4445">
                      <a:solidFill>
                        <a:srgbClr val="000000"/>
                      </a:solidFill>
                      <a:miter lim="400000"/>
                    </a:lnT>
                    <a:lnB w="4445">
                      <a:solidFill>
                        <a:srgbClr val="000000"/>
                      </a:solidFill>
                      <a:miter lim="400000"/>
                    </a:lnB>
                    <a:noFill/>
                  </a:tcPr>
                </a:tc>
                <a:tc>
                  <a:txBody>
                    <a:bodyPr/>
                    <a:lstStyle/>
                    <a:p>
                      <a:pPr defTabSz="457200">
                        <a:defRPr sz="1800">
                          <a:solidFill>
                            <a:srgbClr val="000000"/>
                          </a:solidFill>
                          <a:uFillTx/>
                        </a:defRPr>
                      </a:pPr>
                      <a:r>
                        <a:rPr sz="200">
                          <a:latin typeface="Helvetica Neue"/>
                          <a:ea typeface="Helvetica Neue"/>
                          <a:cs typeface="Helvetica Neue"/>
                          <a:sym typeface="Helvetica Neue"/>
                        </a:rPr>
                        <a:t>842</a:t>
                      </a:r>
                    </a:p>
                  </a:txBody>
                  <a:tcPr marL="50800" marR="50800" marT="50800" marB="50800" anchor="t" anchorCtr="0" horzOverflow="overflow">
                    <a:lnL w="4445">
                      <a:solidFill>
                        <a:srgbClr val="000000"/>
                      </a:solidFill>
                      <a:miter lim="400000"/>
                    </a:lnL>
                    <a:lnR w="4445">
                      <a:solidFill>
                        <a:srgbClr val="000000"/>
                      </a:solidFill>
                      <a:miter lim="400000"/>
                    </a:lnR>
                    <a:lnT w="4445">
                      <a:solidFill>
                        <a:srgbClr val="000000"/>
                      </a:solidFill>
                      <a:miter lim="400000"/>
                    </a:lnT>
                    <a:lnB w="4445">
                      <a:solidFill>
                        <a:srgbClr val="000000"/>
                      </a:solidFill>
                      <a:miter lim="400000"/>
                    </a:lnB>
                    <a:noFill/>
                  </a:tcPr>
                </a:tc>
                <a:tc>
                  <a:txBody>
                    <a:bodyPr/>
                    <a:lstStyle/>
                    <a:p>
                      <a:pPr defTabSz="457200">
                        <a:defRPr sz="1800">
                          <a:solidFill>
                            <a:srgbClr val="000000"/>
                          </a:solidFill>
                          <a:uFillTx/>
                        </a:defRPr>
                      </a:pPr>
                      <a:r>
                        <a:rPr sz="200">
                          <a:latin typeface="Helvetica Neue"/>
                          <a:ea typeface="Helvetica Neue"/>
                          <a:cs typeface="Helvetica Neue"/>
                          <a:sym typeface="Helvetica Neue"/>
                        </a:rPr>
                        <a:t>1037</a:t>
                      </a:r>
                    </a:p>
                  </a:txBody>
                  <a:tcPr marL="50800" marR="50800" marT="50800" marB="50800" anchor="t" anchorCtr="0" horzOverflow="overflow">
                    <a:lnL w="4445">
                      <a:solidFill>
                        <a:srgbClr val="000000"/>
                      </a:solidFill>
                      <a:miter lim="400000"/>
                    </a:lnL>
                    <a:lnR w="4445">
                      <a:solidFill>
                        <a:srgbClr val="000000"/>
                      </a:solidFill>
                      <a:miter lim="400000"/>
                    </a:lnR>
                    <a:lnT w="4445">
                      <a:solidFill>
                        <a:srgbClr val="000000"/>
                      </a:solidFill>
                      <a:miter lim="400000"/>
                    </a:lnT>
                    <a:lnB w="4445">
                      <a:solidFill>
                        <a:srgbClr val="000000"/>
                      </a:solidFill>
                      <a:miter lim="400000"/>
                    </a:lnB>
                    <a:noFill/>
                  </a:tcPr>
                </a:tc>
                <a:tc>
                  <a:txBody>
                    <a:bodyPr/>
                    <a:lstStyle/>
                    <a:p>
                      <a:pPr defTabSz="457200">
                        <a:defRPr sz="1800">
                          <a:solidFill>
                            <a:srgbClr val="000000"/>
                          </a:solidFill>
                          <a:uFillTx/>
                        </a:defRPr>
                      </a:pPr>
                      <a:r>
                        <a:rPr sz="200">
                          <a:latin typeface="Helvetica Neue"/>
                          <a:ea typeface="Helvetica Neue"/>
                          <a:cs typeface="Helvetica Neue"/>
                          <a:sym typeface="Helvetica Neue"/>
                        </a:rPr>
                        <a:t>1234</a:t>
                      </a:r>
                    </a:p>
                  </a:txBody>
                  <a:tcPr marL="50800" marR="50800" marT="50800" marB="50800" anchor="t" anchorCtr="0" horzOverflow="overflow">
                    <a:lnL w="4445">
                      <a:solidFill>
                        <a:srgbClr val="000000"/>
                      </a:solidFill>
                      <a:miter lim="400000"/>
                    </a:lnL>
                    <a:lnR w="4445">
                      <a:solidFill>
                        <a:srgbClr val="000000"/>
                      </a:solidFill>
                      <a:miter lim="400000"/>
                    </a:lnR>
                    <a:lnT w="4445">
                      <a:solidFill>
                        <a:srgbClr val="000000"/>
                      </a:solidFill>
                      <a:miter lim="400000"/>
                    </a:lnT>
                    <a:lnB w="4445">
                      <a:solidFill>
                        <a:srgbClr val="000000"/>
                      </a:solidFill>
                      <a:miter lim="400000"/>
                    </a:lnB>
                    <a:noFill/>
                  </a:tcPr>
                </a:tc>
                <a:tc>
                  <a:txBody>
                    <a:bodyPr/>
                    <a:lstStyle/>
                    <a:p>
                      <a:pPr defTabSz="457200">
                        <a:defRPr sz="1800">
                          <a:solidFill>
                            <a:srgbClr val="000000"/>
                          </a:solidFill>
                          <a:uFillTx/>
                        </a:defRPr>
                      </a:pPr>
                      <a:r>
                        <a:rPr sz="200">
                          <a:latin typeface="Helvetica Neue"/>
                          <a:ea typeface="Helvetica Neue"/>
                          <a:cs typeface="Helvetica Neue"/>
                          <a:sym typeface="Helvetica Neue"/>
                        </a:rPr>
                        <a:t>1490</a:t>
                      </a:r>
                    </a:p>
                  </a:txBody>
                  <a:tcPr marL="50800" marR="50800" marT="50800" marB="50800" anchor="t" anchorCtr="0" horzOverflow="overflow">
                    <a:lnL w="4445">
                      <a:solidFill>
                        <a:srgbClr val="000000"/>
                      </a:solidFill>
                      <a:miter lim="400000"/>
                    </a:lnL>
                    <a:lnR w="4445">
                      <a:solidFill>
                        <a:srgbClr val="000000"/>
                      </a:solidFill>
                      <a:miter lim="400000"/>
                    </a:lnR>
                    <a:lnT w="4445">
                      <a:solidFill>
                        <a:srgbClr val="000000"/>
                      </a:solidFill>
                      <a:miter lim="400000"/>
                    </a:lnT>
                    <a:lnB w="4445">
                      <a:solidFill>
                        <a:srgbClr val="000000"/>
                      </a:solidFill>
                      <a:miter lim="400000"/>
                    </a:lnB>
                    <a:noFill/>
                  </a:tcPr>
                </a:tc>
                <a:tc>
                  <a:txBody>
                    <a:bodyPr/>
                    <a:lstStyle/>
                    <a:p>
                      <a:pPr defTabSz="457200">
                        <a:defRPr sz="1800">
                          <a:solidFill>
                            <a:srgbClr val="000000"/>
                          </a:solidFill>
                          <a:uFillTx/>
                        </a:defRPr>
                      </a:pPr>
                      <a:r>
                        <a:rPr sz="200">
                          <a:latin typeface="Helvetica Neue"/>
                          <a:ea typeface="Helvetica Neue"/>
                          <a:cs typeface="Helvetica Neue"/>
                          <a:sym typeface="Helvetica Neue"/>
                        </a:rPr>
                        <a:t>1790</a:t>
                      </a:r>
                    </a:p>
                  </a:txBody>
                  <a:tcPr marL="50800" marR="50800" marT="50800" marB="50800" anchor="t" anchorCtr="0" horzOverflow="overflow">
                    <a:lnL w="4445">
                      <a:solidFill>
                        <a:srgbClr val="000000"/>
                      </a:solidFill>
                      <a:miter lim="400000"/>
                    </a:lnL>
                    <a:lnR w="4445">
                      <a:solidFill>
                        <a:srgbClr val="000000"/>
                      </a:solidFill>
                      <a:miter lim="400000"/>
                    </a:lnR>
                    <a:lnT w="4445">
                      <a:solidFill>
                        <a:srgbClr val="000000"/>
                      </a:solidFill>
                      <a:miter lim="400000"/>
                    </a:lnT>
                    <a:lnB w="4445">
                      <a:solidFill>
                        <a:srgbClr val="000000"/>
                      </a:solidFill>
                      <a:miter lim="400000"/>
                    </a:lnB>
                    <a:noFill/>
                  </a:tcPr>
                </a:tc>
              </a:tr>
            </a:tbl>
          </a:graphicData>
        </a:graphic>
      </p:graphicFrame>
      <p:graphicFrame>
        <p:nvGraphicFramePr>
          <p:cNvPr id="46" name="2D Column Chart"/>
          <p:cNvGraphicFramePr/>
          <p:nvPr/>
        </p:nvGraphicFramePr>
        <p:xfrm>
          <a:off x="2516752" y="3444467"/>
          <a:ext cx="1822852" cy="790180"/>
        </p:xfrm>
        <a:graphic xmlns:a="http://schemas.openxmlformats.org/drawingml/2006/main">
          <a:graphicData uri="http://schemas.openxmlformats.org/drawingml/2006/chart">
            <c:chart xmlns:c="http://schemas.openxmlformats.org/drawingml/2006/chart" r:id="rId5"/>
          </a:graphicData>
        </a:graphic>
      </p:graphicFrame>
      <p:graphicFrame>
        <p:nvGraphicFramePr>
          <p:cNvPr id="47" name="Cancer Conversion in our Barretts Cohort"/>
          <p:cNvGraphicFramePr/>
          <p:nvPr/>
        </p:nvGraphicFramePr>
        <p:xfrm>
          <a:off x="4689301" y="2536328"/>
          <a:ext cx="1764142" cy="778460"/>
        </p:xfrm>
        <a:graphic xmlns:a="http://schemas.openxmlformats.org/drawingml/2006/main">
          <a:graphicData uri="http://schemas.openxmlformats.org/drawingml/2006/table">
            <a:tbl>
              <a:tblPr firstCol="1" firstRow="1" lastCol="0" lastRow="0" bandCol="0" bandRow="0" rtl="0">
                <a:tableStyleId>{4C3C2611-4C71-4FC5-86AE-919BDF0F9419}</a:tableStyleId>
              </a:tblPr>
              <a:tblGrid>
                <a:gridCol w="330578"/>
                <a:gridCol w="142911"/>
                <a:gridCol w="142911"/>
                <a:gridCol w="142911"/>
                <a:gridCol w="142911"/>
                <a:gridCol w="142911"/>
                <a:gridCol w="142911"/>
                <a:gridCol w="142911"/>
                <a:gridCol w="142911"/>
                <a:gridCol w="142911"/>
                <a:gridCol w="142911"/>
              </a:tblGrid>
              <a:tr h="276910">
                <a:tc gridSpan="11">
                  <a:txBody>
                    <a:bodyPr/>
                    <a:lstStyle/>
                    <a:p>
                      <a:pPr algn="ctr" defTabSz="457200">
                        <a:spcBef>
                          <a:spcPts val="600"/>
                        </a:spcBef>
                        <a:defRPr b="0" sz="1800">
                          <a:solidFill>
                            <a:srgbClr val="000000"/>
                          </a:solidFill>
                          <a:uFillTx/>
                        </a:defRPr>
                      </a:pPr>
                      <a:r>
                        <a:rPr sz="700">
                          <a:latin typeface="Helvetica Neue"/>
                          <a:ea typeface="Helvetica Neue"/>
                          <a:cs typeface="Helvetica Neue"/>
                          <a:sym typeface="Helvetica Neue"/>
                        </a:rPr>
                        <a:t>Cancer Conversion in our Barretts Cohort</a:t>
                      </a:r>
                    </a:p>
                  </a:txBody>
                  <a:tcPr marL="50800" marR="50800" marT="50800" marB="50800" anchor="ctr" anchorCtr="0" horzOverflow="overflow">
                    <a:lnL/>
                    <a:lnR/>
                    <a:lnT/>
                    <a:lnB w="4445">
                      <a:solidFill>
                        <a:srgbClr val="000000"/>
                      </a:solidFill>
                      <a:miter lim="400000"/>
                    </a:lnB>
                    <a:solidFill>
                      <a:srgbClr val="000000">
                        <a:alpha val="0"/>
                      </a:srgbClr>
                    </a:solidFill>
                  </a:tcPr>
                </a:tc>
                <a:tc hMerge="1">
                  <a:tcPr/>
                </a:tc>
                <a:tc hMerge="1">
                  <a:tcPr/>
                </a:tc>
                <a:tc hMerge="1">
                  <a:tcPr/>
                </a:tc>
                <a:tc hMerge="1">
                  <a:tcPr/>
                </a:tc>
                <a:tc hMerge="1">
                  <a:tcPr/>
                </a:tc>
                <a:tc hMerge="1">
                  <a:tcPr/>
                </a:tc>
                <a:tc hMerge="1">
                  <a:tcPr/>
                </a:tc>
                <a:tc hMerge="1">
                  <a:tcPr/>
                </a:tc>
                <a:tc hMerge="1">
                  <a:tcPr/>
                </a:tc>
                <a:tc hMerge="1">
                  <a:tcPr/>
                </a:tc>
              </a:tr>
              <a:tr h="133273">
                <a:tc>
                  <a:txBody>
                    <a:bodyPr/>
                    <a:lstStyle/>
                    <a:p>
                      <a:pPr algn="l" defTabSz="457200">
                        <a:defRPr b="0" sz="200">
                          <a:solidFill>
                            <a:srgbClr val="000000"/>
                          </a:solidFill>
                          <a:uFillTx/>
                          <a:latin typeface="Helvetica Neue"/>
                          <a:ea typeface="Helvetica Neue"/>
                          <a:cs typeface="Helvetica Neue"/>
                          <a:sym typeface="Helvetica Neue"/>
                        </a:defRPr>
                      </a:pPr>
                    </a:p>
                  </a:txBody>
                  <a:tcPr marL="50800" marR="50800" marT="50800" marB="50800" anchor="t" anchorCtr="0" horzOverflow="overflow">
                    <a:lnL w="4445">
                      <a:solidFill>
                        <a:srgbClr val="000000"/>
                      </a:solidFill>
                      <a:miter lim="400000"/>
                    </a:lnL>
                    <a:lnR w="4445">
                      <a:solidFill>
                        <a:srgbClr val="000000"/>
                      </a:solidFill>
                      <a:miter lim="400000"/>
                    </a:lnR>
                    <a:lnT w="4445">
                      <a:solidFill>
                        <a:srgbClr val="000000"/>
                      </a:solidFill>
                      <a:miter lim="400000"/>
                    </a:lnT>
                    <a:lnB>
                      <a:solidFill>
                        <a:srgbClr val="000000"/>
                      </a:solidFill>
                      <a:miter lim="400000"/>
                    </a:lnB>
                    <a:solidFill>
                      <a:srgbClr val="BEC0BF"/>
                    </a:solidFill>
                  </a:tcPr>
                </a:tc>
                <a:tc>
                  <a:txBody>
                    <a:bodyPr/>
                    <a:lstStyle/>
                    <a:p>
                      <a:pPr defTabSz="457200">
                        <a:defRPr sz="1800">
                          <a:solidFill>
                            <a:srgbClr val="000000"/>
                          </a:solidFill>
                          <a:uFillTx/>
                        </a:defRPr>
                      </a:pPr>
                      <a:r>
                        <a:rPr sz="200">
                          <a:latin typeface="Helvetica Neue"/>
                          <a:ea typeface="Helvetica Neue"/>
                          <a:cs typeface="Helvetica Neue"/>
                          <a:sym typeface="Helvetica Neue"/>
                        </a:rPr>
                        <a:t>2008</a:t>
                      </a:r>
                    </a:p>
                  </a:txBody>
                  <a:tcPr marL="50800" marR="50800" marT="50800" marB="50800" anchor="t" anchorCtr="0" horzOverflow="overflow">
                    <a:lnL w="4445">
                      <a:solidFill>
                        <a:srgbClr val="000000"/>
                      </a:solidFill>
                      <a:miter lim="400000"/>
                    </a:lnL>
                    <a:lnR w="4445">
                      <a:solidFill>
                        <a:srgbClr val="000000"/>
                      </a:solidFill>
                      <a:miter lim="400000"/>
                    </a:lnR>
                    <a:lnT w="4445">
                      <a:solidFill>
                        <a:srgbClr val="000000"/>
                      </a:solidFill>
                      <a:miter lim="400000"/>
                    </a:lnT>
                    <a:lnB>
                      <a:solidFill>
                        <a:srgbClr val="000000"/>
                      </a:solidFill>
                      <a:miter lim="400000"/>
                    </a:lnB>
                    <a:solidFill>
                      <a:srgbClr val="BEC0BF"/>
                    </a:solidFill>
                  </a:tcPr>
                </a:tc>
                <a:tc>
                  <a:txBody>
                    <a:bodyPr/>
                    <a:lstStyle/>
                    <a:p>
                      <a:pPr defTabSz="457200">
                        <a:defRPr sz="1800">
                          <a:solidFill>
                            <a:srgbClr val="000000"/>
                          </a:solidFill>
                          <a:uFillTx/>
                        </a:defRPr>
                      </a:pPr>
                      <a:r>
                        <a:rPr sz="200">
                          <a:latin typeface="Helvetica Neue"/>
                          <a:ea typeface="Helvetica Neue"/>
                          <a:cs typeface="Helvetica Neue"/>
                          <a:sym typeface="Helvetica Neue"/>
                        </a:rPr>
                        <a:t>2009</a:t>
                      </a:r>
                    </a:p>
                  </a:txBody>
                  <a:tcPr marL="50800" marR="50800" marT="50800" marB="50800" anchor="t" anchorCtr="0" horzOverflow="overflow">
                    <a:lnL w="4445">
                      <a:solidFill>
                        <a:srgbClr val="000000"/>
                      </a:solidFill>
                      <a:miter lim="400000"/>
                    </a:lnL>
                    <a:lnR w="4445">
                      <a:solidFill>
                        <a:srgbClr val="000000"/>
                      </a:solidFill>
                      <a:miter lim="400000"/>
                    </a:lnR>
                    <a:lnT w="4445">
                      <a:solidFill>
                        <a:srgbClr val="000000"/>
                      </a:solidFill>
                      <a:miter lim="400000"/>
                    </a:lnT>
                    <a:lnB>
                      <a:solidFill>
                        <a:srgbClr val="000000"/>
                      </a:solidFill>
                      <a:miter lim="400000"/>
                    </a:lnB>
                    <a:solidFill>
                      <a:srgbClr val="BEC0BF"/>
                    </a:solidFill>
                  </a:tcPr>
                </a:tc>
                <a:tc>
                  <a:txBody>
                    <a:bodyPr/>
                    <a:lstStyle/>
                    <a:p>
                      <a:pPr defTabSz="457200">
                        <a:defRPr sz="1800">
                          <a:solidFill>
                            <a:srgbClr val="000000"/>
                          </a:solidFill>
                          <a:uFillTx/>
                        </a:defRPr>
                      </a:pPr>
                      <a:r>
                        <a:rPr sz="200">
                          <a:latin typeface="Helvetica Neue"/>
                          <a:ea typeface="Helvetica Neue"/>
                          <a:cs typeface="Helvetica Neue"/>
                          <a:sym typeface="Helvetica Neue"/>
                        </a:rPr>
                        <a:t>2010</a:t>
                      </a:r>
                    </a:p>
                  </a:txBody>
                  <a:tcPr marL="50800" marR="50800" marT="50800" marB="50800" anchor="t" anchorCtr="0" horzOverflow="overflow">
                    <a:lnL w="4445">
                      <a:solidFill>
                        <a:srgbClr val="000000"/>
                      </a:solidFill>
                      <a:miter lim="400000"/>
                    </a:lnL>
                    <a:lnR w="4445">
                      <a:solidFill>
                        <a:srgbClr val="000000"/>
                      </a:solidFill>
                      <a:miter lim="400000"/>
                    </a:lnR>
                    <a:lnT w="4445">
                      <a:solidFill>
                        <a:srgbClr val="000000"/>
                      </a:solidFill>
                      <a:miter lim="400000"/>
                    </a:lnT>
                    <a:lnB>
                      <a:solidFill>
                        <a:srgbClr val="000000"/>
                      </a:solidFill>
                      <a:miter lim="400000"/>
                    </a:lnB>
                    <a:solidFill>
                      <a:srgbClr val="BEC0BF"/>
                    </a:solidFill>
                  </a:tcPr>
                </a:tc>
                <a:tc>
                  <a:txBody>
                    <a:bodyPr/>
                    <a:lstStyle/>
                    <a:p>
                      <a:pPr defTabSz="457200">
                        <a:defRPr sz="1800">
                          <a:solidFill>
                            <a:srgbClr val="000000"/>
                          </a:solidFill>
                          <a:uFillTx/>
                        </a:defRPr>
                      </a:pPr>
                      <a:r>
                        <a:rPr sz="200">
                          <a:latin typeface="Helvetica Neue"/>
                          <a:ea typeface="Helvetica Neue"/>
                          <a:cs typeface="Helvetica Neue"/>
                          <a:sym typeface="Helvetica Neue"/>
                        </a:rPr>
                        <a:t>2011</a:t>
                      </a:r>
                    </a:p>
                  </a:txBody>
                  <a:tcPr marL="50800" marR="50800" marT="50800" marB="50800" anchor="t" anchorCtr="0" horzOverflow="overflow">
                    <a:lnL w="4445">
                      <a:solidFill>
                        <a:srgbClr val="000000"/>
                      </a:solidFill>
                      <a:miter lim="400000"/>
                    </a:lnL>
                    <a:lnR w="4445">
                      <a:solidFill>
                        <a:srgbClr val="000000"/>
                      </a:solidFill>
                      <a:miter lim="400000"/>
                    </a:lnR>
                    <a:lnT w="4445">
                      <a:solidFill>
                        <a:srgbClr val="000000"/>
                      </a:solidFill>
                      <a:miter lim="400000"/>
                    </a:lnT>
                    <a:lnB>
                      <a:solidFill>
                        <a:srgbClr val="000000"/>
                      </a:solidFill>
                      <a:miter lim="400000"/>
                    </a:lnB>
                    <a:solidFill>
                      <a:srgbClr val="BEC0BF"/>
                    </a:solidFill>
                  </a:tcPr>
                </a:tc>
                <a:tc>
                  <a:txBody>
                    <a:bodyPr/>
                    <a:lstStyle/>
                    <a:p>
                      <a:pPr defTabSz="457200">
                        <a:defRPr sz="1800">
                          <a:solidFill>
                            <a:srgbClr val="000000"/>
                          </a:solidFill>
                          <a:uFillTx/>
                        </a:defRPr>
                      </a:pPr>
                      <a:r>
                        <a:rPr sz="200">
                          <a:latin typeface="Helvetica Neue"/>
                          <a:ea typeface="Helvetica Neue"/>
                          <a:cs typeface="Helvetica Neue"/>
                          <a:sym typeface="Helvetica Neue"/>
                        </a:rPr>
                        <a:t>2012</a:t>
                      </a:r>
                    </a:p>
                  </a:txBody>
                  <a:tcPr marL="50800" marR="50800" marT="50800" marB="50800" anchor="t" anchorCtr="0" horzOverflow="overflow">
                    <a:lnL w="4445">
                      <a:solidFill>
                        <a:srgbClr val="000000"/>
                      </a:solidFill>
                      <a:miter lim="400000"/>
                    </a:lnL>
                    <a:lnR w="4445">
                      <a:solidFill>
                        <a:srgbClr val="000000"/>
                      </a:solidFill>
                      <a:miter lim="400000"/>
                    </a:lnR>
                    <a:lnT w="4445">
                      <a:solidFill>
                        <a:srgbClr val="000000"/>
                      </a:solidFill>
                      <a:miter lim="400000"/>
                    </a:lnT>
                    <a:lnB>
                      <a:solidFill>
                        <a:srgbClr val="000000"/>
                      </a:solidFill>
                      <a:miter lim="400000"/>
                    </a:lnB>
                    <a:solidFill>
                      <a:srgbClr val="BEC0BF"/>
                    </a:solidFill>
                  </a:tcPr>
                </a:tc>
                <a:tc>
                  <a:txBody>
                    <a:bodyPr/>
                    <a:lstStyle/>
                    <a:p>
                      <a:pPr defTabSz="457200">
                        <a:defRPr sz="1800">
                          <a:solidFill>
                            <a:srgbClr val="000000"/>
                          </a:solidFill>
                          <a:uFillTx/>
                        </a:defRPr>
                      </a:pPr>
                      <a:r>
                        <a:rPr sz="200">
                          <a:latin typeface="Helvetica Neue"/>
                          <a:ea typeface="Helvetica Neue"/>
                          <a:cs typeface="Helvetica Neue"/>
                          <a:sym typeface="Helvetica Neue"/>
                        </a:rPr>
                        <a:t>2013</a:t>
                      </a:r>
                    </a:p>
                  </a:txBody>
                  <a:tcPr marL="50800" marR="50800" marT="50800" marB="50800" anchor="t" anchorCtr="0" horzOverflow="overflow">
                    <a:lnL w="4445">
                      <a:solidFill>
                        <a:srgbClr val="000000"/>
                      </a:solidFill>
                      <a:miter lim="400000"/>
                    </a:lnL>
                    <a:lnR w="4445">
                      <a:solidFill>
                        <a:srgbClr val="000000"/>
                      </a:solidFill>
                      <a:miter lim="400000"/>
                    </a:lnR>
                    <a:lnT w="4445">
                      <a:solidFill>
                        <a:srgbClr val="000000"/>
                      </a:solidFill>
                      <a:miter lim="400000"/>
                    </a:lnT>
                    <a:lnB>
                      <a:solidFill>
                        <a:srgbClr val="000000"/>
                      </a:solidFill>
                      <a:miter lim="400000"/>
                    </a:lnB>
                    <a:solidFill>
                      <a:srgbClr val="BEC0BF"/>
                    </a:solidFill>
                  </a:tcPr>
                </a:tc>
                <a:tc>
                  <a:txBody>
                    <a:bodyPr/>
                    <a:lstStyle/>
                    <a:p>
                      <a:pPr defTabSz="457200">
                        <a:defRPr sz="1800">
                          <a:solidFill>
                            <a:srgbClr val="000000"/>
                          </a:solidFill>
                          <a:uFillTx/>
                        </a:defRPr>
                      </a:pPr>
                      <a:r>
                        <a:rPr sz="200">
                          <a:latin typeface="Helvetica Neue"/>
                          <a:ea typeface="Helvetica Neue"/>
                          <a:cs typeface="Helvetica Neue"/>
                          <a:sym typeface="Helvetica Neue"/>
                        </a:rPr>
                        <a:t>2014</a:t>
                      </a:r>
                    </a:p>
                  </a:txBody>
                  <a:tcPr marL="50800" marR="50800" marT="50800" marB="50800" anchor="t" anchorCtr="0" horzOverflow="overflow">
                    <a:lnL w="4445">
                      <a:solidFill>
                        <a:srgbClr val="000000"/>
                      </a:solidFill>
                      <a:miter lim="400000"/>
                    </a:lnL>
                    <a:lnR w="4445">
                      <a:solidFill>
                        <a:srgbClr val="000000"/>
                      </a:solidFill>
                      <a:miter lim="400000"/>
                    </a:lnR>
                    <a:lnT w="4445">
                      <a:solidFill>
                        <a:srgbClr val="000000"/>
                      </a:solidFill>
                      <a:miter lim="400000"/>
                    </a:lnT>
                    <a:lnB>
                      <a:solidFill>
                        <a:srgbClr val="000000"/>
                      </a:solidFill>
                      <a:miter lim="400000"/>
                    </a:lnB>
                    <a:solidFill>
                      <a:srgbClr val="BEC0BF"/>
                    </a:solidFill>
                  </a:tcPr>
                </a:tc>
                <a:tc>
                  <a:txBody>
                    <a:bodyPr/>
                    <a:lstStyle/>
                    <a:p>
                      <a:pPr defTabSz="457200">
                        <a:defRPr sz="1800">
                          <a:solidFill>
                            <a:srgbClr val="000000"/>
                          </a:solidFill>
                          <a:uFillTx/>
                        </a:defRPr>
                      </a:pPr>
                      <a:r>
                        <a:rPr sz="200">
                          <a:latin typeface="Helvetica Neue"/>
                          <a:ea typeface="Helvetica Neue"/>
                          <a:cs typeface="Helvetica Neue"/>
                          <a:sym typeface="Helvetica Neue"/>
                        </a:rPr>
                        <a:t>2015</a:t>
                      </a:r>
                    </a:p>
                  </a:txBody>
                  <a:tcPr marL="50800" marR="50800" marT="50800" marB="50800" anchor="t" anchorCtr="0" horzOverflow="overflow">
                    <a:lnL w="4445">
                      <a:solidFill>
                        <a:srgbClr val="000000"/>
                      </a:solidFill>
                      <a:miter lim="400000"/>
                    </a:lnL>
                    <a:lnR w="4445">
                      <a:solidFill>
                        <a:srgbClr val="000000"/>
                      </a:solidFill>
                      <a:miter lim="400000"/>
                    </a:lnR>
                    <a:lnT w="4445">
                      <a:solidFill>
                        <a:srgbClr val="000000"/>
                      </a:solidFill>
                      <a:miter lim="400000"/>
                    </a:lnT>
                    <a:lnB>
                      <a:solidFill>
                        <a:srgbClr val="000000"/>
                      </a:solidFill>
                      <a:miter lim="400000"/>
                    </a:lnB>
                    <a:solidFill>
                      <a:srgbClr val="BEC0BF"/>
                    </a:solidFill>
                  </a:tcPr>
                </a:tc>
                <a:tc>
                  <a:txBody>
                    <a:bodyPr/>
                    <a:lstStyle/>
                    <a:p>
                      <a:pPr defTabSz="457200">
                        <a:defRPr sz="1800">
                          <a:solidFill>
                            <a:srgbClr val="000000"/>
                          </a:solidFill>
                          <a:uFillTx/>
                        </a:defRPr>
                      </a:pPr>
                      <a:r>
                        <a:rPr sz="200">
                          <a:latin typeface="Helvetica Neue"/>
                          <a:ea typeface="Helvetica Neue"/>
                          <a:cs typeface="Helvetica Neue"/>
                          <a:sym typeface="Helvetica Neue"/>
                        </a:rPr>
                        <a:t>2016</a:t>
                      </a:r>
                    </a:p>
                  </a:txBody>
                  <a:tcPr marL="50800" marR="50800" marT="50800" marB="50800" anchor="t" anchorCtr="0" horzOverflow="overflow">
                    <a:lnL w="4445">
                      <a:solidFill>
                        <a:srgbClr val="000000"/>
                      </a:solidFill>
                      <a:miter lim="400000"/>
                    </a:lnL>
                    <a:lnR w="4445">
                      <a:solidFill>
                        <a:srgbClr val="000000"/>
                      </a:solidFill>
                      <a:miter lim="400000"/>
                    </a:lnR>
                    <a:lnT w="4445">
                      <a:solidFill>
                        <a:srgbClr val="000000"/>
                      </a:solidFill>
                      <a:miter lim="400000"/>
                    </a:lnT>
                    <a:lnB>
                      <a:solidFill>
                        <a:srgbClr val="000000"/>
                      </a:solidFill>
                      <a:miter lim="400000"/>
                    </a:lnB>
                    <a:solidFill>
                      <a:srgbClr val="BEC0BF"/>
                    </a:solidFill>
                  </a:tcPr>
                </a:tc>
                <a:tc>
                  <a:txBody>
                    <a:bodyPr/>
                    <a:lstStyle/>
                    <a:p>
                      <a:pPr defTabSz="457200">
                        <a:defRPr sz="1800">
                          <a:solidFill>
                            <a:srgbClr val="000000"/>
                          </a:solidFill>
                          <a:uFillTx/>
                        </a:defRPr>
                      </a:pPr>
                      <a:r>
                        <a:rPr sz="200">
                          <a:latin typeface="Helvetica Neue"/>
                          <a:ea typeface="Helvetica Neue"/>
                          <a:cs typeface="Helvetica Neue"/>
                          <a:sym typeface="Helvetica Neue"/>
                        </a:rPr>
                        <a:t>2017</a:t>
                      </a:r>
                    </a:p>
                  </a:txBody>
                  <a:tcPr marL="50800" marR="50800" marT="50800" marB="50800" anchor="t" anchorCtr="0" horzOverflow="overflow">
                    <a:lnL w="4445">
                      <a:solidFill>
                        <a:srgbClr val="000000"/>
                      </a:solidFill>
                      <a:miter lim="400000"/>
                    </a:lnL>
                    <a:lnR w="4445">
                      <a:solidFill>
                        <a:srgbClr val="000000"/>
                      </a:solidFill>
                      <a:miter lim="400000"/>
                    </a:lnR>
                    <a:lnT w="4445">
                      <a:solidFill>
                        <a:srgbClr val="000000"/>
                      </a:solidFill>
                      <a:miter lim="400000"/>
                    </a:lnT>
                    <a:lnB>
                      <a:solidFill>
                        <a:srgbClr val="000000"/>
                      </a:solidFill>
                      <a:miter lim="400000"/>
                    </a:lnB>
                    <a:solidFill>
                      <a:srgbClr val="BEC0BF"/>
                    </a:solidFill>
                  </a:tcPr>
                </a:tc>
              </a:tr>
              <a:tr h="133273">
                <a:tc>
                  <a:txBody>
                    <a:bodyPr/>
                    <a:lstStyle/>
                    <a:p>
                      <a:pPr algn="l" defTabSz="457200">
                        <a:defRPr b="0" sz="1800">
                          <a:solidFill>
                            <a:srgbClr val="000000"/>
                          </a:solidFill>
                          <a:uFillTx/>
                        </a:defRPr>
                      </a:pPr>
                      <a:r>
                        <a:rPr sz="200">
                          <a:latin typeface="Helvetica Neue"/>
                          <a:ea typeface="Helvetica Neue"/>
                          <a:cs typeface="Helvetica Neue"/>
                          <a:sym typeface="Helvetica Neue"/>
                        </a:rPr>
                        <a:t>New Cases</a:t>
                      </a:r>
                    </a:p>
                  </a:txBody>
                  <a:tcPr marL="50800" marR="50800" marT="50800" marB="50800" anchor="t" anchorCtr="0" horzOverflow="overflow">
                    <a:lnL w="4445">
                      <a:solidFill>
                        <a:srgbClr val="000000"/>
                      </a:solidFill>
                      <a:miter lim="400000"/>
                    </a:lnL>
                    <a:lnR>
                      <a:solidFill>
                        <a:srgbClr val="000000"/>
                      </a:solidFill>
                      <a:miter lim="400000"/>
                    </a:lnR>
                    <a:lnT>
                      <a:solidFill>
                        <a:srgbClr val="000000"/>
                      </a:solidFill>
                      <a:miter lim="400000"/>
                    </a:lnT>
                    <a:lnB w="4445">
                      <a:solidFill>
                        <a:srgbClr val="000000"/>
                      </a:solidFill>
                      <a:miter lim="400000"/>
                    </a:lnB>
                    <a:solidFill>
                      <a:srgbClr val="DCDCDC"/>
                    </a:solidFill>
                  </a:tcPr>
                </a:tc>
                <a:tc>
                  <a:txBody>
                    <a:bodyPr/>
                    <a:lstStyle/>
                    <a:p>
                      <a:pPr defTabSz="457200">
                        <a:defRPr sz="1800">
                          <a:solidFill>
                            <a:srgbClr val="000000"/>
                          </a:solidFill>
                          <a:uFillTx/>
                        </a:defRPr>
                      </a:pPr>
                      <a:r>
                        <a:rPr sz="200">
                          <a:latin typeface="Helvetica Neue"/>
                          <a:ea typeface="Helvetica Neue"/>
                          <a:cs typeface="Helvetica Neue"/>
                          <a:sym typeface="Helvetica Neue"/>
                        </a:rPr>
                        <a:t>5</a:t>
                      </a:r>
                    </a:p>
                  </a:txBody>
                  <a:tcPr marL="50800" marR="50800" marT="50800" marB="50800" anchor="t" anchorCtr="0" horzOverflow="overflow">
                    <a:lnL>
                      <a:solidFill>
                        <a:srgbClr val="000000"/>
                      </a:solidFill>
                      <a:miter lim="400000"/>
                    </a:lnL>
                    <a:lnR w="4445">
                      <a:solidFill>
                        <a:srgbClr val="000000"/>
                      </a:solidFill>
                      <a:miter lim="400000"/>
                    </a:lnR>
                    <a:lnT>
                      <a:solidFill>
                        <a:srgbClr val="000000"/>
                      </a:solidFill>
                      <a:miter lim="400000"/>
                    </a:lnT>
                    <a:lnB w="4445">
                      <a:solidFill>
                        <a:srgbClr val="000000"/>
                      </a:solidFill>
                      <a:miter lim="400000"/>
                    </a:lnB>
                    <a:noFill/>
                  </a:tcPr>
                </a:tc>
                <a:tc>
                  <a:txBody>
                    <a:bodyPr/>
                    <a:lstStyle/>
                    <a:p>
                      <a:pPr defTabSz="457200">
                        <a:defRPr sz="1800">
                          <a:solidFill>
                            <a:srgbClr val="000000"/>
                          </a:solidFill>
                          <a:uFillTx/>
                        </a:defRPr>
                      </a:pPr>
                      <a:r>
                        <a:rPr sz="200">
                          <a:latin typeface="Helvetica Neue"/>
                          <a:ea typeface="Helvetica Neue"/>
                          <a:cs typeface="Helvetica Neue"/>
                          <a:sym typeface="Helvetica Neue"/>
                        </a:rPr>
                        <a:t>9</a:t>
                      </a:r>
                    </a:p>
                  </a:txBody>
                  <a:tcPr marL="50800" marR="50800" marT="50800" marB="50800" anchor="t" anchorCtr="0" horzOverflow="overflow">
                    <a:lnL w="4445">
                      <a:solidFill>
                        <a:srgbClr val="000000"/>
                      </a:solidFill>
                      <a:miter lim="400000"/>
                    </a:lnL>
                    <a:lnR w="4445">
                      <a:solidFill>
                        <a:srgbClr val="000000"/>
                      </a:solidFill>
                      <a:miter lim="400000"/>
                    </a:lnR>
                    <a:lnT>
                      <a:solidFill>
                        <a:srgbClr val="000000"/>
                      </a:solidFill>
                      <a:miter lim="400000"/>
                    </a:lnT>
                    <a:lnB w="4445">
                      <a:solidFill>
                        <a:srgbClr val="000000"/>
                      </a:solidFill>
                      <a:miter lim="400000"/>
                    </a:lnB>
                    <a:noFill/>
                  </a:tcPr>
                </a:tc>
                <a:tc>
                  <a:txBody>
                    <a:bodyPr/>
                    <a:lstStyle/>
                    <a:p>
                      <a:pPr defTabSz="457200">
                        <a:defRPr sz="1800">
                          <a:solidFill>
                            <a:srgbClr val="000000"/>
                          </a:solidFill>
                          <a:uFillTx/>
                        </a:defRPr>
                      </a:pPr>
                      <a:r>
                        <a:rPr sz="200">
                          <a:latin typeface="Helvetica Neue"/>
                          <a:ea typeface="Helvetica Neue"/>
                          <a:cs typeface="Helvetica Neue"/>
                          <a:sym typeface="Helvetica Neue"/>
                        </a:rPr>
                        <a:t>10</a:t>
                      </a:r>
                    </a:p>
                  </a:txBody>
                  <a:tcPr marL="50800" marR="50800" marT="50800" marB="50800" anchor="t" anchorCtr="0" horzOverflow="overflow">
                    <a:lnL w="4445">
                      <a:solidFill>
                        <a:srgbClr val="000000"/>
                      </a:solidFill>
                      <a:miter lim="400000"/>
                    </a:lnL>
                    <a:lnR w="4445">
                      <a:solidFill>
                        <a:srgbClr val="000000"/>
                      </a:solidFill>
                      <a:miter lim="400000"/>
                    </a:lnR>
                    <a:lnT>
                      <a:solidFill>
                        <a:srgbClr val="000000"/>
                      </a:solidFill>
                      <a:miter lim="400000"/>
                    </a:lnT>
                    <a:lnB w="4445">
                      <a:solidFill>
                        <a:srgbClr val="000000"/>
                      </a:solidFill>
                      <a:miter lim="400000"/>
                    </a:lnB>
                    <a:noFill/>
                  </a:tcPr>
                </a:tc>
                <a:tc>
                  <a:txBody>
                    <a:bodyPr/>
                    <a:lstStyle/>
                    <a:p>
                      <a:pPr defTabSz="457200">
                        <a:defRPr sz="1800">
                          <a:solidFill>
                            <a:srgbClr val="000000"/>
                          </a:solidFill>
                          <a:uFillTx/>
                        </a:defRPr>
                      </a:pPr>
                      <a:r>
                        <a:rPr sz="200">
                          <a:latin typeface="Helvetica Neue"/>
                          <a:ea typeface="Helvetica Neue"/>
                          <a:cs typeface="Helvetica Neue"/>
                          <a:sym typeface="Helvetica Neue"/>
                        </a:rPr>
                        <a:t>11</a:t>
                      </a:r>
                    </a:p>
                  </a:txBody>
                  <a:tcPr marL="50800" marR="50800" marT="50800" marB="50800" anchor="t" anchorCtr="0" horzOverflow="overflow">
                    <a:lnL w="4445">
                      <a:solidFill>
                        <a:srgbClr val="000000"/>
                      </a:solidFill>
                      <a:miter lim="400000"/>
                    </a:lnL>
                    <a:lnR w="4445">
                      <a:solidFill>
                        <a:srgbClr val="000000"/>
                      </a:solidFill>
                      <a:miter lim="400000"/>
                    </a:lnR>
                    <a:lnT>
                      <a:solidFill>
                        <a:srgbClr val="000000"/>
                      </a:solidFill>
                      <a:miter lim="400000"/>
                    </a:lnT>
                    <a:lnB w="4445">
                      <a:solidFill>
                        <a:srgbClr val="000000"/>
                      </a:solidFill>
                      <a:miter lim="400000"/>
                    </a:lnB>
                    <a:noFill/>
                  </a:tcPr>
                </a:tc>
                <a:tc>
                  <a:txBody>
                    <a:bodyPr/>
                    <a:lstStyle/>
                    <a:p>
                      <a:pPr defTabSz="457200">
                        <a:defRPr sz="1800">
                          <a:solidFill>
                            <a:srgbClr val="000000"/>
                          </a:solidFill>
                          <a:uFillTx/>
                        </a:defRPr>
                      </a:pPr>
                      <a:r>
                        <a:rPr sz="200">
                          <a:latin typeface="Helvetica Neue"/>
                          <a:ea typeface="Helvetica Neue"/>
                          <a:cs typeface="Helvetica Neue"/>
                          <a:sym typeface="Helvetica Neue"/>
                        </a:rPr>
                        <a:t>4</a:t>
                      </a:r>
                    </a:p>
                  </a:txBody>
                  <a:tcPr marL="50800" marR="50800" marT="50800" marB="50800" anchor="t" anchorCtr="0" horzOverflow="overflow">
                    <a:lnL w="4445">
                      <a:solidFill>
                        <a:srgbClr val="000000"/>
                      </a:solidFill>
                      <a:miter lim="400000"/>
                    </a:lnL>
                    <a:lnR w="4445">
                      <a:solidFill>
                        <a:srgbClr val="000000"/>
                      </a:solidFill>
                      <a:miter lim="400000"/>
                    </a:lnR>
                    <a:lnT>
                      <a:solidFill>
                        <a:srgbClr val="000000"/>
                      </a:solidFill>
                      <a:miter lim="400000"/>
                    </a:lnT>
                    <a:lnB w="4445">
                      <a:solidFill>
                        <a:srgbClr val="000000"/>
                      </a:solidFill>
                      <a:miter lim="400000"/>
                    </a:lnB>
                    <a:noFill/>
                  </a:tcPr>
                </a:tc>
                <a:tc>
                  <a:txBody>
                    <a:bodyPr/>
                    <a:lstStyle/>
                    <a:p>
                      <a:pPr defTabSz="457200">
                        <a:defRPr sz="1800">
                          <a:solidFill>
                            <a:srgbClr val="000000"/>
                          </a:solidFill>
                          <a:uFillTx/>
                        </a:defRPr>
                      </a:pPr>
                      <a:r>
                        <a:rPr sz="200">
                          <a:latin typeface="Helvetica Neue"/>
                          <a:ea typeface="Helvetica Neue"/>
                          <a:cs typeface="Helvetica Neue"/>
                          <a:sym typeface="Helvetica Neue"/>
                        </a:rPr>
                        <a:t>16</a:t>
                      </a:r>
                    </a:p>
                  </a:txBody>
                  <a:tcPr marL="50800" marR="50800" marT="50800" marB="50800" anchor="t" anchorCtr="0" horzOverflow="overflow">
                    <a:lnL w="4445">
                      <a:solidFill>
                        <a:srgbClr val="000000"/>
                      </a:solidFill>
                      <a:miter lim="400000"/>
                    </a:lnL>
                    <a:lnR w="4445">
                      <a:solidFill>
                        <a:srgbClr val="000000"/>
                      </a:solidFill>
                      <a:miter lim="400000"/>
                    </a:lnR>
                    <a:lnT>
                      <a:solidFill>
                        <a:srgbClr val="000000"/>
                      </a:solidFill>
                      <a:miter lim="400000"/>
                    </a:lnT>
                    <a:lnB w="4445">
                      <a:solidFill>
                        <a:srgbClr val="000000"/>
                      </a:solidFill>
                      <a:miter lim="400000"/>
                    </a:lnB>
                    <a:noFill/>
                  </a:tcPr>
                </a:tc>
                <a:tc>
                  <a:txBody>
                    <a:bodyPr/>
                    <a:lstStyle/>
                    <a:p>
                      <a:pPr defTabSz="457200">
                        <a:defRPr sz="1800">
                          <a:solidFill>
                            <a:srgbClr val="000000"/>
                          </a:solidFill>
                          <a:uFillTx/>
                        </a:defRPr>
                      </a:pPr>
                      <a:r>
                        <a:rPr sz="200">
                          <a:latin typeface="Helvetica Neue"/>
                          <a:ea typeface="Helvetica Neue"/>
                          <a:cs typeface="Helvetica Neue"/>
                          <a:sym typeface="Helvetica Neue"/>
                        </a:rPr>
                        <a:t>12</a:t>
                      </a:r>
                    </a:p>
                  </a:txBody>
                  <a:tcPr marL="50800" marR="50800" marT="50800" marB="50800" anchor="t" anchorCtr="0" horzOverflow="overflow">
                    <a:lnL w="4445">
                      <a:solidFill>
                        <a:srgbClr val="000000"/>
                      </a:solidFill>
                      <a:miter lim="400000"/>
                    </a:lnL>
                    <a:lnR w="4445">
                      <a:solidFill>
                        <a:srgbClr val="000000"/>
                      </a:solidFill>
                      <a:miter lim="400000"/>
                    </a:lnR>
                    <a:lnT>
                      <a:solidFill>
                        <a:srgbClr val="000000"/>
                      </a:solidFill>
                      <a:miter lim="400000"/>
                    </a:lnT>
                    <a:lnB w="4445">
                      <a:solidFill>
                        <a:srgbClr val="000000"/>
                      </a:solidFill>
                      <a:miter lim="400000"/>
                    </a:lnB>
                    <a:noFill/>
                  </a:tcPr>
                </a:tc>
                <a:tc>
                  <a:txBody>
                    <a:bodyPr/>
                    <a:lstStyle/>
                    <a:p>
                      <a:pPr defTabSz="457200">
                        <a:defRPr sz="1800">
                          <a:solidFill>
                            <a:srgbClr val="000000"/>
                          </a:solidFill>
                          <a:uFillTx/>
                        </a:defRPr>
                      </a:pPr>
                      <a:r>
                        <a:rPr sz="200">
                          <a:latin typeface="Helvetica Neue"/>
                          <a:ea typeface="Helvetica Neue"/>
                          <a:cs typeface="Helvetica Neue"/>
                          <a:sym typeface="Helvetica Neue"/>
                        </a:rPr>
                        <a:t>17</a:t>
                      </a:r>
                    </a:p>
                  </a:txBody>
                  <a:tcPr marL="50800" marR="50800" marT="50800" marB="50800" anchor="t" anchorCtr="0" horzOverflow="overflow">
                    <a:lnL w="4445">
                      <a:solidFill>
                        <a:srgbClr val="000000"/>
                      </a:solidFill>
                      <a:miter lim="400000"/>
                    </a:lnL>
                    <a:lnR w="4445">
                      <a:solidFill>
                        <a:srgbClr val="000000"/>
                      </a:solidFill>
                      <a:miter lim="400000"/>
                    </a:lnR>
                    <a:lnT>
                      <a:solidFill>
                        <a:srgbClr val="000000"/>
                      </a:solidFill>
                      <a:miter lim="400000"/>
                    </a:lnT>
                    <a:lnB w="4445">
                      <a:solidFill>
                        <a:srgbClr val="000000"/>
                      </a:solidFill>
                      <a:miter lim="400000"/>
                    </a:lnB>
                    <a:noFill/>
                  </a:tcPr>
                </a:tc>
                <a:tc>
                  <a:txBody>
                    <a:bodyPr/>
                    <a:lstStyle/>
                    <a:p>
                      <a:pPr defTabSz="457200">
                        <a:defRPr sz="1800">
                          <a:solidFill>
                            <a:srgbClr val="000000"/>
                          </a:solidFill>
                          <a:uFillTx/>
                        </a:defRPr>
                      </a:pPr>
                      <a:r>
                        <a:rPr sz="200">
                          <a:latin typeface="Helvetica Neue"/>
                          <a:ea typeface="Helvetica Neue"/>
                          <a:cs typeface="Helvetica Neue"/>
                          <a:sym typeface="Helvetica Neue"/>
                        </a:rPr>
                        <a:t>9</a:t>
                      </a:r>
                    </a:p>
                  </a:txBody>
                  <a:tcPr marL="50800" marR="50800" marT="50800" marB="50800" anchor="t" anchorCtr="0" horzOverflow="overflow">
                    <a:lnL w="4445">
                      <a:solidFill>
                        <a:srgbClr val="000000"/>
                      </a:solidFill>
                      <a:miter lim="400000"/>
                    </a:lnL>
                    <a:lnR w="4445">
                      <a:solidFill>
                        <a:srgbClr val="000000"/>
                      </a:solidFill>
                      <a:miter lim="400000"/>
                    </a:lnR>
                    <a:lnT>
                      <a:solidFill>
                        <a:srgbClr val="000000"/>
                      </a:solidFill>
                      <a:miter lim="400000"/>
                    </a:lnT>
                    <a:lnB w="4445">
                      <a:solidFill>
                        <a:srgbClr val="000000"/>
                      </a:solidFill>
                      <a:miter lim="400000"/>
                    </a:lnB>
                    <a:noFill/>
                  </a:tcPr>
                </a:tc>
                <a:tc>
                  <a:txBody>
                    <a:bodyPr/>
                    <a:lstStyle/>
                    <a:p>
                      <a:pPr defTabSz="457200">
                        <a:defRPr sz="1800">
                          <a:solidFill>
                            <a:srgbClr val="000000"/>
                          </a:solidFill>
                          <a:uFillTx/>
                        </a:defRPr>
                      </a:pPr>
                      <a:r>
                        <a:rPr sz="200">
                          <a:latin typeface="Helvetica Neue"/>
                          <a:ea typeface="Helvetica Neue"/>
                          <a:cs typeface="Helvetica Neue"/>
                          <a:sym typeface="Helvetica Neue"/>
                        </a:rPr>
                        <a:t>7</a:t>
                      </a:r>
                    </a:p>
                  </a:txBody>
                  <a:tcPr marL="50800" marR="50800" marT="50800" marB="50800" anchor="t" anchorCtr="0" horzOverflow="overflow">
                    <a:lnL w="4445">
                      <a:solidFill>
                        <a:srgbClr val="000000"/>
                      </a:solidFill>
                      <a:miter lim="400000"/>
                    </a:lnL>
                    <a:lnR w="4445">
                      <a:solidFill>
                        <a:srgbClr val="000000"/>
                      </a:solidFill>
                      <a:miter lim="400000"/>
                    </a:lnR>
                    <a:lnT>
                      <a:solidFill>
                        <a:srgbClr val="000000"/>
                      </a:solidFill>
                      <a:miter lim="400000"/>
                    </a:lnT>
                    <a:lnB w="4445">
                      <a:solidFill>
                        <a:srgbClr val="000000"/>
                      </a:solidFill>
                      <a:miter lim="400000"/>
                    </a:lnB>
                    <a:noFill/>
                  </a:tcPr>
                </a:tc>
              </a:tr>
              <a:tr h="156133">
                <a:tc>
                  <a:txBody>
                    <a:bodyPr/>
                    <a:lstStyle/>
                    <a:p>
                      <a:pPr algn="l" defTabSz="457200">
                        <a:defRPr b="0" sz="1800">
                          <a:solidFill>
                            <a:srgbClr val="000000"/>
                          </a:solidFill>
                          <a:uFillTx/>
                        </a:defRPr>
                      </a:pPr>
                      <a:r>
                        <a:rPr sz="200">
                          <a:latin typeface="Helvetica Neue"/>
                          <a:ea typeface="Helvetica Neue"/>
                          <a:cs typeface="Helvetica Neue"/>
                          <a:sym typeface="Helvetica Neue"/>
                        </a:rPr>
                        <a:t>Cumulative Cases</a:t>
                      </a:r>
                    </a:p>
                  </a:txBody>
                  <a:tcPr marL="50800" marR="50800" marT="50800" marB="50800" anchor="t" anchorCtr="0" horzOverflow="overflow">
                    <a:lnL w="4445">
                      <a:solidFill>
                        <a:srgbClr val="000000"/>
                      </a:solidFill>
                      <a:miter lim="400000"/>
                    </a:lnL>
                    <a:lnR>
                      <a:solidFill>
                        <a:srgbClr val="000000"/>
                      </a:solidFill>
                      <a:miter lim="400000"/>
                    </a:lnR>
                    <a:lnT w="4445">
                      <a:solidFill>
                        <a:srgbClr val="000000"/>
                      </a:solidFill>
                      <a:miter lim="400000"/>
                    </a:lnT>
                    <a:lnB w="4445">
                      <a:solidFill>
                        <a:srgbClr val="000000"/>
                      </a:solidFill>
                      <a:miter lim="400000"/>
                    </a:lnB>
                    <a:solidFill>
                      <a:srgbClr val="DCDCDC"/>
                    </a:solidFill>
                  </a:tcPr>
                </a:tc>
                <a:tc>
                  <a:txBody>
                    <a:bodyPr/>
                    <a:lstStyle/>
                    <a:p>
                      <a:pPr defTabSz="457200">
                        <a:defRPr sz="1800">
                          <a:solidFill>
                            <a:srgbClr val="000000"/>
                          </a:solidFill>
                          <a:uFillTx/>
                        </a:defRPr>
                      </a:pPr>
                      <a:r>
                        <a:rPr sz="200">
                          <a:latin typeface="Helvetica Neue"/>
                          <a:ea typeface="Helvetica Neue"/>
                          <a:cs typeface="Helvetica Neue"/>
                          <a:sym typeface="Helvetica Neue"/>
                        </a:rPr>
                        <a:t>5</a:t>
                      </a:r>
                    </a:p>
                  </a:txBody>
                  <a:tcPr marL="50800" marR="50800" marT="50800" marB="50800" anchor="t" anchorCtr="0" horzOverflow="overflow">
                    <a:lnL>
                      <a:solidFill>
                        <a:srgbClr val="000000"/>
                      </a:solidFill>
                      <a:miter lim="400000"/>
                    </a:lnL>
                    <a:lnR w="4445">
                      <a:solidFill>
                        <a:srgbClr val="000000"/>
                      </a:solidFill>
                      <a:miter lim="400000"/>
                    </a:lnR>
                    <a:lnT w="4445">
                      <a:solidFill>
                        <a:srgbClr val="000000"/>
                      </a:solidFill>
                      <a:miter lim="400000"/>
                    </a:lnT>
                    <a:lnB w="4445">
                      <a:solidFill>
                        <a:srgbClr val="000000"/>
                      </a:solidFill>
                      <a:miter lim="400000"/>
                    </a:lnB>
                    <a:noFill/>
                  </a:tcPr>
                </a:tc>
                <a:tc>
                  <a:txBody>
                    <a:bodyPr/>
                    <a:lstStyle/>
                    <a:p>
                      <a:pPr defTabSz="457200">
                        <a:defRPr sz="1800">
                          <a:solidFill>
                            <a:srgbClr val="000000"/>
                          </a:solidFill>
                          <a:uFillTx/>
                        </a:defRPr>
                      </a:pPr>
                      <a:r>
                        <a:rPr sz="200">
                          <a:latin typeface="Helvetica Neue"/>
                          <a:ea typeface="Helvetica Neue"/>
                          <a:cs typeface="Helvetica Neue"/>
                          <a:sym typeface="Helvetica Neue"/>
                        </a:rPr>
                        <a:t>14</a:t>
                      </a:r>
                    </a:p>
                  </a:txBody>
                  <a:tcPr marL="50800" marR="50800" marT="50800" marB="50800" anchor="t" anchorCtr="0" horzOverflow="overflow">
                    <a:lnL w="4445">
                      <a:solidFill>
                        <a:srgbClr val="000000"/>
                      </a:solidFill>
                      <a:miter lim="400000"/>
                    </a:lnL>
                    <a:lnR w="4445">
                      <a:solidFill>
                        <a:srgbClr val="000000"/>
                      </a:solidFill>
                      <a:miter lim="400000"/>
                    </a:lnR>
                    <a:lnT w="4445">
                      <a:solidFill>
                        <a:srgbClr val="000000"/>
                      </a:solidFill>
                      <a:miter lim="400000"/>
                    </a:lnT>
                    <a:lnB w="4445">
                      <a:solidFill>
                        <a:srgbClr val="000000"/>
                      </a:solidFill>
                      <a:miter lim="400000"/>
                    </a:lnB>
                    <a:noFill/>
                  </a:tcPr>
                </a:tc>
                <a:tc>
                  <a:txBody>
                    <a:bodyPr/>
                    <a:lstStyle/>
                    <a:p>
                      <a:pPr defTabSz="457200">
                        <a:defRPr sz="1800">
                          <a:solidFill>
                            <a:srgbClr val="000000"/>
                          </a:solidFill>
                          <a:uFillTx/>
                        </a:defRPr>
                      </a:pPr>
                      <a:r>
                        <a:rPr sz="200">
                          <a:latin typeface="Helvetica Neue"/>
                          <a:ea typeface="Helvetica Neue"/>
                          <a:cs typeface="Helvetica Neue"/>
                          <a:sym typeface="Helvetica Neue"/>
                        </a:rPr>
                        <a:t>24</a:t>
                      </a:r>
                    </a:p>
                  </a:txBody>
                  <a:tcPr marL="50800" marR="50800" marT="50800" marB="50800" anchor="t" anchorCtr="0" horzOverflow="overflow">
                    <a:lnL w="4445">
                      <a:solidFill>
                        <a:srgbClr val="000000"/>
                      </a:solidFill>
                      <a:miter lim="400000"/>
                    </a:lnL>
                    <a:lnR w="4445">
                      <a:solidFill>
                        <a:srgbClr val="000000"/>
                      </a:solidFill>
                      <a:miter lim="400000"/>
                    </a:lnR>
                    <a:lnT w="4445">
                      <a:solidFill>
                        <a:srgbClr val="000000"/>
                      </a:solidFill>
                      <a:miter lim="400000"/>
                    </a:lnT>
                    <a:lnB w="4445">
                      <a:solidFill>
                        <a:srgbClr val="000000"/>
                      </a:solidFill>
                      <a:miter lim="400000"/>
                    </a:lnB>
                    <a:noFill/>
                  </a:tcPr>
                </a:tc>
                <a:tc>
                  <a:txBody>
                    <a:bodyPr/>
                    <a:lstStyle/>
                    <a:p>
                      <a:pPr defTabSz="457200">
                        <a:defRPr sz="1800">
                          <a:solidFill>
                            <a:srgbClr val="000000"/>
                          </a:solidFill>
                          <a:uFillTx/>
                        </a:defRPr>
                      </a:pPr>
                      <a:r>
                        <a:rPr sz="200">
                          <a:latin typeface="Helvetica Neue"/>
                          <a:ea typeface="Helvetica Neue"/>
                          <a:cs typeface="Helvetica Neue"/>
                          <a:sym typeface="Helvetica Neue"/>
                        </a:rPr>
                        <a:t>35</a:t>
                      </a:r>
                    </a:p>
                  </a:txBody>
                  <a:tcPr marL="50800" marR="50800" marT="50800" marB="50800" anchor="t" anchorCtr="0" horzOverflow="overflow">
                    <a:lnL w="4445">
                      <a:solidFill>
                        <a:srgbClr val="000000"/>
                      </a:solidFill>
                      <a:miter lim="400000"/>
                    </a:lnL>
                    <a:lnR w="4445">
                      <a:solidFill>
                        <a:srgbClr val="000000"/>
                      </a:solidFill>
                      <a:miter lim="400000"/>
                    </a:lnR>
                    <a:lnT w="4445">
                      <a:solidFill>
                        <a:srgbClr val="000000"/>
                      </a:solidFill>
                      <a:miter lim="400000"/>
                    </a:lnT>
                    <a:lnB w="4445">
                      <a:solidFill>
                        <a:srgbClr val="000000"/>
                      </a:solidFill>
                      <a:miter lim="400000"/>
                    </a:lnB>
                    <a:noFill/>
                  </a:tcPr>
                </a:tc>
                <a:tc>
                  <a:txBody>
                    <a:bodyPr/>
                    <a:lstStyle/>
                    <a:p>
                      <a:pPr defTabSz="457200">
                        <a:defRPr sz="1800">
                          <a:solidFill>
                            <a:srgbClr val="000000"/>
                          </a:solidFill>
                          <a:uFillTx/>
                        </a:defRPr>
                      </a:pPr>
                      <a:r>
                        <a:rPr sz="200">
                          <a:latin typeface="Helvetica Neue"/>
                          <a:ea typeface="Helvetica Neue"/>
                          <a:cs typeface="Helvetica Neue"/>
                          <a:sym typeface="Helvetica Neue"/>
                        </a:rPr>
                        <a:t>39</a:t>
                      </a:r>
                    </a:p>
                  </a:txBody>
                  <a:tcPr marL="50800" marR="50800" marT="50800" marB="50800" anchor="t" anchorCtr="0" horzOverflow="overflow">
                    <a:lnL w="4445">
                      <a:solidFill>
                        <a:srgbClr val="000000"/>
                      </a:solidFill>
                      <a:miter lim="400000"/>
                    </a:lnL>
                    <a:lnR w="4445">
                      <a:solidFill>
                        <a:srgbClr val="000000"/>
                      </a:solidFill>
                      <a:miter lim="400000"/>
                    </a:lnR>
                    <a:lnT w="4445">
                      <a:solidFill>
                        <a:srgbClr val="000000"/>
                      </a:solidFill>
                      <a:miter lim="400000"/>
                    </a:lnT>
                    <a:lnB w="4445">
                      <a:solidFill>
                        <a:srgbClr val="000000"/>
                      </a:solidFill>
                      <a:miter lim="400000"/>
                    </a:lnB>
                    <a:noFill/>
                  </a:tcPr>
                </a:tc>
                <a:tc>
                  <a:txBody>
                    <a:bodyPr/>
                    <a:lstStyle/>
                    <a:p>
                      <a:pPr defTabSz="457200">
                        <a:defRPr sz="1800">
                          <a:solidFill>
                            <a:srgbClr val="000000"/>
                          </a:solidFill>
                          <a:uFillTx/>
                        </a:defRPr>
                      </a:pPr>
                      <a:r>
                        <a:rPr sz="200">
                          <a:latin typeface="Helvetica Neue"/>
                          <a:ea typeface="Helvetica Neue"/>
                          <a:cs typeface="Helvetica Neue"/>
                          <a:sym typeface="Helvetica Neue"/>
                        </a:rPr>
                        <a:t>55</a:t>
                      </a:r>
                    </a:p>
                  </a:txBody>
                  <a:tcPr marL="50800" marR="50800" marT="50800" marB="50800" anchor="t" anchorCtr="0" horzOverflow="overflow">
                    <a:lnL w="4445">
                      <a:solidFill>
                        <a:srgbClr val="000000"/>
                      </a:solidFill>
                      <a:miter lim="400000"/>
                    </a:lnL>
                    <a:lnR w="4445">
                      <a:solidFill>
                        <a:srgbClr val="000000"/>
                      </a:solidFill>
                      <a:miter lim="400000"/>
                    </a:lnR>
                    <a:lnT w="4445">
                      <a:solidFill>
                        <a:srgbClr val="000000"/>
                      </a:solidFill>
                      <a:miter lim="400000"/>
                    </a:lnT>
                    <a:lnB w="4445">
                      <a:solidFill>
                        <a:srgbClr val="000000"/>
                      </a:solidFill>
                      <a:miter lim="400000"/>
                    </a:lnB>
                    <a:noFill/>
                  </a:tcPr>
                </a:tc>
                <a:tc>
                  <a:txBody>
                    <a:bodyPr/>
                    <a:lstStyle/>
                    <a:p>
                      <a:pPr defTabSz="457200">
                        <a:defRPr sz="1800">
                          <a:solidFill>
                            <a:srgbClr val="000000"/>
                          </a:solidFill>
                          <a:uFillTx/>
                        </a:defRPr>
                      </a:pPr>
                      <a:r>
                        <a:rPr sz="200">
                          <a:latin typeface="Helvetica Neue"/>
                          <a:ea typeface="Helvetica Neue"/>
                          <a:cs typeface="Helvetica Neue"/>
                          <a:sym typeface="Helvetica Neue"/>
                        </a:rPr>
                        <a:t>67</a:t>
                      </a:r>
                    </a:p>
                  </a:txBody>
                  <a:tcPr marL="50800" marR="50800" marT="50800" marB="50800" anchor="t" anchorCtr="0" horzOverflow="overflow">
                    <a:lnL w="4445">
                      <a:solidFill>
                        <a:srgbClr val="000000"/>
                      </a:solidFill>
                      <a:miter lim="400000"/>
                    </a:lnL>
                    <a:lnR w="4445">
                      <a:solidFill>
                        <a:srgbClr val="000000"/>
                      </a:solidFill>
                      <a:miter lim="400000"/>
                    </a:lnR>
                    <a:lnT w="4445">
                      <a:solidFill>
                        <a:srgbClr val="000000"/>
                      </a:solidFill>
                      <a:miter lim="400000"/>
                    </a:lnT>
                    <a:lnB w="4445">
                      <a:solidFill>
                        <a:srgbClr val="000000"/>
                      </a:solidFill>
                      <a:miter lim="400000"/>
                    </a:lnB>
                    <a:noFill/>
                  </a:tcPr>
                </a:tc>
                <a:tc>
                  <a:txBody>
                    <a:bodyPr/>
                    <a:lstStyle/>
                    <a:p>
                      <a:pPr defTabSz="457200">
                        <a:defRPr sz="1800">
                          <a:solidFill>
                            <a:srgbClr val="000000"/>
                          </a:solidFill>
                          <a:uFillTx/>
                        </a:defRPr>
                      </a:pPr>
                      <a:r>
                        <a:rPr sz="200">
                          <a:latin typeface="Helvetica Neue"/>
                          <a:ea typeface="Helvetica Neue"/>
                          <a:cs typeface="Helvetica Neue"/>
                          <a:sym typeface="Helvetica Neue"/>
                        </a:rPr>
                        <a:t>84</a:t>
                      </a:r>
                    </a:p>
                  </a:txBody>
                  <a:tcPr marL="50800" marR="50800" marT="50800" marB="50800" anchor="t" anchorCtr="0" horzOverflow="overflow">
                    <a:lnL w="4445">
                      <a:solidFill>
                        <a:srgbClr val="000000"/>
                      </a:solidFill>
                      <a:miter lim="400000"/>
                    </a:lnL>
                    <a:lnR w="4445">
                      <a:solidFill>
                        <a:srgbClr val="000000"/>
                      </a:solidFill>
                      <a:miter lim="400000"/>
                    </a:lnR>
                    <a:lnT w="4445">
                      <a:solidFill>
                        <a:srgbClr val="000000"/>
                      </a:solidFill>
                      <a:miter lim="400000"/>
                    </a:lnT>
                    <a:lnB w="4445">
                      <a:solidFill>
                        <a:srgbClr val="000000"/>
                      </a:solidFill>
                      <a:miter lim="400000"/>
                    </a:lnB>
                    <a:noFill/>
                  </a:tcPr>
                </a:tc>
                <a:tc>
                  <a:txBody>
                    <a:bodyPr/>
                    <a:lstStyle/>
                    <a:p>
                      <a:pPr defTabSz="457200">
                        <a:defRPr sz="1800">
                          <a:solidFill>
                            <a:srgbClr val="000000"/>
                          </a:solidFill>
                          <a:uFillTx/>
                        </a:defRPr>
                      </a:pPr>
                      <a:r>
                        <a:rPr sz="200">
                          <a:latin typeface="Helvetica Neue"/>
                          <a:ea typeface="Helvetica Neue"/>
                          <a:cs typeface="Helvetica Neue"/>
                          <a:sym typeface="Helvetica Neue"/>
                        </a:rPr>
                        <a:t>93</a:t>
                      </a:r>
                    </a:p>
                  </a:txBody>
                  <a:tcPr marL="50800" marR="50800" marT="50800" marB="50800" anchor="t" anchorCtr="0" horzOverflow="overflow">
                    <a:lnL w="4445">
                      <a:solidFill>
                        <a:srgbClr val="000000"/>
                      </a:solidFill>
                      <a:miter lim="400000"/>
                    </a:lnL>
                    <a:lnR w="4445">
                      <a:solidFill>
                        <a:srgbClr val="000000"/>
                      </a:solidFill>
                      <a:miter lim="400000"/>
                    </a:lnR>
                    <a:lnT w="4445">
                      <a:solidFill>
                        <a:srgbClr val="000000"/>
                      </a:solidFill>
                      <a:miter lim="400000"/>
                    </a:lnT>
                    <a:lnB w="4445">
                      <a:solidFill>
                        <a:srgbClr val="000000"/>
                      </a:solidFill>
                      <a:miter lim="400000"/>
                    </a:lnB>
                    <a:noFill/>
                  </a:tcPr>
                </a:tc>
                <a:tc>
                  <a:txBody>
                    <a:bodyPr/>
                    <a:lstStyle/>
                    <a:p>
                      <a:pPr defTabSz="457200">
                        <a:defRPr sz="1800">
                          <a:solidFill>
                            <a:srgbClr val="000000"/>
                          </a:solidFill>
                          <a:uFillTx/>
                        </a:defRPr>
                      </a:pPr>
                      <a:r>
                        <a:rPr sz="200">
                          <a:latin typeface="Helvetica Neue"/>
                          <a:ea typeface="Helvetica Neue"/>
                          <a:cs typeface="Helvetica Neue"/>
                          <a:sym typeface="Helvetica Neue"/>
                        </a:rPr>
                        <a:t>100</a:t>
                      </a:r>
                    </a:p>
                  </a:txBody>
                  <a:tcPr marL="50800" marR="50800" marT="50800" marB="50800" anchor="t" anchorCtr="0" horzOverflow="overflow">
                    <a:lnL w="4445">
                      <a:solidFill>
                        <a:srgbClr val="000000"/>
                      </a:solidFill>
                      <a:miter lim="400000"/>
                    </a:lnL>
                    <a:lnR w="4445">
                      <a:solidFill>
                        <a:srgbClr val="000000"/>
                      </a:solidFill>
                      <a:miter lim="400000"/>
                    </a:lnR>
                    <a:lnT w="4445">
                      <a:solidFill>
                        <a:srgbClr val="000000"/>
                      </a:solidFill>
                      <a:miter lim="400000"/>
                    </a:lnT>
                    <a:lnB w="4445">
                      <a:solidFill>
                        <a:srgbClr val="000000"/>
                      </a:solidFill>
                      <a:miter lim="400000"/>
                    </a:lnB>
                    <a:noFill/>
                  </a:tcPr>
                </a:tc>
              </a:tr>
            </a:tbl>
          </a:graphicData>
        </a:graphic>
      </p:graphicFrame>
      <p:graphicFrame>
        <p:nvGraphicFramePr>
          <p:cNvPr id="48" name="2D Column Chart"/>
          <p:cNvGraphicFramePr/>
          <p:nvPr/>
        </p:nvGraphicFramePr>
        <p:xfrm>
          <a:off x="4611774" y="3444467"/>
          <a:ext cx="1888281" cy="790180"/>
        </p:xfrm>
        <a:graphic xmlns:a="http://schemas.openxmlformats.org/drawingml/2006/main">
          <a:graphicData uri="http://schemas.openxmlformats.org/drawingml/2006/chart">
            <c:chart xmlns:c="http://schemas.openxmlformats.org/drawingml/2006/chart" r:id="rId6"/>
          </a:graphicData>
        </a:graphic>
      </p:graphicFrame>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Default">
  <a:themeElements>
    <a:clrScheme name="Default">
      <a:dk1>
        <a:srgbClr val="303334"/>
      </a:dk1>
      <a:lt1>
        <a:srgbClr val="FFFFFF"/>
      </a:lt1>
      <a:dk2>
        <a:srgbClr val="A7A7A7"/>
      </a:dk2>
      <a:lt2>
        <a:srgbClr val="535353"/>
      </a:lt2>
      <a:accent1>
        <a:srgbClr val="00EB00"/>
      </a:accent1>
      <a:accent2>
        <a:srgbClr val="99F799"/>
      </a:accent2>
      <a:accent3>
        <a:srgbClr val="303334"/>
      </a:accent3>
      <a:accent4>
        <a:srgbClr val="ACADAE"/>
      </a:accent4>
      <a:accent5>
        <a:srgbClr val="F3F3F3"/>
      </a:accent5>
      <a:accent6>
        <a:srgbClr val="FBFBFB"/>
      </a:accent6>
      <a:hlink>
        <a:srgbClr val="0000FF"/>
      </a:hlink>
      <a:folHlink>
        <a:srgbClr val="FF00FF"/>
      </a:folHlink>
    </a:clrScheme>
    <a:fontScheme name="Default">
      <a:majorFont>
        <a:latin typeface="Avenir Book"/>
        <a:ea typeface="Avenir Book"/>
        <a:cs typeface="Avenir Book"/>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25400" dist="12700" dir="5400000">
              <a:srgbClr val="000000">
                <a:alpha val="50000"/>
              </a:srgbClr>
            </a:outerShdw>
          </a:effectLst>
        </a:effectStyle>
        <a:effectStyle>
          <a:effectLst>
            <a:outerShdw sx="100000" sy="100000" kx="0" ky="0" algn="b" rotWithShape="0" blurRad="25400" dist="12700" dir="5400000">
              <a:srgbClr val="000000">
                <a:alpha val="50000"/>
              </a:srgbClr>
            </a:outerShdw>
          </a:effectLst>
        </a:effectStyle>
        <a:effectStyle>
          <a:effectLst>
            <a:outerShdw sx="100000" sy="100000" kx="0" ky="0" algn="b" rotWithShape="0" blurRad="25400" dist="127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sx="100000" sy="100000" kx="0" ky="0" algn="b" rotWithShape="0" blurRad="25400" dist="12700" dir="5400000">
            <a:srgbClr val="000000">
              <a:alpha val="50000"/>
            </a:srgbClr>
          </a:outerShdw>
        </a:effectLst>
        <a:sp3d/>
      </a:spPr>
      <a:bodyPr rot="0" spcFirstLastPara="1" vertOverflow="overflow" horzOverflow="overflow" vert="horz" wrap="square" lIns="35716" tIns="35716" rIns="35716" bIns="35716" numCol="1" spcCol="38100" rtlCol="0" anchor="ctr" upright="0">
        <a:spAutoFit/>
      </a:bodyPr>
      <a:lstStyle>
        <a:defPPr marL="0" marR="0" indent="0" algn="ctr" defTabSz="5024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chemeClr val="accent3"/>
            </a:solidFill>
            <a:effectLst/>
            <a:uFill>
              <a:solidFill>
                <a:srgbClr val="000000"/>
              </a:solidFill>
            </a:uFill>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25400" dist="12700" dir="5400000">
            <a:srgbClr val="000000">
              <a:alpha val="50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35716" tIns="35716" rIns="35716" bIns="35716" numCol="1" spcCol="38100" rtlCol="0" anchor="ctr" upright="0">
        <a:spAutoFit/>
      </a:bodyPr>
      <a:lstStyle>
        <a:defPPr marL="0" marR="0" indent="0" algn="ctr" defTabSz="5024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chemeClr val="accent3"/>
            </a:solidFill>
            <a:effectLst/>
            <a:uFill>
              <a:solidFill>
                <a:srgbClr val="000000"/>
              </a:solidFill>
            </a:uFill>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00EB00"/>
      </a:accent1>
      <a:accent2>
        <a:srgbClr val="99F799"/>
      </a:accent2>
      <a:accent3>
        <a:srgbClr val="303334"/>
      </a:accent3>
      <a:accent4>
        <a:srgbClr val="ACADAE"/>
      </a:accent4>
      <a:accent5>
        <a:srgbClr val="F3F3F3"/>
      </a:accent5>
      <a:accent6>
        <a:srgbClr val="FBFBFB"/>
      </a:accent6>
      <a:hlink>
        <a:srgbClr val="0000FF"/>
      </a:hlink>
      <a:folHlink>
        <a:srgbClr val="FF00FF"/>
      </a:folHlink>
    </a:clrScheme>
    <a:fontScheme name="Default">
      <a:majorFont>
        <a:latin typeface="Avenir Book"/>
        <a:ea typeface="Avenir Book"/>
        <a:cs typeface="Avenir Book"/>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25400" dist="12700" dir="5400000">
              <a:srgbClr val="000000">
                <a:alpha val="50000"/>
              </a:srgbClr>
            </a:outerShdw>
          </a:effectLst>
        </a:effectStyle>
        <a:effectStyle>
          <a:effectLst>
            <a:outerShdw sx="100000" sy="100000" kx="0" ky="0" algn="b" rotWithShape="0" blurRad="25400" dist="12700" dir="5400000">
              <a:srgbClr val="000000">
                <a:alpha val="50000"/>
              </a:srgbClr>
            </a:outerShdw>
          </a:effectLst>
        </a:effectStyle>
        <a:effectStyle>
          <a:effectLst>
            <a:outerShdw sx="100000" sy="100000" kx="0" ky="0" algn="b" rotWithShape="0" blurRad="25400" dist="127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sx="100000" sy="100000" kx="0" ky="0" algn="b" rotWithShape="0" blurRad="25400" dist="12700" dir="5400000">
            <a:srgbClr val="000000">
              <a:alpha val="50000"/>
            </a:srgbClr>
          </a:outerShdw>
        </a:effectLst>
        <a:sp3d/>
      </a:spPr>
      <a:bodyPr rot="0" spcFirstLastPara="1" vertOverflow="overflow" horzOverflow="overflow" vert="horz" wrap="square" lIns="35716" tIns="35716" rIns="35716" bIns="35716" numCol="1" spcCol="38100" rtlCol="0" anchor="ctr" upright="0">
        <a:spAutoFit/>
      </a:bodyPr>
      <a:lstStyle>
        <a:defPPr marL="0" marR="0" indent="0" algn="ctr" defTabSz="5024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chemeClr val="accent3"/>
            </a:solidFill>
            <a:effectLst/>
            <a:uFill>
              <a:solidFill>
                <a:srgbClr val="000000"/>
              </a:solidFill>
            </a:uFill>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25400" dist="12700" dir="5400000">
            <a:srgbClr val="000000">
              <a:alpha val="50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35716" tIns="35716" rIns="35716" bIns="35716" numCol="1" spcCol="38100" rtlCol="0" anchor="ctr" upright="0">
        <a:spAutoFit/>
      </a:bodyPr>
      <a:lstStyle>
        <a:defPPr marL="0" marR="0" indent="0" algn="ctr" defTabSz="5024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chemeClr val="accent3"/>
            </a:solidFill>
            <a:effectLst/>
            <a:uFill>
              <a:solidFill>
                <a:srgbClr val="000000"/>
              </a:solidFill>
            </a:uFill>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