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charts/chart1.xml" ContentType="application/vnd.openxmlformats-officedocument.drawingml.chart+xml"/>
  <Override PartName="/ppt/charts/chart2.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1pPr>
    <a:lvl2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2pPr>
    <a:lvl3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3pPr>
    <a:lvl4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4pPr>
    <a:lvl5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5pPr>
    <a:lvl6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6pPr>
    <a:lvl7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7pPr>
    <a:lvl8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8pPr>
    <a:lvl9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7CA"/>
          </a:solidFill>
        </a:fill>
      </a:tcStyle>
    </a:wholeTbl>
    <a:band2H>
      <a:tcTxStyle b="def" i="def"/>
      <a:tcStyle>
        <a:tcBdr/>
        <a:fill>
          <a:solidFill>
            <a:srgbClr val="E6FB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wholeTbl>
    <a:band2H>
      <a:tcTxStyle b="def" i="def"/>
      <a:tcStyle>
        <a:tcBdr/>
        <a:fill>
          <a:solidFill>
            <a:schemeClr val="accent6">
              <a:lumOff val="1335"/>
            </a:schemeClr>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chemeClr val="accent3"/>
        </a:fontRef>
        <a:schemeClr val="accent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chemeClr val="accent3"/>
        </a:fontRef>
        <a:schemeClr val="accent3"/>
      </a:tcTxStyle>
      <a:tcStyle>
        <a:tcBdr>
          <a:left>
            <a:ln w="12700" cap="flat">
              <a:noFill/>
              <a:miter lim="400000"/>
            </a:ln>
          </a:left>
          <a:right>
            <a:ln w="12700" cap="flat">
              <a:noFill/>
              <a:miter lim="400000"/>
            </a:ln>
          </a:right>
          <a:top>
            <a:ln w="508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2708684C-4D16-4618-839F-0558EEFCDFE6}" styleName="">
    <a:tblBg/>
    <a:wholeTbl>
      <a:tcTxStyle b="off"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wholeTbl>
    <a:band2H>
      <a:tcTxStyle b="def" i="def"/>
      <a:tcStyle>
        <a:tcBdr/>
        <a:fill>
          <a:solidFill>
            <a:srgbClr val="FFFFFF"/>
          </a:solidFill>
        </a:fill>
      </a:tcStyle>
    </a:band2H>
    <a:firstCol>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firstCol>
    <a:la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508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lastRow>
    <a:fir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254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40361"/>
          <c:y val="0.0785614"/>
          <c:w val="0.854639"/>
          <c:h val="0.607508"/>
        </c:manualLayout>
      </c:layout>
      <c:barChart>
        <c:barDir val="col"/>
        <c:grouping val="clustered"/>
        <c:varyColors val="0"/>
        <c:ser>
          <c:idx val="0"/>
          <c:order val="0"/>
          <c:tx>
            <c:strRef>
              <c:f>Sheet1!$A$2</c:f>
              <c:strCache>
                <c:ptCount val="1"/>
                <c:pt idx="0">
                  <c:v>New Cases</c:v>
                </c:pt>
              </c:strCache>
            </c:strRef>
          </c:tx>
          <c:spPr>
            <a:solidFill>
              <a:srgbClr val="00A2FF"/>
            </a:solidFill>
            <a:ln w="12700" cap="flat">
              <a:noFill/>
              <a:miter lim="400000"/>
            </a:ln>
            <a:effectLst/>
          </c:spPr>
          <c:invertIfNegative val="0"/>
          <c:dLbls>
            <c:numFmt formatCode="#,##0" sourceLinked="0"/>
            <c:txPr>
              <a:bodyPr/>
              <a:lstStyle/>
              <a:p>
                <a:pPr>
                  <a:defRPr b="0" i="0" strike="noStrike" sz="40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Sheet1!$B$1:$K$1</c:f>
              <c:strCache>
                <c:ptCount val="10"/>
                <c:pt idx="0">
                  <c:v>2008</c:v>
                </c:pt>
                <c:pt idx="1">
                  <c:v>2009</c:v>
                </c:pt>
                <c:pt idx="2">
                  <c:v>2010</c:v>
                </c:pt>
                <c:pt idx="3">
                  <c:v>2011</c:v>
                </c:pt>
                <c:pt idx="4">
                  <c:v>2012</c:v>
                </c:pt>
                <c:pt idx="5">
                  <c:v>2013</c:v>
                </c:pt>
                <c:pt idx="6">
                  <c:v>2014</c:v>
                </c:pt>
                <c:pt idx="7">
                  <c:v>2015</c:v>
                </c:pt>
                <c:pt idx="8">
                  <c:v>2016</c:v>
                </c:pt>
                <c:pt idx="9">
                  <c:v>2017</c:v>
                </c:pt>
              </c:strCache>
            </c:strRef>
          </c:cat>
          <c:val>
            <c:numRef>
              <c:f>Sheet1!$B$2:$K$2</c:f>
              <c:numCache>
                <c:ptCount val="10"/>
                <c:pt idx="0">
                  <c:v>111.000000</c:v>
                </c:pt>
                <c:pt idx="1">
                  <c:v>116.000000</c:v>
                </c:pt>
                <c:pt idx="2">
                  <c:v>129.000000</c:v>
                </c:pt>
                <c:pt idx="3">
                  <c:v>130.000000</c:v>
                </c:pt>
                <c:pt idx="4">
                  <c:v>167.000000</c:v>
                </c:pt>
                <c:pt idx="5">
                  <c:v>189.000000</c:v>
                </c:pt>
                <c:pt idx="6">
                  <c:v>195.000000</c:v>
                </c:pt>
                <c:pt idx="7">
                  <c:v>197.000000</c:v>
                </c:pt>
                <c:pt idx="8">
                  <c:v>256.000000</c:v>
                </c:pt>
                <c:pt idx="9">
                  <c:v>300.000000</c:v>
                </c:pt>
              </c:numCache>
            </c:numRef>
          </c:val>
        </c:ser>
        <c:ser>
          <c:idx val="1"/>
          <c:order val="1"/>
          <c:tx>
            <c:strRef>
              <c:f>Sheet1!$A$3</c:f>
              <c:strCache>
                <c:ptCount val="1"/>
                <c:pt idx="0">
                  <c:v>Cumulative Cases</c:v>
                </c:pt>
              </c:strCache>
            </c:strRef>
          </c:tx>
          <c:spPr>
            <a:solidFill>
              <a:srgbClr val="61D836"/>
            </a:solidFill>
            <a:ln w="12700" cap="flat">
              <a:noFill/>
              <a:miter lim="400000"/>
            </a:ln>
            <a:effectLst/>
          </c:spPr>
          <c:invertIfNegative val="0"/>
          <c:dLbls>
            <c:numFmt formatCode="#,##0" sourceLinked="0"/>
            <c:txPr>
              <a:bodyPr/>
              <a:lstStyle/>
              <a:p>
                <a:pPr>
                  <a:defRPr b="0" i="0" strike="noStrike" sz="40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Sheet1!$B$1:$K$1</c:f>
              <c:strCache>
                <c:ptCount val="10"/>
                <c:pt idx="0">
                  <c:v>2008</c:v>
                </c:pt>
                <c:pt idx="1">
                  <c:v>2009</c:v>
                </c:pt>
                <c:pt idx="2">
                  <c:v>2010</c:v>
                </c:pt>
                <c:pt idx="3">
                  <c:v>2011</c:v>
                </c:pt>
                <c:pt idx="4">
                  <c:v>2012</c:v>
                </c:pt>
                <c:pt idx="5">
                  <c:v>2013</c:v>
                </c:pt>
                <c:pt idx="6">
                  <c:v>2014</c:v>
                </c:pt>
                <c:pt idx="7">
                  <c:v>2015</c:v>
                </c:pt>
                <c:pt idx="8">
                  <c:v>2016</c:v>
                </c:pt>
                <c:pt idx="9">
                  <c:v>2017</c:v>
                </c:pt>
              </c:strCache>
            </c:strRef>
          </c:cat>
          <c:val>
            <c:numRef>
              <c:f>Sheet1!$B$3:$K$3</c:f>
              <c:numCache>
                <c:ptCount val="10"/>
                <c:pt idx="0">
                  <c:v>111.000000</c:v>
                </c:pt>
                <c:pt idx="1">
                  <c:v>227.000000</c:v>
                </c:pt>
                <c:pt idx="2">
                  <c:v>356.000000</c:v>
                </c:pt>
                <c:pt idx="3">
                  <c:v>486.000000</c:v>
                </c:pt>
                <c:pt idx="4">
                  <c:v>653.000000</c:v>
                </c:pt>
                <c:pt idx="5">
                  <c:v>842.000000</c:v>
                </c:pt>
                <c:pt idx="6">
                  <c:v>1037.000000</c:v>
                </c:pt>
                <c:pt idx="7">
                  <c:v>1234.000000</c:v>
                </c:pt>
                <c:pt idx="8">
                  <c:v>1490.000000</c:v>
                </c:pt>
                <c:pt idx="9">
                  <c:v>1790.000000</c:v>
                </c:pt>
              </c:numCache>
            </c:numRef>
          </c:val>
        </c:ser>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400" u="none">
                <a:solidFill>
                  <a:srgbClr val="000000"/>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400" u="none">
                <a:solidFill>
                  <a:srgbClr val="000000"/>
                </a:solidFill>
                <a:latin typeface="Helvetica Neue"/>
              </a:defRPr>
            </a:pPr>
          </a:p>
        </c:txPr>
        <c:crossAx val="2094734552"/>
        <c:crosses val="autoZero"/>
        <c:crossBetween val="between"/>
        <c:majorUnit val="450"/>
        <c:minorUnit val="225"/>
      </c:valAx>
      <c:spPr>
        <a:noFill/>
        <a:ln w="12700" cap="flat">
          <a:noFill/>
          <a:miter lim="400000"/>
        </a:ln>
        <a:effectLst/>
      </c:spPr>
    </c:plotArea>
    <c:legend>
      <c:legendPos val="b"/>
      <c:layout>
        <c:manualLayout>
          <c:xMode val="edge"/>
          <c:yMode val="edge"/>
          <c:x val="0"/>
          <c:y val="0.908939"/>
          <c:w val="0.987276"/>
          <c:h val="0.0910614"/>
        </c:manualLayout>
      </c:layout>
      <c:overlay val="1"/>
      <c:spPr>
        <a:noFill/>
        <a:ln w="12700" cap="flat">
          <a:noFill/>
          <a:miter lim="400000"/>
        </a:ln>
        <a:effectLst/>
      </c:spPr>
      <c:txPr>
        <a:bodyPr rot="0"/>
        <a:lstStyle/>
        <a:p>
          <a:pPr>
            <a:defRPr b="0" i="0" strike="noStrike" sz="400" u="none">
              <a:solidFill>
                <a:srgbClr val="000000"/>
              </a:solidFill>
              <a:latin typeface="Helvetica Neue"/>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00899"/>
          <c:y val="0.0785614"/>
          <c:w val="0.829853"/>
          <c:h val="0.607508"/>
        </c:manualLayout>
      </c:layout>
      <c:barChart>
        <c:barDir val="col"/>
        <c:grouping val="clustered"/>
        <c:varyColors val="0"/>
        <c:ser>
          <c:idx val="0"/>
          <c:order val="0"/>
          <c:tx>
            <c:strRef>
              <c:f>Sheet1!$A$2</c:f>
              <c:strCache>
                <c:ptCount val="1"/>
                <c:pt idx="0">
                  <c:v>New Cases</c:v>
                </c:pt>
              </c:strCache>
            </c:strRef>
          </c:tx>
          <c:spPr>
            <a:solidFill>
              <a:srgbClr val="00A2FF"/>
            </a:solidFill>
            <a:ln w="12700" cap="flat">
              <a:noFill/>
              <a:miter lim="400000"/>
            </a:ln>
            <a:effectLst/>
          </c:spPr>
          <c:invertIfNegative val="0"/>
          <c:dLbls>
            <c:numFmt formatCode="#,##0" sourceLinked="0"/>
            <c:txPr>
              <a:bodyPr/>
              <a:lstStyle/>
              <a:p>
                <a:pPr>
                  <a:defRPr b="0" i="0" strike="noStrike" sz="40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Sheet1!$B$1:$K$1</c:f>
              <c:strCache>
                <c:ptCount val="10"/>
                <c:pt idx="0">
                  <c:v>2008</c:v>
                </c:pt>
                <c:pt idx="1">
                  <c:v>2009</c:v>
                </c:pt>
                <c:pt idx="2">
                  <c:v>2010</c:v>
                </c:pt>
                <c:pt idx="3">
                  <c:v>2011</c:v>
                </c:pt>
                <c:pt idx="4">
                  <c:v>2012</c:v>
                </c:pt>
                <c:pt idx="5">
                  <c:v>2013</c:v>
                </c:pt>
                <c:pt idx="6">
                  <c:v>2014</c:v>
                </c:pt>
                <c:pt idx="7">
                  <c:v>2015</c:v>
                </c:pt>
                <c:pt idx="8">
                  <c:v>2016</c:v>
                </c:pt>
                <c:pt idx="9">
                  <c:v>2017</c:v>
                </c:pt>
              </c:strCache>
            </c:strRef>
          </c:cat>
          <c:val>
            <c:numRef>
              <c:f>Sheet1!$B$2:$K$2</c:f>
              <c:numCache>
                <c:ptCount val="10"/>
                <c:pt idx="0">
                  <c:v>5.000000</c:v>
                </c:pt>
                <c:pt idx="1">
                  <c:v>9.000000</c:v>
                </c:pt>
                <c:pt idx="2">
                  <c:v>10.000000</c:v>
                </c:pt>
                <c:pt idx="3">
                  <c:v>11.000000</c:v>
                </c:pt>
                <c:pt idx="4">
                  <c:v>4.000000</c:v>
                </c:pt>
                <c:pt idx="5">
                  <c:v>16.000000</c:v>
                </c:pt>
                <c:pt idx="6">
                  <c:v>12.000000</c:v>
                </c:pt>
                <c:pt idx="7">
                  <c:v>17.000000</c:v>
                </c:pt>
                <c:pt idx="8">
                  <c:v>9.000000</c:v>
                </c:pt>
                <c:pt idx="9">
                  <c:v>7.000000</c:v>
                </c:pt>
              </c:numCache>
            </c:numRef>
          </c:val>
        </c:ser>
        <c:ser>
          <c:idx val="1"/>
          <c:order val="1"/>
          <c:tx>
            <c:strRef>
              <c:f>Sheet1!$A$3</c:f>
              <c:strCache>
                <c:ptCount val="1"/>
                <c:pt idx="0">
                  <c:v>Cumulative Cases</c:v>
                </c:pt>
              </c:strCache>
            </c:strRef>
          </c:tx>
          <c:spPr>
            <a:solidFill>
              <a:srgbClr val="61D836"/>
            </a:solidFill>
            <a:ln w="12700" cap="flat">
              <a:noFill/>
              <a:miter lim="400000"/>
            </a:ln>
            <a:effectLst/>
          </c:spPr>
          <c:invertIfNegative val="0"/>
          <c:dLbls>
            <c:numFmt formatCode="#,##0" sourceLinked="0"/>
            <c:txPr>
              <a:bodyPr/>
              <a:lstStyle/>
              <a:p>
                <a:pPr>
                  <a:defRPr b="0" i="0" strike="noStrike" sz="40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Sheet1!$B$1:$K$1</c:f>
              <c:strCache>
                <c:ptCount val="10"/>
                <c:pt idx="0">
                  <c:v>2008</c:v>
                </c:pt>
                <c:pt idx="1">
                  <c:v>2009</c:v>
                </c:pt>
                <c:pt idx="2">
                  <c:v>2010</c:v>
                </c:pt>
                <c:pt idx="3">
                  <c:v>2011</c:v>
                </c:pt>
                <c:pt idx="4">
                  <c:v>2012</c:v>
                </c:pt>
                <c:pt idx="5">
                  <c:v>2013</c:v>
                </c:pt>
                <c:pt idx="6">
                  <c:v>2014</c:v>
                </c:pt>
                <c:pt idx="7">
                  <c:v>2015</c:v>
                </c:pt>
                <c:pt idx="8">
                  <c:v>2016</c:v>
                </c:pt>
                <c:pt idx="9">
                  <c:v>2017</c:v>
                </c:pt>
              </c:strCache>
            </c:strRef>
          </c:cat>
          <c:val>
            <c:numRef>
              <c:f>Sheet1!$B$3:$K$3</c:f>
              <c:numCache>
                <c:ptCount val="10"/>
                <c:pt idx="0">
                  <c:v>5.000000</c:v>
                </c:pt>
                <c:pt idx="1">
                  <c:v>14.000000</c:v>
                </c:pt>
                <c:pt idx="2">
                  <c:v>24.000000</c:v>
                </c:pt>
                <c:pt idx="3">
                  <c:v>35.000000</c:v>
                </c:pt>
                <c:pt idx="4">
                  <c:v>39.000000</c:v>
                </c:pt>
                <c:pt idx="5">
                  <c:v>55.000000</c:v>
                </c:pt>
                <c:pt idx="6">
                  <c:v>67.000000</c:v>
                </c:pt>
                <c:pt idx="7">
                  <c:v>84.000000</c:v>
                </c:pt>
                <c:pt idx="8">
                  <c:v>93.000000</c:v>
                </c:pt>
                <c:pt idx="9">
                  <c:v>100.000000</c:v>
                </c:pt>
              </c:numCache>
            </c:numRef>
          </c:val>
        </c:ser>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400" u="none">
                <a:solidFill>
                  <a:srgbClr val="000000"/>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400" u="none">
                <a:solidFill>
                  <a:srgbClr val="000000"/>
                </a:solidFill>
                <a:latin typeface="Helvetica Neue"/>
              </a:defRPr>
            </a:pPr>
          </a:p>
        </c:txPr>
        <c:crossAx val="2094734552"/>
        <c:crosses val="autoZero"/>
        <c:crossBetween val="between"/>
        <c:majorUnit val="25"/>
        <c:minorUnit val="12.5"/>
      </c:valAx>
      <c:spPr>
        <a:noFill/>
        <a:ln w="12700" cap="flat">
          <a:noFill/>
          <a:miter lim="400000"/>
        </a:ln>
        <a:effectLst/>
      </c:spPr>
    </c:plotArea>
    <c:legend>
      <c:legendPos val="b"/>
      <c:layout>
        <c:manualLayout>
          <c:xMode val="edge"/>
          <c:yMode val="edge"/>
          <c:x val="0.0316507"/>
          <c:y val="0.908939"/>
          <c:w val="0.968349"/>
          <c:h val="0.0910614"/>
        </c:manualLayout>
      </c:layout>
      <c:overlay val="1"/>
      <c:spPr>
        <a:noFill/>
        <a:ln w="12700" cap="flat">
          <a:noFill/>
          <a:miter lim="400000"/>
        </a:ln>
        <a:effectLst/>
      </c:spPr>
      <c:txPr>
        <a:bodyPr rot="0"/>
        <a:lstStyle/>
        <a:p>
          <a:pPr>
            <a:defRPr b="0" i="0" strike="noStrike" sz="400" u="none">
              <a:solidFill>
                <a:srgbClr val="000000"/>
              </a:solidFill>
              <a:latin typeface="Helvetica Neue"/>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96605" latinLnBrk="0">
      <a:lnSpc>
        <a:spcPct val="125000"/>
      </a:lnSpc>
      <a:defRPr sz="1000">
        <a:latin typeface="+mj-lt"/>
        <a:ea typeface="+mj-ea"/>
        <a:cs typeface="+mj-cs"/>
        <a:sym typeface="Avenir Book"/>
      </a:defRPr>
    </a:lvl1pPr>
    <a:lvl2pPr indent="228600" defTabSz="196605" latinLnBrk="0">
      <a:lnSpc>
        <a:spcPct val="125000"/>
      </a:lnSpc>
      <a:defRPr sz="1000">
        <a:latin typeface="+mj-lt"/>
        <a:ea typeface="+mj-ea"/>
        <a:cs typeface="+mj-cs"/>
        <a:sym typeface="Avenir Book"/>
      </a:defRPr>
    </a:lvl2pPr>
    <a:lvl3pPr indent="457200" defTabSz="196605" latinLnBrk="0">
      <a:lnSpc>
        <a:spcPct val="125000"/>
      </a:lnSpc>
      <a:defRPr sz="1000">
        <a:latin typeface="+mj-lt"/>
        <a:ea typeface="+mj-ea"/>
        <a:cs typeface="+mj-cs"/>
        <a:sym typeface="Avenir Book"/>
      </a:defRPr>
    </a:lvl3pPr>
    <a:lvl4pPr indent="685800" defTabSz="196605" latinLnBrk="0">
      <a:lnSpc>
        <a:spcPct val="125000"/>
      </a:lnSpc>
      <a:defRPr sz="1000">
        <a:latin typeface="+mj-lt"/>
        <a:ea typeface="+mj-ea"/>
        <a:cs typeface="+mj-cs"/>
        <a:sym typeface="Avenir Book"/>
      </a:defRPr>
    </a:lvl4pPr>
    <a:lvl5pPr indent="914400" defTabSz="196605" latinLnBrk="0">
      <a:lnSpc>
        <a:spcPct val="125000"/>
      </a:lnSpc>
      <a:defRPr sz="1000">
        <a:latin typeface="+mj-lt"/>
        <a:ea typeface="+mj-ea"/>
        <a:cs typeface="+mj-cs"/>
        <a:sym typeface="Avenir Book"/>
      </a:defRPr>
    </a:lvl5pPr>
    <a:lvl6pPr indent="1143000" defTabSz="196605" latinLnBrk="0">
      <a:lnSpc>
        <a:spcPct val="125000"/>
      </a:lnSpc>
      <a:defRPr sz="1000">
        <a:latin typeface="+mj-lt"/>
        <a:ea typeface="+mj-ea"/>
        <a:cs typeface="+mj-cs"/>
        <a:sym typeface="Avenir Book"/>
      </a:defRPr>
    </a:lvl6pPr>
    <a:lvl7pPr indent="1371600" defTabSz="196605" latinLnBrk="0">
      <a:lnSpc>
        <a:spcPct val="125000"/>
      </a:lnSpc>
      <a:defRPr sz="1000">
        <a:latin typeface="+mj-lt"/>
        <a:ea typeface="+mj-ea"/>
        <a:cs typeface="+mj-cs"/>
        <a:sym typeface="Avenir Book"/>
      </a:defRPr>
    </a:lvl7pPr>
    <a:lvl8pPr indent="1600200" defTabSz="196605" latinLnBrk="0">
      <a:lnSpc>
        <a:spcPct val="125000"/>
      </a:lnSpc>
      <a:defRPr sz="1000">
        <a:latin typeface="+mj-lt"/>
        <a:ea typeface="+mj-ea"/>
        <a:cs typeface="+mj-cs"/>
        <a:sym typeface="Avenir Book"/>
      </a:defRPr>
    </a:lvl8pPr>
    <a:lvl9pPr indent="1828800" defTabSz="196605" latinLnBrk="0">
      <a:lnSpc>
        <a:spcPct val="125000"/>
      </a:lnSpc>
      <a:defRPr sz="1000">
        <a:latin typeface="+mj-lt"/>
        <a:ea typeface="+mj-ea"/>
        <a:cs typeface="+mj-cs"/>
        <a:sym typeface="Avenir 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efault">
    <p:spTree>
      <p:nvGrpSpPr>
        <p:cNvPr id="1" name=""/>
        <p:cNvGrpSpPr/>
        <p:nvPr/>
      </p:nvGrpSpPr>
      <p:grpSpPr>
        <a:xfrm>
          <a:off x="0" y="0"/>
          <a:ext cx="0" cy="0"/>
          <a:chOff x="0" y="0"/>
          <a:chExt cx="0" cy="0"/>
        </a:xfrm>
      </p:grpSpPr>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pic>
        <p:nvPicPr>
          <p:cNvPr id="21" name="Grafik 4" descr="Grafik 4"/>
          <p:cNvPicPr>
            <a:picLocks noChangeAspect="1"/>
          </p:cNvPicPr>
          <p:nvPr/>
        </p:nvPicPr>
        <p:blipFill>
          <a:blip r:embed="rId2">
            <a:extLst/>
          </a:blip>
          <a:stretch>
            <a:fillRect/>
          </a:stretch>
        </p:blipFill>
        <p:spPr>
          <a:xfrm>
            <a:off x="339586" y="241300"/>
            <a:ext cx="2079873" cy="679450"/>
          </a:xfrm>
          <a:prstGeom prst="rect">
            <a:avLst/>
          </a:prstGeom>
          <a:ln w="12700">
            <a:miter lim="400000"/>
          </a:ln>
        </p:spPr>
      </p:pic>
      <p:pic>
        <p:nvPicPr>
          <p:cNvPr id="22" name="Grafik 12" descr="Grafik 12"/>
          <p:cNvPicPr>
            <a:picLocks noChangeAspect="1"/>
          </p:cNvPicPr>
          <p:nvPr/>
        </p:nvPicPr>
        <p:blipFill>
          <a:blip r:embed="rId3">
            <a:extLst/>
          </a:blip>
          <a:srcRect l="0" t="19460" r="36613" b="0"/>
          <a:stretch>
            <a:fillRect/>
          </a:stretch>
        </p:blipFill>
        <p:spPr>
          <a:xfrm>
            <a:off x="8393683" y="-1"/>
            <a:ext cx="750317" cy="1340301"/>
          </a:xfrm>
          <a:prstGeom prst="rect">
            <a:avLst/>
          </a:prstGeom>
          <a:ln w="12700">
            <a:miter lim="400000"/>
          </a:ln>
        </p:spPr>
      </p:pic>
      <p:pic>
        <p:nvPicPr>
          <p:cNvPr id="23" name="Grafik 9" descr="Grafik 9"/>
          <p:cNvPicPr>
            <a:picLocks noChangeAspect="1"/>
          </p:cNvPicPr>
          <p:nvPr/>
        </p:nvPicPr>
        <p:blipFill>
          <a:blip r:embed="rId4">
            <a:extLst/>
          </a:blip>
          <a:stretch>
            <a:fillRect/>
          </a:stretch>
        </p:blipFill>
        <p:spPr>
          <a:xfrm>
            <a:off x="7519165" y="263226"/>
            <a:ext cx="714404" cy="302496"/>
          </a:xfrm>
          <a:prstGeom prst="rect">
            <a:avLst/>
          </a:prstGeom>
          <a:ln w="12700">
            <a:miter lim="400000"/>
          </a:ln>
        </p:spPr>
      </p:pic>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Grafik 4" descr="Grafik 4"/>
          <p:cNvPicPr>
            <a:picLocks noChangeAspect="1"/>
          </p:cNvPicPr>
          <p:nvPr/>
        </p:nvPicPr>
        <p:blipFill>
          <a:blip r:embed="rId2">
            <a:extLst/>
          </a:blip>
          <a:stretch>
            <a:fillRect/>
          </a:stretch>
        </p:blipFill>
        <p:spPr>
          <a:xfrm>
            <a:off x="339586" y="241300"/>
            <a:ext cx="2079873" cy="679450"/>
          </a:xfrm>
          <a:prstGeom prst="rect">
            <a:avLst/>
          </a:prstGeom>
          <a:ln w="12700">
            <a:miter lim="400000"/>
          </a:ln>
        </p:spPr>
      </p:pic>
      <p:pic>
        <p:nvPicPr>
          <p:cNvPr id="3" name="Grafik 12" descr="Grafik 12"/>
          <p:cNvPicPr>
            <a:picLocks noChangeAspect="1"/>
          </p:cNvPicPr>
          <p:nvPr/>
        </p:nvPicPr>
        <p:blipFill>
          <a:blip r:embed="rId3">
            <a:extLst/>
          </a:blip>
          <a:srcRect l="0" t="19460" r="36613" b="0"/>
          <a:stretch>
            <a:fillRect/>
          </a:stretch>
        </p:blipFill>
        <p:spPr>
          <a:xfrm>
            <a:off x="8393683" y="-1"/>
            <a:ext cx="750317" cy="1340301"/>
          </a:xfrm>
          <a:prstGeom prst="rect">
            <a:avLst/>
          </a:prstGeom>
          <a:ln w="12700">
            <a:miter lim="400000"/>
          </a:ln>
        </p:spPr>
      </p:pic>
      <p:pic>
        <p:nvPicPr>
          <p:cNvPr id="4" name="Grafik 9" descr="Grafik 9"/>
          <p:cNvPicPr>
            <a:picLocks noChangeAspect="1"/>
          </p:cNvPicPr>
          <p:nvPr/>
        </p:nvPicPr>
        <p:blipFill>
          <a:blip r:embed="rId4">
            <a:extLst/>
          </a:blip>
          <a:stretch>
            <a:fillRect/>
          </a:stretch>
        </p:blipFill>
        <p:spPr>
          <a:xfrm>
            <a:off x="7519165" y="263226"/>
            <a:ext cx="714404" cy="302496"/>
          </a:xfrm>
          <a:prstGeom prst="rect">
            <a:avLst/>
          </a:prstGeom>
          <a:ln w="12700">
            <a:miter lim="400000"/>
          </a:ln>
        </p:spPr>
      </p:pic>
      <p:sp>
        <p:nvSpPr>
          <p:cNvPr id="5" name="Title Text"/>
          <p:cNvSpPr txBox="1"/>
          <p:nvPr>
            <p:ph type="title"/>
          </p:nvPr>
        </p:nvSpPr>
        <p:spPr>
          <a:xfrm>
            <a:off x="1370012" y="577453"/>
            <a:ext cx="7315201" cy="1251347"/>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6" name="Body Level One…"/>
          <p:cNvSpPr txBox="1"/>
          <p:nvPr>
            <p:ph type="body" idx="1"/>
          </p:nvPr>
        </p:nvSpPr>
        <p:spPr>
          <a:xfrm>
            <a:off x="5103812" y="1828800"/>
            <a:ext cx="3581401" cy="33147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5"/>
    <p:sldLayoutId id="2147483650" r:id="rId6"/>
  </p:sldLayoutIdLst>
  <p:transition xmlns:p14="http://schemas.microsoft.com/office/powerpoint/2010/main" spd="med" advClick="1"/>
  <p:txStyles>
    <p:titleStyle>
      <a:lvl1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1pPr>
      <a:lvl2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2pPr>
      <a:lvl3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3pPr>
      <a:lvl4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4pPr>
      <a:lvl5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5pPr>
      <a:lvl6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6pPr>
      <a:lvl7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7pPr>
      <a:lvl8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8pPr>
      <a:lvl9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9pPr>
    </p:titleStyle>
    <p:bodyStyle>
      <a:lvl1pPr marL="127837" marR="0" indent="-127837"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1pPr>
      <a:lvl2pPr marL="127837" marR="0" indent="-42612"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2pPr>
      <a:lvl3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3pPr>
      <a:lvl4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4pPr>
      <a:lvl5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5pPr>
      <a:lvl6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6pPr>
      <a:lvl7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7pPr>
      <a:lvl8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8pPr>
      <a:lvl9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9pPr>
    </p:bodyStyle>
    <p:otherStyle>
      <a:lvl1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1pPr>
      <a:lvl2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2pPr>
      <a:lvl3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3pPr>
      <a:lvl4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4pPr>
      <a:lvl5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5pPr>
      <a:lvl6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6pPr>
      <a:lvl7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7pPr>
      <a:lvl8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8pPr>
      <a:lvl9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hyperlink" Target="mailto:matthew.johnson@ldh.nhs.uk" TargetMode="External"/><Relationship Id="rId4" Type="http://schemas.openxmlformats.org/officeDocument/2006/relationships/image" Target="../media/image2.jpeg"/><Relationship Id="rId5" Type="http://schemas.openxmlformats.org/officeDocument/2006/relationships/chart" Target="../charts/chart1.xml"/><Relationship Id="rId6"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 name="Shape 10"/>
          <p:cNvSpPr txBox="1"/>
          <p:nvPr/>
        </p:nvSpPr>
        <p:spPr>
          <a:xfrm>
            <a:off x="2975459" y="4495616"/>
            <a:ext cx="3033887" cy="489919"/>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defTabSz="457200">
              <a:defRPr b="1" sz="400">
                <a:uFillTx/>
              </a:defRPr>
            </a:pPr>
          </a:p>
        </p:txBody>
      </p:sp>
      <p:pic>
        <p:nvPicPr>
          <p:cNvPr id="34" name="image.jpeg" descr="image.jpeg"/>
          <p:cNvPicPr>
            <a:picLocks noChangeAspect="1"/>
          </p:cNvPicPr>
          <p:nvPr/>
        </p:nvPicPr>
        <p:blipFill>
          <a:blip r:embed="rId2">
            <a:extLst/>
          </a:blip>
          <a:stretch>
            <a:fillRect/>
          </a:stretch>
        </p:blipFill>
        <p:spPr>
          <a:xfrm>
            <a:off x="2975459" y="4495616"/>
            <a:ext cx="3033760" cy="478062"/>
          </a:xfrm>
          <a:prstGeom prst="rect">
            <a:avLst/>
          </a:prstGeom>
          <a:ln w="12700">
            <a:miter lim="400000"/>
          </a:ln>
        </p:spPr>
      </p:pic>
      <p:sp>
        <p:nvSpPr>
          <p:cNvPr id="35" name="Shape 12"/>
          <p:cNvSpPr txBox="1"/>
          <p:nvPr/>
        </p:nvSpPr>
        <p:spPr>
          <a:xfrm>
            <a:off x="468312" y="1677828"/>
            <a:ext cx="1841601" cy="252418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Introduction</a:t>
            </a:r>
          </a:p>
          <a:p>
            <a:pPr algn="just" defTabSz="457200">
              <a:lnSpc>
                <a:spcPct val="110000"/>
              </a:lnSpc>
              <a:defRPr sz="500">
                <a:uFillTx/>
              </a:defRPr>
            </a:pPr>
          </a:p>
          <a:p>
            <a:pPr algn="just" defTabSz="457200">
              <a:lnSpc>
                <a:spcPct val="110000"/>
              </a:lnSpc>
              <a:defRPr sz="600">
                <a:uFillTx/>
                <a:latin typeface="Times New Roman"/>
                <a:ea typeface="Times New Roman"/>
                <a:cs typeface="Times New Roman"/>
                <a:sym typeface="Times New Roman"/>
              </a:defRPr>
            </a:pPr>
            <a:r>
              <a:rPr>
                <a:solidFill>
                  <a:srgbClr val="000000"/>
                </a:solidFill>
                <a:uFill>
                  <a:solidFill>
                    <a:srgbClr val="000000"/>
                  </a:solidFill>
                </a:uFill>
              </a:rPr>
              <a:t>Barrett</a:t>
            </a:r>
            <a:r>
              <a:rPr>
                <a:solidFill>
                  <a:srgbClr val="000000"/>
                </a:solidFill>
                <a:uFill>
                  <a:solidFill>
                    <a:srgbClr val="000000"/>
                  </a:solidFill>
                </a:uFill>
              </a:rPr>
              <a:t>’</a:t>
            </a:r>
            <a:r>
              <a:rPr>
                <a:solidFill>
                  <a:srgbClr val="000000"/>
                </a:solidFill>
                <a:uFill>
                  <a:solidFill>
                    <a:srgbClr val="000000"/>
                  </a:solidFill>
                </a:uFill>
              </a:rPr>
              <a:t>s oesophagus is defined by the replacement of </a:t>
            </a:r>
            <a:r>
              <a:t>normal distal squamous epithelium above the GOJ by &gt;1cm of metaplastic columnar epithelium. It has a prevalence in Europe of </a:t>
            </a:r>
            <a:r>
              <a:rPr>
                <a:solidFill>
                  <a:srgbClr val="000000"/>
                </a:solidFill>
                <a:uFill>
                  <a:solidFill>
                    <a:srgbClr val="000000"/>
                  </a:solidFill>
                </a:uFill>
              </a:rPr>
              <a:t>1.3 </a:t>
            </a:r>
            <a:r>
              <a:rPr>
                <a:solidFill>
                  <a:srgbClr val="000000"/>
                </a:solidFill>
                <a:uFill>
                  <a:solidFill>
                    <a:srgbClr val="000000"/>
                  </a:solidFill>
                </a:uFill>
              </a:rPr>
              <a:t>– </a:t>
            </a:r>
            <a:r>
              <a:rPr>
                <a:solidFill>
                  <a:srgbClr val="000000"/>
                </a:solidFill>
                <a:uFill>
                  <a:solidFill>
                    <a:srgbClr val="000000"/>
                  </a:solidFill>
                </a:uFill>
              </a:rPr>
              <a:t>1.6%. Strict surveillance guidelines exist due to the potential for dysplastic and neoplastic progression. The British Society of Gastroenterology have recently relaxed their recommendations for surveillance in patients with shorter, less inflamed segments of Barrett</a:t>
            </a:r>
            <a:r>
              <a:rPr>
                <a:solidFill>
                  <a:srgbClr val="000000"/>
                </a:solidFill>
                <a:uFill>
                  <a:solidFill>
                    <a:srgbClr val="000000"/>
                  </a:solidFill>
                </a:uFill>
              </a:rPr>
              <a:t>’</a:t>
            </a:r>
            <a:r>
              <a:rPr>
                <a:solidFill>
                  <a:srgbClr val="000000"/>
                </a:solidFill>
                <a:uFill>
                  <a:solidFill>
                    <a:srgbClr val="000000"/>
                  </a:solidFill>
                </a:uFill>
              </a:rPr>
              <a:t>s. Presently the annual cancer conversion rate is quoted in UK as being 0.5%. We were keen to review our prevalence of Barrett</a:t>
            </a:r>
            <a:r>
              <a:rPr>
                <a:solidFill>
                  <a:srgbClr val="000000"/>
                </a:solidFill>
                <a:uFill>
                  <a:solidFill>
                    <a:srgbClr val="000000"/>
                  </a:solidFill>
                </a:uFill>
              </a:rPr>
              <a:t>’</a:t>
            </a:r>
            <a:r>
              <a:rPr>
                <a:solidFill>
                  <a:srgbClr val="000000"/>
                </a:solidFill>
                <a:uFill>
                  <a:solidFill>
                    <a:srgbClr val="000000"/>
                  </a:solidFill>
                </a:uFill>
              </a:rPr>
              <a:t>s and the rate of cancer progression locally [1].</a:t>
            </a:r>
            <a:endParaRPr>
              <a:solidFill>
                <a:srgbClr val="000000"/>
              </a:solidFill>
              <a:uFill>
                <a:solidFill>
                  <a:srgbClr val="000000"/>
                </a:solidFill>
              </a:uFill>
            </a:endParaRPr>
          </a:p>
          <a:p>
            <a:pPr algn="just" defTabSz="457200">
              <a:lnSpc>
                <a:spcPct val="110000"/>
              </a:lnSpc>
              <a:defRPr sz="700">
                <a:uFillTx/>
                <a:latin typeface="Times New Roman"/>
                <a:ea typeface="Times New Roman"/>
                <a:cs typeface="Times New Roman"/>
                <a:sym typeface="Times New Roman"/>
              </a:defRPr>
            </a:pPr>
            <a:endParaRPr>
              <a:solidFill>
                <a:srgbClr val="000000"/>
              </a:solidFill>
              <a:uFill>
                <a:solidFill>
                  <a:srgbClr val="000000"/>
                </a:solidFill>
              </a:uFill>
            </a:endParaRPr>
          </a:p>
          <a:p>
            <a:pPr algn="just" defTabSz="457200">
              <a:lnSpc>
                <a:spcPct val="110000"/>
              </a:lnSpc>
              <a:defRPr b="1" sz="1000">
                <a:uFillTx/>
              </a:defRPr>
            </a:pPr>
            <a:r>
              <a:rPr>
                <a:solidFill>
                  <a:srgbClr val="000000"/>
                </a:solidFill>
                <a:uFill>
                  <a:solidFill>
                    <a:srgbClr val="000000"/>
                  </a:solidFill>
                </a:uFill>
              </a:rPr>
              <a:t>Methods</a:t>
            </a:r>
            <a:endParaRPr>
              <a:solidFill>
                <a:srgbClr val="000000"/>
              </a:solidFill>
              <a:uFill>
                <a:solidFill>
                  <a:srgbClr val="000000"/>
                </a:solidFill>
              </a:uFill>
            </a:endParaRPr>
          </a:p>
          <a:p>
            <a:pPr algn="just" defTabSz="457200">
              <a:lnSpc>
                <a:spcPct val="110000"/>
              </a:lnSpc>
              <a:defRPr sz="500">
                <a:uFillTx/>
              </a:defRPr>
            </a:pPr>
            <a:endParaRPr>
              <a:solidFill>
                <a:srgbClr val="000000"/>
              </a:solidFill>
              <a:uFill>
                <a:solidFill>
                  <a:srgbClr val="000000"/>
                </a:solidFill>
              </a:uFill>
            </a:endParaRPr>
          </a:p>
          <a:p>
            <a:pPr algn="just" defTabSz="457200">
              <a:lnSpc>
                <a:spcPct val="110000"/>
              </a:lnSpc>
              <a:defRPr sz="600">
                <a:uFillTx/>
                <a:latin typeface="Times New Roman"/>
                <a:ea typeface="Times New Roman"/>
                <a:cs typeface="Times New Roman"/>
                <a:sym typeface="Times New Roman"/>
              </a:defRPr>
            </a:pPr>
            <a:r>
              <a:rPr>
                <a:solidFill>
                  <a:srgbClr val="000000"/>
                </a:solidFill>
                <a:uFill>
                  <a:solidFill>
                    <a:srgbClr val="000000"/>
                  </a:solidFill>
                </a:uFill>
              </a:rPr>
              <a:t>The Luton &amp; Dunstable (L&amp;D) University Hospital has a catchment area of 330,000. We performed a 10 year retrospective analysis of our local HICSS Endoscopy reporting system to assess the number of OGD’s performed each year and the prevalence of Barrett’s diagnosed amongst that cohort. Using our Upper GI Multi Disciplinary Team (MDT) database we created a 10 year prospectively collected database of all oesophageal cancer diagnosed through the L&amp;D. Comparisons were made between the 2 databases to assess cancer conversion rates over that 10 year period.</a:t>
            </a:r>
            <a:endParaRPr>
              <a:solidFill>
                <a:srgbClr val="000000"/>
              </a:solidFill>
              <a:uFill>
                <a:solidFill>
                  <a:srgbClr val="000000"/>
                </a:solidFill>
              </a:uFill>
            </a:endParaRPr>
          </a:p>
        </p:txBody>
      </p:sp>
      <p:sp>
        <p:nvSpPr>
          <p:cNvPr id="36" name="Shape 14"/>
          <p:cNvSpPr txBox="1"/>
          <p:nvPr/>
        </p:nvSpPr>
        <p:spPr>
          <a:xfrm>
            <a:off x="2556240" y="1677828"/>
            <a:ext cx="1841601" cy="81116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1</a:t>
            </a:r>
          </a:p>
          <a:p>
            <a:pPr algn="just" defTabSz="170448">
              <a:lnSpc>
                <a:spcPct val="110000"/>
              </a:lnSpc>
              <a:defRPr sz="5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Over the 10 year period between 2008 and 2017 the number of endoscopies being performed at the L&amp;D has steadily climbed. In that time the Trust has performed approximately 39,956 OGDs. Over the last 10 years we have diagnosed 1790 patients with Barrett’s oesophagus (4.5%), with an increasing pick up rate (111 in 2008, 116, 129, 130, 167, 189, 195, 197, 256, to 300 in 2017). </a:t>
            </a:r>
          </a:p>
        </p:txBody>
      </p:sp>
      <p:sp>
        <p:nvSpPr>
          <p:cNvPr id="37" name="Shape 16"/>
          <p:cNvSpPr txBox="1"/>
          <p:nvPr/>
        </p:nvSpPr>
        <p:spPr>
          <a:xfrm>
            <a:off x="4644168" y="1680789"/>
            <a:ext cx="1841601" cy="88249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2</a:t>
            </a:r>
          </a:p>
          <a:p>
            <a:pPr algn="just" defTabSz="170448">
              <a:lnSpc>
                <a:spcPct val="110000"/>
              </a:lnSpc>
              <a:defRPr sz="5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Over that 10 year review period a total of 916 patients’ were discussed in our UGI MDTs, of which 822 were neoplastic. On comparing the 2 databases we noticed 100 patients on the Barrett’s database had progressed to a neoplastic state (5.6%). An increase in progression towards cancer was seen up to 2015, although in recent years this appeared to be decreasing (5 in 2008, 9,10,11,4,16,12,17,9, to 7 in 2017).</a:t>
            </a:r>
            <a:endParaRPr sz="500"/>
          </a:p>
        </p:txBody>
      </p:sp>
      <p:sp>
        <p:nvSpPr>
          <p:cNvPr id="38" name="Shape 17"/>
          <p:cNvSpPr txBox="1"/>
          <p:nvPr/>
        </p:nvSpPr>
        <p:spPr>
          <a:xfrm>
            <a:off x="6738055" y="1688910"/>
            <a:ext cx="1841601" cy="311491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Conclusion</a:t>
            </a:r>
          </a:p>
          <a:p>
            <a:pPr algn="just" defTabSz="457200">
              <a:lnSpc>
                <a:spcPct val="110000"/>
              </a:lnSpc>
              <a:defRPr sz="5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It is interesting to find that there has been an increase in the diagnostic pick up rate of Barrett’s over the last 10 years within our local district general hospital. It is possible that the increased public awareness and National BSG Guidelines and standardised endoscopy training programmes, have all helped improved our endoscopic awareness of the condition. We were surprised that the cancer conversion rate from Barretts was 5.6%. This is obviously higher than we would have expected from the  National average. There are many reason that could have contributed to this, which we will have to take a look at.  It is possible that the local ethnic mix and poorer socio-economic status may have played a role. We are in the process of setting up dedicated Barretts surveillance lists,  using standardised practices to help improve pick up of dysplasia at an earlier stage, so that we can hopefully prevent future progression towards a cancerous state.  </a:t>
            </a:r>
          </a:p>
          <a:p>
            <a:pPr algn="just" defTabSz="457200">
              <a:lnSpc>
                <a:spcPct val="110000"/>
              </a:lnSpc>
              <a:defRPr sz="600">
                <a:uFillTx/>
                <a:latin typeface="Times New Roman"/>
                <a:ea typeface="Times New Roman"/>
                <a:cs typeface="Times New Roman"/>
                <a:sym typeface="Times New Roman"/>
              </a:defRPr>
            </a:pPr>
            <a:r>
              <a:t>These results highlight the importance of expanding the awareness of Barrett’s, and supports the concept of dedicated Barrett’s surveillance lists.</a:t>
            </a:r>
          </a:p>
          <a:p>
            <a:pPr algn="just" defTabSz="457200">
              <a:lnSpc>
                <a:spcPct val="110000"/>
              </a:lnSpc>
              <a:defRPr sz="500">
                <a:uFillTx/>
              </a:defRPr>
            </a:pPr>
          </a:p>
          <a:p>
            <a:pPr algn="just" defTabSz="457200">
              <a:lnSpc>
                <a:spcPct val="110000"/>
              </a:lnSpc>
              <a:defRPr sz="500">
                <a:uFillTx/>
              </a:defRPr>
            </a:pPr>
            <a:r>
              <a:rPr b="1" sz="800"/>
              <a:t>References</a:t>
            </a:r>
            <a:r>
              <a:t> </a:t>
            </a:r>
          </a:p>
          <a:p>
            <a:pPr algn="just" defTabSz="457200">
              <a:lnSpc>
                <a:spcPct val="110000"/>
              </a:lnSpc>
              <a:defRPr sz="500">
                <a:uFillTx/>
              </a:defRPr>
            </a:pPr>
          </a:p>
          <a:p>
            <a:pPr algn="just" defTabSz="457200">
              <a:lnSpc>
                <a:spcPct val="110000"/>
              </a:lnSpc>
              <a:defRPr sz="500">
                <a:uFillTx/>
              </a:defRPr>
            </a:pPr>
            <a:r>
              <a:t>[</a:t>
            </a:r>
            <a:r>
              <a:rPr sz="400"/>
              <a:t>1] Fitzgerald RC, di Pietro M, Ragunath K et al. British Society of Gastro- enterology (BSG) guidelines on the diagnosis and management of Barrett’s oesophagus. Gut 2014; 63: 7 – 42 Available from: http:// gut.bmj.com/content/63/1/7.full.pdf+html </a:t>
            </a:r>
          </a:p>
          <a:p>
            <a:pPr algn="just" defTabSz="457200">
              <a:lnSpc>
                <a:spcPct val="110000"/>
              </a:lnSpc>
              <a:defRPr sz="500">
                <a:uFillTx/>
              </a:defRPr>
            </a:pPr>
          </a:p>
          <a:p>
            <a:pPr algn="just" defTabSz="457200">
              <a:lnSpc>
                <a:spcPct val="110000"/>
              </a:lnSpc>
              <a:defRPr b="1" sz="600">
                <a:uFillTx/>
              </a:defRPr>
            </a:pPr>
            <a:r>
              <a:t>Mandatory Statement on behalf of the authors</a:t>
            </a:r>
          </a:p>
          <a:p>
            <a:pPr algn="just" defTabSz="457200">
              <a:lnSpc>
                <a:spcPct val="110000"/>
              </a:lnSpc>
              <a:defRPr b="1" sz="600">
                <a:uFillTx/>
              </a:defRPr>
            </a:pPr>
            <a:r>
              <a:t>The authors declare no conflict of interests</a:t>
            </a:r>
          </a:p>
          <a:p>
            <a:pPr algn="just" defTabSz="457200">
              <a:lnSpc>
                <a:spcPct val="110000"/>
              </a:lnSpc>
              <a:defRPr sz="500">
                <a:uFillTx/>
              </a:defRPr>
            </a:pPr>
          </a:p>
          <a:p>
            <a:pPr algn="just" defTabSz="457200">
              <a:lnSpc>
                <a:spcPct val="110000"/>
              </a:lnSpc>
              <a:defRPr sz="500">
                <a:uFillTx/>
              </a:defRPr>
            </a:pPr>
          </a:p>
          <a:p>
            <a:pPr algn="just" defTabSz="457200">
              <a:lnSpc>
                <a:spcPct val="110000"/>
              </a:lnSpc>
              <a:defRPr sz="500">
                <a:uFillTx/>
              </a:defRPr>
            </a:pPr>
          </a:p>
        </p:txBody>
      </p:sp>
      <p:sp>
        <p:nvSpPr>
          <p:cNvPr id="39" name="Textfeld 1"/>
          <p:cNvSpPr txBox="1"/>
          <p:nvPr/>
        </p:nvSpPr>
        <p:spPr>
          <a:xfrm>
            <a:off x="6697727" y="4536760"/>
            <a:ext cx="1841601" cy="407631"/>
          </a:xfrm>
          <a:prstGeom prst="rect">
            <a:avLst/>
          </a:prstGeom>
          <a:ln w="12700">
            <a:miter lim="400000"/>
          </a:ln>
          <a:effectLst>
            <a:outerShdw sx="100000" sy="100000" kx="0" ky="0" algn="b" rotWithShape="0" blurRad="25400" dist="12700" dir="5400000">
              <a:srgbClr val="000000">
                <a:alpha val="50000"/>
              </a:srgbClr>
            </a:outerShdw>
          </a:effectLst>
          <a:extLst>
            <a:ext uri="{C572A759-6A51-4108-AA02-DFA0A04FC94B}">
              <ma14:wrappingTextBoxFlag xmlns:ma14="http://schemas.microsoft.com/office/mac/drawingml/2011/main" val="1"/>
            </a:ext>
          </a:extLst>
        </p:spPr>
        <p:txBody>
          <a:bodyPr lIns="13315" tIns="13315" rIns="13315" bIns="13315" anchor="ctr">
            <a:spAutoFit/>
          </a:bodyPr>
          <a:lstStyle/>
          <a:p>
            <a:pPr defTabSz="457200">
              <a:defRPr b="1" sz="800">
                <a:uFillTx/>
              </a:defRPr>
            </a:pPr>
            <a:r>
              <a:t>Copyright © 20</a:t>
            </a:r>
            <a:r>
              <a:t>20</a:t>
            </a:r>
            <a:r>
              <a:t> Matt W. Johnson </a:t>
            </a:r>
          </a:p>
          <a:p>
            <a:pPr defTabSz="457200">
              <a:defRPr b="1" sz="800">
                <a:uFillTx/>
              </a:defRPr>
            </a:pPr>
            <a:r>
              <a:rPr u="sng">
                <a:solidFill>
                  <a:schemeClr val="accent1"/>
                </a:solidFill>
                <a:uFill>
                  <a:solidFill>
                    <a:schemeClr val="accent1"/>
                  </a:solidFill>
                </a:uFill>
                <a:hlinkClick r:id="rId3" invalidUrl="" action="" tgtFrame="" tooltip="" history="1" highlightClick="0" endSnd="0"/>
              </a:rPr>
              <a:t>matthew.johnson@ldh.nhs.uk</a:t>
            </a:r>
          </a:p>
          <a:p>
            <a:pPr defTabSz="457200">
              <a:defRPr b="1" sz="800">
                <a:uFillTx/>
              </a:defRPr>
            </a:pPr>
            <a:r>
              <a:t>Abstract No.  P0060</a:t>
            </a:r>
          </a:p>
        </p:txBody>
      </p:sp>
      <p:pic>
        <p:nvPicPr>
          <p:cNvPr id="40" name="image.jpg" descr="image.jpg"/>
          <p:cNvPicPr>
            <a:picLocks noChangeAspect="1"/>
          </p:cNvPicPr>
          <p:nvPr/>
        </p:nvPicPr>
        <p:blipFill>
          <a:blip r:embed="rId4">
            <a:extLst/>
          </a:blip>
          <a:srcRect l="0" t="5290" r="0" b="12045"/>
          <a:stretch>
            <a:fillRect/>
          </a:stretch>
        </p:blipFill>
        <p:spPr>
          <a:xfrm>
            <a:off x="727390" y="4303229"/>
            <a:ext cx="1304337" cy="679847"/>
          </a:xfrm>
          <a:prstGeom prst="rect">
            <a:avLst/>
          </a:prstGeom>
          <a:ln w="12700">
            <a:miter lim="400000"/>
          </a:ln>
        </p:spPr>
      </p:pic>
      <p:sp>
        <p:nvSpPr>
          <p:cNvPr id="41" name="Shape 15"/>
          <p:cNvSpPr txBox="1"/>
          <p:nvPr/>
        </p:nvSpPr>
        <p:spPr>
          <a:xfrm>
            <a:off x="9017000" y="2193636"/>
            <a:ext cx="23406100" cy="259653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914400">
              <a:defRPr sz="6000">
                <a:solidFill>
                  <a:srgbClr val="000000"/>
                </a:solidFill>
                <a:uFillTx/>
                <a:latin typeface="Times New Roman"/>
                <a:ea typeface="Times New Roman"/>
                <a:cs typeface="Times New Roman"/>
                <a:sym typeface="Times New Roman"/>
              </a:defRPr>
            </a:pPr>
            <a:r>
              <a:t>COMPARATIVE ASSESSMENT OF THE DIFFERENT </a:t>
            </a:r>
          </a:p>
          <a:p>
            <a:pPr defTabSz="914400">
              <a:defRPr sz="6000">
                <a:solidFill>
                  <a:srgbClr val="000000"/>
                </a:solidFill>
                <a:uFillTx/>
                <a:latin typeface="Times New Roman"/>
                <a:ea typeface="Times New Roman"/>
                <a:cs typeface="Times New Roman"/>
                <a:sym typeface="Times New Roman"/>
              </a:defRPr>
            </a:pPr>
            <a:r>
              <a:t>MANAGEMENT SUPPORT PROGRAMMES </a:t>
            </a:r>
          </a:p>
          <a:p>
            <a:pPr defTabSz="914400">
              <a:defRPr sz="6000">
                <a:solidFill>
                  <a:srgbClr val="000000"/>
                </a:solidFill>
                <a:uFillTx/>
                <a:latin typeface="Times New Roman"/>
                <a:ea typeface="Times New Roman"/>
                <a:cs typeface="Times New Roman"/>
                <a:sym typeface="Times New Roman"/>
              </a:defRPr>
            </a:pPr>
            <a:r>
              <a:t>AVAILABLE TO IBD PATIENTS AT A DGH</a:t>
            </a:r>
          </a:p>
        </p:txBody>
      </p:sp>
      <p:sp>
        <p:nvSpPr>
          <p:cNvPr id="42" name="Shape 15"/>
          <p:cNvSpPr txBox="1"/>
          <p:nvPr/>
        </p:nvSpPr>
        <p:spPr>
          <a:xfrm>
            <a:off x="2510985" y="203262"/>
            <a:ext cx="4848066" cy="75552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914400">
              <a:defRPr sz="1200">
                <a:solidFill>
                  <a:srgbClr val="000000"/>
                </a:solidFill>
                <a:uFillTx/>
                <a:latin typeface="Times New Roman"/>
                <a:ea typeface="Times New Roman"/>
                <a:cs typeface="Times New Roman"/>
                <a:sym typeface="Times New Roman"/>
              </a:defRPr>
            </a:pPr>
            <a:r>
              <a:t>THE INCIDENCE OF BARRETT’S OESOPHAGUS AT A DGH ENDOSCOPY UNIT, AND ITS ASSOCIATED CONVERSION RATE TOWARDS OESOPHAGEAL CANCER: </a:t>
            </a:r>
          </a:p>
          <a:p>
            <a:pPr defTabSz="914400">
              <a:defRPr sz="1200">
                <a:solidFill>
                  <a:srgbClr val="000000"/>
                </a:solidFill>
                <a:uFillTx/>
                <a:latin typeface="Times New Roman"/>
                <a:ea typeface="Times New Roman"/>
                <a:cs typeface="Times New Roman"/>
                <a:sym typeface="Times New Roman"/>
              </a:defRPr>
            </a:pPr>
            <a:r>
              <a:t>A 10Y RETROSPECTIVE REVIEW</a:t>
            </a:r>
          </a:p>
        </p:txBody>
      </p:sp>
      <p:sp>
        <p:nvSpPr>
          <p:cNvPr id="43" name="FS Lourenco, K Bundhoo, MW Johnson"/>
          <p:cNvSpPr txBox="1"/>
          <p:nvPr/>
        </p:nvSpPr>
        <p:spPr>
          <a:xfrm>
            <a:off x="3662117" y="1064278"/>
            <a:ext cx="2545802" cy="219264"/>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lvl1pPr algn="l" defTabSz="457200">
              <a:defRPr sz="1100">
                <a:solidFill>
                  <a:srgbClr val="000000"/>
                </a:solidFill>
                <a:latin typeface="Arial"/>
                <a:ea typeface="Arial"/>
                <a:cs typeface="Arial"/>
                <a:sym typeface="Arial"/>
              </a:defRPr>
            </a:lvl1pPr>
          </a:lstStyle>
          <a:p>
            <a:pPr>
              <a:defRPr sz="1200">
                <a:latin typeface="Times New Roman"/>
                <a:ea typeface="Times New Roman"/>
                <a:cs typeface="Times New Roman"/>
                <a:sym typeface="Times New Roman"/>
              </a:defRPr>
            </a:pPr>
            <a:r>
              <a:rPr sz="1100">
                <a:latin typeface="Arial"/>
                <a:ea typeface="Arial"/>
                <a:cs typeface="Arial"/>
                <a:sym typeface="Arial"/>
              </a:rPr>
              <a:t>FS Lourenco, K Bundhoo, MW Johnson</a:t>
            </a:r>
          </a:p>
        </p:txBody>
      </p:sp>
      <p:sp>
        <p:nvSpPr>
          <p:cNvPr id="44" name="Gastroenterology Unit, Luton &amp; Dunstable FT University Hospital, Luton, United Kingdom"/>
          <p:cNvSpPr txBox="1"/>
          <p:nvPr/>
        </p:nvSpPr>
        <p:spPr>
          <a:xfrm>
            <a:off x="3002486" y="1299289"/>
            <a:ext cx="3865064" cy="181419"/>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lvl1pPr indent="38100" defTabSz="914400">
              <a:defRPr sz="800">
                <a:solidFill>
                  <a:srgbClr val="00B050"/>
                </a:solidFill>
                <a:uFillTx/>
                <a:latin typeface="Times New Roman"/>
                <a:ea typeface="Times New Roman"/>
                <a:cs typeface="Times New Roman"/>
                <a:sym typeface="Times New Roman"/>
              </a:defRPr>
            </a:lvl1pPr>
          </a:lstStyle>
          <a:p>
            <a:pPr>
              <a:defRPr baseline="-110499"/>
            </a:pPr>
            <a:r>
              <a:rPr baseline="0"/>
              <a:t>Gastroenterology Unit, Luton &amp; Dunstable FT University Hospital, Luton, United Kingdom</a:t>
            </a:r>
          </a:p>
        </p:txBody>
      </p:sp>
      <p:graphicFrame>
        <p:nvGraphicFramePr>
          <p:cNvPr id="45" name="New Barretts Diagnosis"/>
          <p:cNvGraphicFramePr/>
          <p:nvPr/>
        </p:nvGraphicFramePr>
        <p:xfrm>
          <a:off x="2556420" y="2538551"/>
          <a:ext cx="1846046" cy="704012"/>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350748"/>
                <a:gridCol w="149085"/>
                <a:gridCol w="149085"/>
                <a:gridCol w="149085"/>
                <a:gridCol w="149085"/>
                <a:gridCol w="149085"/>
                <a:gridCol w="149085"/>
                <a:gridCol w="149085"/>
                <a:gridCol w="149085"/>
                <a:gridCol w="149085"/>
                <a:gridCol w="149085"/>
              </a:tblGrid>
              <a:tr h="276910">
                <a:tc gridSpan="11">
                  <a:txBody>
                    <a:bodyPr/>
                    <a:lstStyle/>
                    <a:p>
                      <a:pPr algn="ctr" defTabSz="457200">
                        <a:spcBef>
                          <a:spcPts val="600"/>
                        </a:spcBef>
                        <a:defRPr b="0" sz="1800">
                          <a:solidFill>
                            <a:srgbClr val="000000"/>
                          </a:solidFill>
                          <a:uFillTx/>
                        </a:defRPr>
                      </a:pPr>
                      <a:r>
                        <a:rPr sz="700">
                          <a:latin typeface="Helvetica Neue"/>
                          <a:ea typeface="Helvetica Neue"/>
                          <a:cs typeface="Helvetica Neue"/>
                          <a:sym typeface="Helvetica Neue"/>
                        </a:rPr>
                        <a:t>New Barretts Diagnosis</a:t>
                      </a:r>
                    </a:p>
                  </a:txBody>
                  <a:tcPr marL="50800" marR="50800" marT="50800" marB="50800" anchor="ctr" anchorCtr="0" horzOverflow="overflow">
                    <a:lnL/>
                    <a:lnR/>
                    <a:lnT/>
                    <a:lnB w="4445">
                      <a:solidFill>
                        <a:srgbClr val="000000"/>
                      </a:solidFill>
                      <a:miter lim="400000"/>
                    </a:lnB>
                    <a:solidFill>
                      <a:srgbClr val="000000">
                        <a:alpha val="0"/>
                      </a:srgbClr>
                    </a:solidFill>
                  </a:tcPr>
                </a:tc>
                <a:tc hMerge="1">
                  <a:tcPr/>
                </a:tc>
                <a:tc hMerge="1">
                  <a:tcPr/>
                </a:tc>
                <a:tc hMerge="1">
                  <a:tcPr/>
                </a:tc>
                <a:tc hMerge="1">
                  <a:tcPr/>
                </a:tc>
                <a:tc hMerge="1">
                  <a:tcPr/>
                </a:tc>
                <a:tc hMerge="1">
                  <a:tcPr/>
                </a:tc>
                <a:tc hMerge="1">
                  <a:tcPr/>
                </a:tc>
                <a:tc hMerge="1">
                  <a:tcPr/>
                </a:tc>
                <a:tc hMerge="1">
                  <a:tcPr/>
                </a:tc>
                <a:tc hMerge="1">
                  <a:tcPr/>
                </a:tc>
              </a:tr>
              <a:tr h="133248">
                <a:tc>
                  <a:txBody>
                    <a:bodyPr/>
                    <a:lstStyle/>
                    <a:p>
                      <a:pPr algn="l" defTabSz="457200">
                        <a:defRPr sz="200">
                          <a:solidFill>
                            <a:srgbClr val="000000"/>
                          </a:solidFill>
                          <a:uFillTx/>
                          <a:latin typeface="Helvetica Neue"/>
                          <a:ea typeface="Helvetica Neue"/>
                          <a:cs typeface="Helvetica Neue"/>
                          <a:sym typeface="Helvetica Neue"/>
                        </a:defRPr>
                      </a:pP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2008</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2009</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2010</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2011</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2012</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2013</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2014</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2015</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2016</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b="1" sz="200">
                          <a:latin typeface="Helvetica Neue"/>
                          <a:ea typeface="Helvetica Neue"/>
                          <a:cs typeface="Helvetica Neue"/>
                          <a:sym typeface="Helvetica Neue"/>
                        </a:rPr>
                        <a:t>2017</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r>
              <a:tr h="133273">
                <a:tc>
                  <a:txBody>
                    <a:bodyPr/>
                    <a:lstStyle/>
                    <a:p>
                      <a:pPr algn="l" defTabSz="457200">
                        <a:defRPr b="0" sz="1800">
                          <a:solidFill>
                            <a:srgbClr val="000000"/>
                          </a:solidFill>
                          <a:uFillTx/>
                        </a:defRPr>
                      </a:pPr>
                      <a:r>
                        <a:rPr b="1" sz="200">
                          <a:latin typeface="Helvetica Neue"/>
                          <a:ea typeface="Helvetica Neue"/>
                          <a:cs typeface="Helvetica Neue"/>
                          <a:sym typeface="Helvetica Neue"/>
                        </a:rPr>
                        <a:t>New Cases</a:t>
                      </a:r>
                    </a:p>
                  </a:txBody>
                  <a:tcPr marL="50800" marR="50800" marT="50800" marB="50800" anchor="t" anchorCtr="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111</a:t>
                      </a:r>
                    </a:p>
                  </a:txBody>
                  <a:tcPr marL="50800" marR="50800" marT="50800" marB="50800" anchor="t" anchorCtr="0"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116</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129</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130</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167</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189</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195</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197</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256</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300</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r>
              <a:tr h="156133">
                <a:tc>
                  <a:txBody>
                    <a:bodyPr/>
                    <a:lstStyle/>
                    <a:p>
                      <a:pPr algn="l" defTabSz="457200">
                        <a:defRPr b="0" sz="1800">
                          <a:solidFill>
                            <a:srgbClr val="000000"/>
                          </a:solidFill>
                          <a:uFillTx/>
                        </a:defRPr>
                      </a:pPr>
                      <a:r>
                        <a:rPr b="1" sz="200">
                          <a:latin typeface="Helvetica Neue"/>
                          <a:ea typeface="Helvetica Neue"/>
                          <a:cs typeface="Helvetica Neue"/>
                          <a:sym typeface="Helvetica Neue"/>
                        </a:rPr>
                        <a:t>Cumulative Cases</a:t>
                      </a:r>
                    </a:p>
                  </a:txBody>
                  <a:tcPr marL="50800" marR="50800" marT="50800" marB="50800" anchor="t" anchorCtr="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111</a:t>
                      </a:r>
                    </a:p>
                  </a:txBody>
                  <a:tcPr marL="50800" marR="50800" marT="50800" marB="50800" anchor="t" anchorCtr="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227</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356</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486</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653</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842</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1037</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1234</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1490</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1790</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r>
            </a:tbl>
          </a:graphicData>
        </a:graphic>
      </p:graphicFrame>
      <p:graphicFrame>
        <p:nvGraphicFramePr>
          <p:cNvPr id="46" name="2D Column Chart"/>
          <p:cNvGraphicFramePr/>
          <p:nvPr/>
        </p:nvGraphicFramePr>
        <p:xfrm>
          <a:off x="2516752" y="3444467"/>
          <a:ext cx="1822852" cy="790180"/>
        </p:xfrm>
        <a:graphic xmlns:a="http://schemas.openxmlformats.org/drawingml/2006/main">
          <a:graphicData uri="http://schemas.openxmlformats.org/drawingml/2006/chart">
            <c:chart xmlns:c="http://schemas.openxmlformats.org/drawingml/2006/chart" r:id="rId5"/>
          </a:graphicData>
        </a:graphic>
      </p:graphicFrame>
      <p:graphicFrame>
        <p:nvGraphicFramePr>
          <p:cNvPr id="47" name="Cancer Conversion in our Barretts Cohort"/>
          <p:cNvGraphicFramePr/>
          <p:nvPr/>
        </p:nvGraphicFramePr>
        <p:xfrm>
          <a:off x="4689301" y="2536328"/>
          <a:ext cx="1764142" cy="778460"/>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330578"/>
                <a:gridCol w="142911"/>
                <a:gridCol w="142911"/>
                <a:gridCol w="142911"/>
                <a:gridCol w="142911"/>
                <a:gridCol w="142911"/>
                <a:gridCol w="142911"/>
                <a:gridCol w="142911"/>
                <a:gridCol w="142911"/>
                <a:gridCol w="142911"/>
                <a:gridCol w="142911"/>
              </a:tblGrid>
              <a:tr h="276910">
                <a:tc gridSpan="11">
                  <a:txBody>
                    <a:bodyPr/>
                    <a:lstStyle/>
                    <a:p>
                      <a:pPr algn="ctr" defTabSz="457200">
                        <a:spcBef>
                          <a:spcPts val="600"/>
                        </a:spcBef>
                        <a:defRPr b="0" sz="1800">
                          <a:solidFill>
                            <a:srgbClr val="000000"/>
                          </a:solidFill>
                          <a:uFillTx/>
                        </a:defRPr>
                      </a:pPr>
                      <a:r>
                        <a:rPr sz="700">
                          <a:latin typeface="Helvetica Neue"/>
                          <a:ea typeface="Helvetica Neue"/>
                          <a:cs typeface="Helvetica Neue"/>
                          <a:sym typeface="Helvetica Neue"/>
                        </a:rPr>
                        <a:t>Cancer Conversion in our Barretts Cohort</a:t>
                      </a:r>
                    </a:p>
                  </a:txBody>
                  <a:tcPr marL="50800" marR="50800" marT="50800" marB="50800" anchor="ctr" anchorCtr="0" horzOverflow="overflow">
                    <a:lnL/>
                    <a:lnR/>
                    <a:lnT/>
                    <a:lnB w="4445">
                      <a:solidFill>
                        <a:srgbClr val="000000"/>
                      </a:solidFill>
                      <a:miter lim="400000"/>
                    </a:lnB>
                    <a:solidFill>
                      <a:srgbClr val="000000">
                        <a:alpha val="0"/>
                      </a:srgbClr>
                    </a:solidFill>
                  </a:tcPr>
                </a:tc>
                <a:tc hMerge="1">
                  <a:tcPr/>
                </a:tc>
                <a:tc hMerge="1">
                  <a:tcPr/>
                </a:tc>
                <a:tc hMerge="1">
                  <a:tcPr/>
                </a:tc>
                <a:tc hMerge="1">
                  <a:tcPr/>
                </a:tc>
                <a:tc hMerge="1">
                  <a:tcPr/>
                </a:tc>
                <a:tc hMerge="1">
                  <a:tcPr/>
                </a:tc>
                <a:tc hMerge="1">
                  <a:tcPr/>
                </a:tc>
                <a:tc hMerge="1">
                  <a:tcPr/>
                </a:tc>
                <a:tc hMerge="1">
                  <a:tcPr/>
                </a:tc>
                <a:tc hMerge="1">
                  <a:tcPr/>
                </a:tc>
              </a:tr>
              <a:tr h="133273">
                <a:tc>
                  <a:txBody>
                    <a:bodyPr/>
                    <a:lstStyle/>
                    <a:p>
                      <a:pPr algn="l" defTabSz="457200">
                        <a:defRPr b="0" sz="200">
                          <a:solidFill>
                            <a:srgbClr val="000000"/>
                          </a:solidFill>
                          <a:uFillTx/>
                          <a:latin typeface="Helvetica Neue"/>
                          <a:ea typeface="Helvetica Neue"/>
                          <a:cs typeface="Helvetica Neue"/>
                          <a:sym typeface="Helvetica Neue"/>
                        </a:defRPr>
                      </a:pP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2008</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2009</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2010</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2011</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2012</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2013</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2014</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2015</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2016</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2017</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r>
              <a:tr h="133273">
                <a:tc>
                  <a:txBody>
                    <a:bodyPr/>
                    <a:lstStyle/>
                    <a:p>
                      <a:pPr algn="l" defTabSz="457200">
                        <a:defRPr b="0" sz="1800">
                          <a:solidFill>
                            <a:srgbClr val="000000"/>
                          </a:solidFill>
                          <a:uFillTx/>
                        </a:defRPr>
                      </a:pPr>
                      <a:r>
                        <a:rPr sz="200">
                          <a:latin typeface="Helvetica Neue"/>
                          <a:ea typeface="Helvetica Neue"/>
                          <a:cs typeface="Helvetica Neue"/>
                          <a:sym typeface="Helvetica Neue"/>
                        </a:rPr>
                        <a:t>New Cases</a:t>
                      </a:r>
                    </a:p>
                  </a:txBody>
                  <a:tcPr marL="50800" marR="50800" marT="50800" marB="50800" anchor="t" anchorCtr="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5</a:t>
                      </a:r>
                    </a:p>
                  </a:txBody>
                  <a:tcPr marL="50800" marR="50800" marT="50800" marB="50800" anchor="t" anchorCtr="0"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9</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10</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11</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4</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16</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12</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17</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9</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7</a:t>
                      </a:r>
                    </a:p>
                  </a:txBody>
                  <a:tcPr marL="50800" marR="50800" marT="50800" marB="50800" anchor="t" anchorCtr="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r>
              <a:tr h="156133">
                <a:tc>
                  <a:txBody>
                    <a:bodyPr/>
                    <a:lstStyle/>
                    <a:p>
                      <a:pPr algn="l" defTabSz="457200">
                        <a:defRPr b="0" sz="1800">
                          <a:solidFill>
                            <a:srgbClr val="000000"/>
                          </a:solidFill>
                          <a:uFillTx/>
                        </a:defRPr>
                      </a:pPr>
                      <a:r>
                        <a:rPr sz="200">
                          <a:latin typeface="Helvetica Neue"/>
                          <a:ea typeface="Helvetica Neue"/>
                          <a:cs typeface="Helvetica Neue"/>
                          <a:sym typeface="Helvetica Neue"/>
                        </a:rPr>
                        <a:t>Cumulative Cases</a:t>
                      </a:r>
                    </a:p>
                  </a:txBody>
                  <a:tcPr marL="50800" marR="50800" marT="50800" marB="50800" anchor="t" anchorCtr="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defTabSz="457200">
                        <a:defRPr sz="1800">
                          <a:solidFill>
                            <a:srgbClr val="000000"/>
                          </a:solidFill>
                          <a:uFillTx/>
                        </a:defRPr>
                      </a:pPr>
                      <a:r>
                        <a:rPr sz="200">
                          <a:latin typeface="Helvetica Neue"/>
                          <a:ea typeface="Helvetica Neue"/>
                          <a:cs typeface="Helvetica Neue"/>
                          <a:sym typeface="Helvetica Neue"/>
                        </a:rPr>
                        <a:t>5</a:t>
                      </a:r>
                    </a:p>
                  </a:txBody>
                  <a:tcPr marL="50800" marR="50800" marT="50800" marB="50800" anchor="t" anchorCtr="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14</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24</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35</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39</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55</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67</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84</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93</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defTabSz="457200">
                        <a:defRPr sz="1800">
                          <a:solidFill>
                            <a:srgbClr val="000000"/>
                          </a:solidFill>
                          <a:uFillTx/>
                        </a:defRPr>
                      </a:pPr>
                      <a:r>
                        <a:rPr sz="200">
                          <a:latin typeface="Helvetica Neue"/>
                          <a:ea typeface="Helvetica Neue"/>
                          <a:cs typeface="Helvetica Neue"/>
                          <a:sym typeface="Helvetica Neue"/>
                        </a:rPr>
                        <a:t>100</a:t>
                      </a:r>
                    </a:p>
                  </a:txBody>
                  <a:tcPr marL="50800" marR="50800" marT="50800" marB="50800" anchor="t"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r>
            </a:tbl>
          </a:graphicData>
        </a:graphic>
      </p:graphicFrame>
      <p:graphicFrame>
        <p:nvGraphicFramePr>
          <p:cNvPr id="48" name="2D Column Chart"/>
          <p:cNvGraphicFramePr/>
          <p:nvPr/>
        </p:nvGraphicFramePr>
        <p:xfrm>
          <a:off x="4611774" y="3444467"/>
          <a:ext cx="1888281" cy="790180"/>
        </p:xfrm>
        <a:graphic xmlns:a="http://schemas.openxmlformats.org/drawingml/2006/main">
          <a:graphicData uri="http://schemas.openxmlformats.org/drawingml/2006/chart">
            <c:chart xmlns:c="http://schemas.openxmlformats.org/drawingml/2006/chart" r:id="rId6"/>
          </a:graphicData>
        </a:graphic>
      </p:graphicFrame>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303334"/>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