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024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chemeClr val="accent3"/>
        </a:solidFill>
        <a:effectLst/>
        <a:uFill>
          <a:solidFill>
            <a:srgbClr val="000000"/>
          </a:solidFill>
        </a:uFill>
        <a:latin typeface="+mj-lt"/>
        <a:ea typeface="+mj-ea"/>
        <a:cs typeface="+mj-cs"/>
        <a:sym typeface="Helvetica"/>
      </a:defRPr>
    </a:lvl1pPr>
    <a:lvl2pPr marL="0" marR="0" indent="0" algn="ctr" defTabSz="5024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chemeClr val="accent3"/>
        </a:solidFill>
        <a:effectLst/>
        <a:uFill>
          <a:solidFill>
            <a:srgbClr val="000000"/>
          </a:solidFill>
        </a:uFill>
        <a:latin typeface="+mj-lt"/>
        <a:ea typeface="+mj-ea"/>
        <a:cs typeface="+mj-cs"/>
        <a:sym typeface="Helvetica"/>
      </a:defRPr>
    </a:lvl2pPr>
    <a:lvl3pPr marL="0" marR="0" indent="0" algn="ctr" defTabSz="5024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chemeClr val="accent3"/>
        </a:solidFill>
        <a:effectLst/>
        <a:uFill>
          <a:solidFill>
            <a:srgbClr val="000000"/>
          </a:solidFill>
        </a:uFill>
        <a:latin typeface="+mj-lt"/>
        <a:ea typeface="+mj-ea"/>
        <a:cs typeface="+mj-cs"/>
        <a:sym typeface="Helvetica"/>
      </a:defRPr>
    </a:lvl3pPr>
    <a:lvl4pPr marL="0" marR="0" indent="0" algn="ctr" defTabSz="5024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chemeClr val="accent3"/>
        </a:solidFill>
        <a:effectLst/>
        <a:uFill>
          <a:solidFill>
            <a:srgbClr val="000000"/>
          </a:solidFill>
        </a:uFill>
        <a:latin typeface="+mj-lt"/>
        <a:ea typeface="+mj-ea"/>
        <a:cs typeface="+mj-cs"/>
        <a:sym typeface="Helvetica"/>
      </a:defRPr>
    </a:lvl4pPr>
    <a:lvl5pPr marL="0" marR="0" indent="0" algn="ctr" defTabSz="5024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chemeClr val="accent3"/>
        </a:solidFill>
        <a:effectLst/>
        <a:uFill>
          <a:solidFill>
            <a:srgbClr val="000000"/>
          </a:solidFill>
        </a:uFill>
        <a:latin typeface="+mj-lt"/>
        <a:ea typeface="+mj-ea"/>
        <a:cs typeface="+mj-cs"/>
        <a:sym typeface="Helvetica"/>
      </a:defRPr>
    </a:lvl5pPr>
    <a:lvl6pPr marL="0" marR="0" indent="0" algn="ctr" defTabSz="5024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chemeClr val="accent3"/>
        </a:solidFill>
        <a:effectLst/>
        <a:uFill>
          <a:solidFill>
            <a:srgbClr val="000000"/>
          </a:solidFill>
        </a:uFill>
        <a:latin typeface="+mj-lt"/>
        <a:ea typeface="+mj-ea"/>
        <a:cs typeface="+mj-cs"/>
        <a:sym typeface="Helvetica"/>
      </a:defRPr>
    </a:lvl6pPr>
    <a:lvl7pPr marL="0" marR="0" indent="0" algn="ctr" defTabSz="5024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chemeClr val="accent3"/>
        </a:solidFill>
        <a:effectLst/>
        <a:uFill>
          <a:solidFill>
            <a:srgbClr val="000000"/>
          </a:solidFill>
        </a:uFill>
        <a:latin typeface="+mj-lt"/>
        <a:ea typeface="+mj-ea"/>
        <a:cs typeface="+mj-cs"/>
        <a:sym typeface="Helvetica"/>
      </a:defRPr>
    </a:lvl7pPr>
    <a:lvl8pPr marL="0" marR="0" indent="0" algn="ctr" defTabSz="5024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chemeClr val="accent3"/>
        </a:solidFill>
        <a:effectLst/>
        <a:uFill>
          <a:solidFill>
            <a:srgbClr val="000000"/>
          </a:solidFill>
        </a:uFill>
        <a:latin typeface="+mj-lt"/>
        <a:ea typeface="+mj-ea"/>
        <a:cs typeface="+mj-cs"/>
        <a:sym typeface="Helvetica"/>
      </a:defRPr>
    </a:lvl8pPr>
    <a:lvl9pPr marL="0" marR="0" indent="0" algn="ctr" defTabSz="5024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chemeClr val="accent3"/>
        </a:solidFill>
        <a:effectLst/>
        <a:uFill>
          <a:solidFill>
            <a:srgbClr val="000000"/>
          </a:solidFill>
        </a:uFill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chemeClr val="accent3"/>
        </a:fontRef>
        <a:schemeClr val="accent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7CA"/>
          </a:solidFill>
        </a:fill>
      </a:tcStyle>
    </a:wholeTbl>
    <a:band2H>
      <a:tcTxStyle b="def" i="def"/>
      <a:tcStyle>
        <a:tcBdr/>
        <a:fill>
          <a:solidFill>
            <a:srgbClr val="E6FB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chemeClr val="accent3"/>
        </a:fontRef>
        <a:schemeClr val="accent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CC"/>
          </a:solidFill>
        </a:fill>
      </a:tcStyle>
    </a:wholeTbl>
    <a:band2H>
      <a:tcTxStyle b="def" i="def"/>
      <a:tcStyle>
        <a:tcBdr/>
        <a:fill>
          <a:solidFill>
            <a:srgbClr val="E7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chemeClr val="accent3"/>
        </a:fontRef>
        <a:schemeClr val="accent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wholeTbl>
    <a:band2H>
      <a:tcTxStyle b="def" i="def"/>
      <a:tcStyle>
        <a:tcBdr/>
        <a:fill>
          <a:solidFill>
            <a:schemeClr val="accent6">
              <a:lumOff val="1335"/>
            </a:schemeClr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chemeClr val="accent3"/>
        </a:fontRef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/>
        </a:fontRef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3"/>
              </a:solidFill>
              <a:prstDash val="solid"/>
              <a:round/>
            </a:ln>
          </a:top>
          <a:bottom>
            <a:ln w="254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round/>
            </a:ln>
          </a:top>
          <a:bottom>
            <a:ln w="254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chemeClr val="accent3"/>
        </a:fontRef>
        <a:schemeClr val="accent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CC"/>
          </a:solidFill>
        </a:fill>
      </a:tcStyle>
    </a:wholeTbl>
    <a:band2H>
      <a:tcTxStyle b="def" i="def"/>
      <a:tcStyle>
        <a:tcBdr/>
        <a:fill>
          <a:solidFill>
            <a:srgbClr val="E7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3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3">
              <a:alpha val="20000"/>
            </a:schemeClr>
          </a:solidFill>
        </a:fill>
      </a:tcStyle>
    </a:firstCol>
    <a:lastRow>
      <a:tcTxStyle b="on" i="off">
        <a:fontRef idx="maj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508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254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" name="Shape 3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96605" latinLnBrk="0">
      <a:lnSpc>
        <a:spcPct val="125000"/>
      </a:lnSpc>
      <a:defRPr sz="1000">
        <a:latin typeface="+mn-lt"/>
        <a:ea typeface="+mn-ea"/>
        <a:cs typeface="+mn-cs"/>
        <a:sym typeface="Avenir Book"/>
      </a:defRPr>
    </a:lvl1pPr>
    <a:lvl2pPr indent="228600" defTabSz="196605" latinLnBrk="0">
      <a:lnSpc>
        <a:spcPct val="125000"/>
      </a:lnSpc>
      <a:defRPr sz="1000">
        <a:latin typeface="+mn-lt"/>
        <a:ea typeface="+mn-ea"/>
        <a:cs typeface="+mn-cs"/>
        <a:sym typeface="Avenir Book"/>
      </a:defRPr>
    </a:lvl2pPr>
    <a:lvl3pPr indent="457200" defTabSz="196605" latinLnBrk="0">
      <a:lnSpc>
        <a:spcPct val="125000"/>
      </a:lnSpc>
      <a:defRPr sz="1000">
        <a:latin typeface="+mn-lt"/>
        <a:ea typeface="+mn-ea"/>
        <a:cs typeface="+mn-cs"/>
        <a:sym typeface="Avenir Book"/>
      </a:defRPr>
    </a:lvl3pPr>
    <a:lvl4pPr indent="685800" defTabSz="196605" latinLnBrk="0">
      <a:lnSpc>
        <a:spcPct val="125000"/>
      </a:lnSpc>
      <a:defRPr sz="1000">
        <a:latin typeface="+mn-lt"/>
        <a:ea typeface="+mn-ea"/>
        <a:cs typeface="+mn-cs"/>
        <a:sym typeface="Avenir Book"/>
      </a:defRPr>
    </a:lvl4pPr>
    <a:lvl5pPr indent="914400" defTabSz="196605" latinLnBrk="0">
      <a:lnSpc>
        <a:spcPct val="125000"/>
      </a:lnSpc>
      <a:defRPr sz="1000">
        <a:latin typeface="+mn-lt"/>
        <a:ea typeface="+mn-ea"/>
        <a:cs typeface="+mn-cs"/>
        <a:sym typeface="Avenir Book"/>
      </a:defRPr>
    </a:lvl5pPr>
    <a:lvl6pPr indent="1143000" defTabSz="196605" latinLnBrk="0">
      <a:lnSpc>
        <a:spcPct val="125000"/>
      </a:lnSpc>
      <a:defRPr sz="1000">
        <a:latin typeface="+mn-lt"/>
        <a:ea typeface="+mn-ea"/>
        <a:cs typeface="+mn-cs"/>
        <a:sym typeface="Avenir Book"/>
      </a:defRPr>
    </a:lvl6pPr>
    <a:lvl7pPr indent="1371600" defTabSz="196605" latinLnBrk="0">
      <a:lnSpc>
        <a:spcPct val="125000"/>
      </a:lnSpc>
      <a:defRPr sz="1000">
        <a:latin typeface="+mn-lt"/>
        <a:ea typeface="+mn-ea"/>
        <a:cs typeface="+mn-cs"/>
        <a:sym typeface="Avenir Book"/>
      </a:defRPr>
    </a:lvl7pPr>
    <a:lvl8pPr indent="1600200" defTabSz="196605" latinLnBrk="0">
      <a:lnSpc>
        <a:spcPct val="125000"/>
      </a:lnSpc>
      <a:defRPr sz="1000">
        <a:latin typeface="+mn-lt"/>
        <a:ea typeface="+mn-ea"/>
        <a:cs typeface="+mn-cs"/>
        <a:sym typeface="Avenir Book"/>
      </a:defRPr>
    </a:lvl8pPr>
    <a:lvl9pPr indent="1828800" defTabSz="196605" latinLnBrk="0">
      <a:lnSpc>
        <a:spcPct val="125000"/>
      </a:lnSpc>
      <a:defRPr sz="1000">
        <a:latin typeface="+mn-lt"/>
        <a:ea typeface="+mn-ea"/>
        <a:cs typeface="+mn-cs"/>
        <a:sym typeface="Avenir Book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4" descr="Grafik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9586" y="241300"/>
            <a:ext cx="2079874" cy="6794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Grafik 12" descr="Grafik 12"/>
          <p:cNvPicPr>
            <a:picLocks noChangeAspect="1"/>
          </p:cNvPicPr>
          <p:nvPr/>
        </p:nvPicPr>
        <p:blipFill>
          <a:blip r:embed="rId3">
            <a:extLst/>
          </a:blip>
          <a:srcRect l="0" t="19460" r="36613" b="0"/>
          <a:stretch>
            <a:fillRect/>
          </a:stretch>
        </p:blipFill>
        <p:spPr>
          <a:xfrm>
            <a:off x="8393683" y="-2"/>
            <a:ext cx="750317" cy="1340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Grafik 9" descr="Grafik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19165" y="263226"/>
            <a:ext cx="714405" cy="30249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4" descr="Grafik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9586" y="241300"/>
            <a:ext cx="2079874" cy="67945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rafik 12" descr="Grafik 12"/>
          <p:cNvPicPr>
            <a:picLocks noChangeAspect="1"/>
          </p:cNvPicPr>
          <p:nvPr/>
        </p:nvPicPr>
        <p:blipFill>
          <a:blip r:embed="rId3">
            <a:extLst/>
          </a:blip>
          <a:srcRect l="0" t="19460" r="36613" b="0"/>
          <a:stretch>
            <a:fillRect/>
          </a:stretch>
        </p:blipFill>
        <p:spPr>
          <a:xfrm>
            <a:off x="8393683" y="-2"/>
            <a:ext cx="750317" cy="1340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rafik 9" descr="Grafik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19165" y="263226"/>
            <a:ext cx="714405" cy="30249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le Text"/>
          <p:cNvSpPr txBox="1"/>
          <p:nvPr>
            <p:ph type="title"/>
          </p:nvPr>
        </p:nvSpPr>
        <p:spPr>
          <a:xfrm>
            <a:off x="1370012" y="577453"/>
            <a:ext cx="7315201" cy="1251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6" name="Body Level One…"/>
          <p:cNvSpPr txBox="1"/>
          <p:nvPr>
            <p:ph type="body" idx="1"/>
          </p:nvPr>
        </p:nvSpPr>
        <p:spPr>
          <a:xfrm>
            <a:off x="5103812" y="1828800"/>
            <a:ext cx="3581401" cy="33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6279546" y="4632643"/>
            <a:ext cx="273654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5"/>
    <p:sldLayoutId id="2147483650" r:id="rId6"/>
  </p:sldLayoutIdLst>
  <p:transition xmlns:p14="http://schemas.microsoft.com/office/powerpoint/2010/main" spd="med" advClick="1"/>
  <p:txStyles>
    <p:titleStyle>
      <a:lvl1pPr marL="0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1pPr>
      <a:lvl2pPr marL="0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2pPr>
      <a:lvl3pPr marL="0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3pPr>
      <a:lvl4pPr marL="0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4pPr>
      <a:lvl5pPr marL="0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5pPr>
      <a:lvl6pPr marL="0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6pPr>
      <a:lvl7pPr marL="0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7pPr>
      <a:lvl8pPr marL="0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8pPr>
      <a:lvl9pPr marL="0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9pPr>
    </p:titleStyle>
    <p:bodyStyle>
      <a:lvl1pPr marL="127837" marR="0" indent="-127837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1pPr>
      <a:lvl2pPr marL="127837" marR="0" indent="-42612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2pPr>
      <a:lvl3pPr marL="127837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3pPr>
      <a:lvl4pPr marL="127837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4pPr>
      <a:lvl5pPr marL="127837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5pPr>
      <a:lvl6pPr marL="127837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6pPr>
      <a:lvl7pPr marL="127837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7pPr>
      <a:lvl8pPr marL="127837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8pPr>
      <a:lvl9pPr marL="127837" marR="0" indent="0" algn="l" defTabSz="1704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" u="none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r" defTabSz="5024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0" algn="r" defTabSz="5024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0" algn="r" defTabSz="5024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0" algn="r" defTabSz="5024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0" algn="r" defTabSz="5024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0" algn="r" defTabSz="5024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0" algn="r" defTabSz="5024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0" algn="r" defTabSz="5024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0" algn="r" defTabSz="50243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75459" y="4587973"/>
            <a:ext cx="3033761" cy="385705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hape 12"/>
          <p:cNvSpPr txBox="1"/>
          <p:nvPr/>
        </p:nvSpPr>
        <p:spPr>
          <a:xfrm>
            <a:off x="468312" y="1677828"/>
            <a:ext cx="1841601" cy="2663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just" defTabSz="457200">
              <a:lnSpc>
                <a:spcPct val="110000"/>
              </a:lnSpc>
              <a:defRPr b="1" sz="1000">
                <a:uFillTx/>
              </a:defRPr>
            </a:pPr>
            <a:r>
              <a:t>Introduction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 sz="1000">
              <a:latin typeface="+mj-lt"/>
              <a:ea typeface="+mj-ea"/>
              <a:cs typeface="+mj-cs"/>
              <a:sym typeface="Helvetica"/>
            </a:endParaR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Within our local catchment we have a higher than average prevalence of IBD of 1.1% (3687/330,000). 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Previous studies have suggested that for those with Crohn’s disease the risks of surgery at 1, 5, and 10 years (after diagnosis) are 16.3%, 33.3% and 46.6%, respectively. 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 Ulcerative colitis these risks at 1, 5, and 10 years (after diagnosis) are 4.9%, 11.6%, and 15.6%, respectively [1]. 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Less is known about the risks of redo-surgery after the first episode.</a:t>
            </a:r>
            <a:r>
              <a: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</a:p>
          <a:p>
            <a:pPr algn="just" defTabSz="457200">
              <a:lnSpc>
                <a:spcPct val="110000"/>
              </a:lnSpc>
              <a:defRPr sz="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>
              <a:uFillTx/>
            </a:endParaRPr>
          </a:p>
          <a:p>
            <a:pPr algn="just" defTabSz="457200">
              <a:lnSpc>
                <a:spcPct val="110000"/>
              </a:lnSpc>
              <a:defRPr sz="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b="1" sz="1000">
                <a:solidFill>
                  <a:srgbClr val="000000"/>
                </a:solidFill>
              </a:defRPr>
            </a:pPr>
            <a:r>
              <a:t>Methods</a:t>
            </a:r>
            <a:endParaRPr>
              <a:uFillTx/>
            </a:endParaRPr>
          </a:p>
          <a:p>
            <a:pPr algn="just" defTabSz="457200">
              <a:lnSpc>
                <a:spcPct val="110000"/>
              </a:lnSpc>
              <a:defRPr sz="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 sz="1000">
              <a:uFillTx/>
              <a:latin typeface="+mj-lt"/>
              <a:ea typeface="+mj-ea"/>
              <a:cs typeface="+mj-cs"/>
              <a:sym typeface="Helvetica"/>
            </a:endParaRPr>
          </a:p>
          <a:p>
            <a:pPr algn="just" defTabSz="457200">
              <a:lnSpc>
                <a:spcPct val="110000"/>
              </a:lnSpc>
              <a:defRPr sz="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25 year retrospective analysis was performed on a local cohort of 3687 IBD patients, who had been coded as having undergone colo-rectal or peri-anal surgery. All patients listed to have had endoscopic surgery or haemorrhoids banding were excluded. </a:t>
            </a:r>
          </a:p>
          <a:p>
            <a:pPr algn="just" defTabSz="457200">
              <a:lnSpc>
                <a:spcPct val="110000"/>
              </a:lnSpc>
              <a:defRPr sz="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sz="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We performed multivariate analysis on recorded variables to ascertain risk factors for recurrent surgery. Variables analysed included age at diagnosis, gender, location of first surgery, and presence of perianal disease.</a:t>
            </a:r>
          </a:p>
        </p:txBody>
      </p:sp>
      <p:sp>
        <p:nvSpPr>
          <p:cNvPr id="35" name="Shape 14"/>
          <p:cNvSpPr txBox="1"/>
          <p:nvPr/>
        </p:nvSpPr>
        <p:spPr>
          <a:xfrm>
            <a:off x="2556240" y="1677828"/>
            <a:ext cx="1841602" cy="992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just" defTabSz="170448">
              <a:lnSpc>
                <a:spcPct val="110000"/>
              </a:lnSpc>
              <a:defRPr b="1" sz="1000">
                <a:uFillTx/>
              </a:defRPr>
            </a:pPr>
            <a:r>
              <a:t>Results</a:t>
            </a:r>
            <a:r>
              <a:t> 1</a:t>
            </a:r>
          </a:p>
          <a:p>
            <a:pPr algn="just" defTabSz="170448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 sz="1000">
              <a:latin typeface="+mj-lt"/>
              <a:ea typeface="+mj-ea"/>
              <a:cs typeface="+mj-cs"/>
              <a:sym typeface="Helvetica"/>
            </a:endParaRPr>
          </a:p>
          <a:p>
            <a:pPr algn="just" defTabSz="170448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FF40FF"/>
                </a:solidFill>
              </a:rPr>
              <a:t>337 (9.1%)</a:t>
            </a:r>
            <a:r>
              <a:t> of our 3687 IBD patients underwent 464 surgical procedures over the 25 year study period. 103 of these patients required 230 repeat surgical procedures during the study period. </a:t>
            </a:r>
            <a:r>
              <a:rPr>
                <a:solidFill>
                  <a:srgbClr val="FF40FF"/>
                </a:solidFill>
              </a:rPr>
              <a:t>In total 259</a:t>
            </a:r>
            <a:r>
              <a:t> (7.0%) had colonic surgery, of which 43 (17%) went on to have a further 52 colo-rectal surgical procedures. </a:t>
            </a:r>
            <a:r>
              <a:rPr>
                <a:solidFill>
                  <a:srgbClr val="FF40FF"/>
                </a:solidFill>
              </a:rPr>
              <a:t>In total 105 </a:t>
            </a:r>
            <a:r>
              <a:t>(2.8%) had peri-anal surgery, of which 52 (49.5%) went on to have a further 151 procedures. </a:t>
            </a:r>
          </a:p>
        </p:txBody>
      </p:sp>
      <p:sp>
        <p:nvSpPr>
          <p:cNvPr id="36" name="Shape 16"/>
          <p:cNvSpPr txBox="1"/>
          <p:nvPr/>
        </p:nvSpPr>
        <p:spPr>
          <a:xfrm>
            <a:off x="4644168" y="1673580"/>
            <a:ext cx="1841602" cy="11597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just" defTabSz="170448">
              <a:lnSpc>
                <a:spcPct val="110000"/>
              </a:lnSpc>
              <a:defRPr b="1" sz="1000">
                <a:uFillTx/>
              </a:defRPr>
            </a:pPr>
            <a:r>
              <a:t>Results 2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 sz="1000">
              <a:latin typeface="+mj-lt"/>
              <a:ea typeface="+mj-ea"/>
              <a:cs typeface="+mj-cs"/>
              <a:sym typeface="Helvetica"/>
            </a:endParaR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 those undergoing the colonic surgery 83% required just 1 operation, 14% required 2, 3% required 3 procedures and 0% required 4 or more. For those undergoing  perianal surgery, 50% required 1 procedure, 25% required 2, 10% required 3, with 15% requiring more than three procedures, including 3% who required more than 10 procedures.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average time interval between 1st and 2nd colo-rectal and peri-anal surgeries were 1204 days (3.3 years) and 591 days (1.6 years), respectively.</a:t>
            </a:r>
          </a:p>
        </p:txBody>
      </p:sp>
      <p:sp>
        <p:nvSpPr>
          <p:cNvPr id="37" name="Shape 17"/>
          <p:cNvSpPr txBox="1"/>
          <p:nvPr/>
        </p:nvSpPr>
        <p:spPr>
          <a:xfrm>
            <a:off x="6732096" y="1673580"/>
            <a:ext cx="1841602" cy="2719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just" defTabSz="457200">
              <a:lnSpc>
                <a:spcPct val="110000"/>
              </a:lnSpc>
              <a:defRPr b="1" sz="1000">
                <a:uFillTx/>
              </a:defRPr>
            </a:pPr>
            <a:r>
              <a:t>Conclusion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 sz="1000">
              <a:latin typeface="+mj-lt"/>
              <a:ea typeface="+mj-ea"/>
              <a:cs typeface="+mj-cs"/>
              <a:sym typeface="Helvetica"/>
            </a:endParaR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Over a 25 year period the prevalence of surgery in our local IBD cohort was lower than expected at 9.1%. However, once a patient has surgery, the need for repeat (redo) surgery was 30.5%, of which 29% were colonic and 71% were peri-anal procedures.   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Over a 25 year period the prevalence of surgery in our UC cohort was 3.4%, whilst in our Crohn’s disease cohort this prevalence was found to be slightly higher at 5.6%.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After colo-rectal surgery the chances of needing further colo-rectal surgery was 17%. The average duration between the 1st and the need for a 2nd colo-rectal surgical procedure  was 3.3 years. 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After having per-anal surgery the chances of needing repeated peri-anal surgery was 49.5%. </a:t>
            </a:r>
            <a:r>
              <a:t>The average duration between the 1st and the need for a 2nd peri-anal surgical procedure was 1.6  years.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Perianal disease was the strongest predictor for repeat surgical intervention. </a:t>
            </a: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b="1" sz="8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References </a:t>
            </a:r>
            <a:endParaRPr b="0" sz="500">
              <a:latin typeface="+mj-lt"/>
              <a:ea typeface="+mj-ea"/>
              <a:cs typeface="+mj-cs"/>
              <a:sym typeface="Helvetica"/>
            </a:endParaRPr>
          </a:p>
          <a:p>
            <a:pPr algn="just" defTabSz="457200">
              <a:lnSpc>
                <a:spcPct val="110000"/>
              </a:lnSpc>
              <a:defRPr sz="3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7200">
              <a:lnSpc>
                <a:spcPct val="110000"/>
              </a:lnSpc>
              <a:defRPr sz="400">
                <a:uFillTx/>
              </a:defRPr>
            </a:pPr>
            <a:r>
              <a:t>[1] BMJ Open. 2020 Jul 19;10(7): e036584</a:t>
            </a:r>
          </a:p>
          <a:p>
            <a:pPr algn="just" defTabSz="457200">
              <a:lnSpc>
                <a:spcPct val="110000"/>
              </a:lnSpc>
              <a:defRPr sz="400">
                <a:uFillTx/>
              </a:defRPr>
            </a:pPr>
            <a:r>
              <a:t>[2] Gastroenterology. Vol 145, Issues 5, P996-1006, Nov 01, 2013</a:t>
            </a:r>
          </a:p>
          <a:p>
            <a:pPr algn="just" defTabSz="457200">
              <a:lnSpc>
                <a:spcPct val="110000"/>
              </a:lnSpc>
              <a:defRPr sz="400">
                <a:uFillTx/>
              </a:defRPr>
            </a:pPr>
          </a:p>
          <a:p>
            <a:pPr algn="just" defTabSz="457200">
              <a:lnSpc>
                <a:spcPct val="110000"/>
              </a:lnSpc>
              <a:defRPr sz="600"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authors declare no conflict of interests</a:t>
            </a:r>
          </a:p>
        </p:txBody>
      </p:sp>
      <p:sp>
        <p:nvSpPr>
          <p:cNvPr id="38" name="Textfeld 1"/>
          <p:cNvSpPr txBox="1"/>
          <p:nvPr/>
        </p:nvSpPr>
        <p:spPr>
          <a:xfrm>
            <a:off x="6697726" y="4536760"/>
            <a:ext cx="1841602" cy="40763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3315" tIns="13315" rIns="13315" bIns="13315" anchor="ctr">
            <a:spAutoFit/>
          </a:bodyPr>
          <a:lstStyle/>
          <a:p>
            <a:pPr defTabSz="457200">
              <a:defRPr b="1" sz="800">
                <a:uFillTx/>
              </a:defRPr>
            </a:pPr>
            <a:r>
              <a:t>Copyright © 202</a:t>
            </a:r>
            <a:r>
              <a:t>1</a:t>
            </a:r>
            <a:r>
              <a:t> </a:t>
            </a:r>
            <a:r>
              <a:t>John Wye</a:t>
            </a:r>
            <a:r>
              <a:t> </a:t>
            </a:r>
          </a:p>
          <a:p>
            <a:pPr defTabSz="457200">
              <a:defRPr b="1" sz="800" u="sng">
                <a:solidFill>
                  <a:srgbClr val="0070C0"/>
                </a:solidFill>
                <a:uFillTx/>
              </a:defRPr>
            </a:pPr>
            <a:r>
              <a:t>john.wye1@nhs.net</a:t>
            </a:r>
            <a:endParaRPr>
              <a:uFill>
                <a:solidFill>
                  <a:schemeClr val="accent1"/>
                </a:solidFill>
              </a:uFill>
            </a:endParaRPr>
          </a:p>
          <a:p>
            <a:pPr defTabSz="457200">
              <a:defRPr b="1" sz="800">
                <a:uFillTx/>
              </a:defRPr>
            </a:pPr>
            <a:r>
              <a:t>Abstract No.  P0</a:t>
            </a:r>
            <a:r>
              <a:t>513</a:t>
            </a:r>
          </a:p>
        </p:txBody>
      </p:sp>
      <p:pic>
        <p:nvPicPr>
          <p:cNvPr id="39" name="image.jpg" descr="image.jpg"/>
          <p:cNvPicPr>
            <a:picLocks noChangeAspect="1"/>
          </p:cNvPicPr>
          <p:nvPr/>
        </p:nvPicPr>
        <p:blipFill>
          <a:blip r:embed="rId3">
            <a:extLst/>
          </a:blip>
          <a:srcRect l="0" t="5290" r="0" b="12045"/>
          <a:stretch>
            <a:fillRect/>
          </a:stretch>
        </p:blipFill>
        <p:spPr>
          <a:xfrm>
            <a:off x="899591" y="4493155"/>
            <a:ext cx="1132136" cy="489921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15"/>
          <p:cNvSpPr txBox="1"/>
          <p:nvPr/>
        </p:nvSpPr>
        <p:spPr>
          <a:xfrm>
            <a:off x="2405409" y="343068"/>
            <a:ext cx="4848066" cy="374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914400">
              <a:defRPr cap="all" sz="1200">
                <a:solidFill>
                  <a:srgbClr val="000000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Redo Surgery in IBD Patients: What is the Time Interval and Is This Affected by Specific Risk Factors?</a:t>
            </a:r>
          </a:p>
        </p:txBody>
      </p:sp>
      <p:sp>
        <p:nvSpPr>
          <p:cNvPr id="41" name="MW Johnson1, LB Johnson2, J. Wye1, K. Kabiru1"/>
          <p:cNvSpPr txBox="1"/>
          <p:nvPr/>
        </p:nvSpPr>
        <p:spPr>
          <a:xfrm>
            <a:off x="3905891" y="940338"/>
            <a:ext cx="2054871" cy="219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6" tIns="35716" rIns="35716" bIns="35716" anchor="ctr">
            <a:spAutoFit/>
          </a:bodyPr>
          <a:lstStyle/>
          <a:p>
            <a:pPr algn="l" defTabSz="457200">
              <a:defRPr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J. Wye, K. Kabiru</a:t>
            </a:r>
            <a:r>
              <a:t>, MW Johnson</a:t>
            </a:r>
          </a:p>
        </p:txBody>
      </p:sp>
      <p:sp>
        <p:nvSpPr>
          <p:cNvPr id="42" name="Gastroenterology Unit, Luton &amp; Dunstable FT University Hospital, Luton, United Kingdom…"/>
          <p:cNvSpPr txBox="1"/>
          <p:nvPr/>
        </p:nvSpPr>
        <p:spPr>
          <a:xfrm>
            <a:off x="3002485" y="1299199"/>
            <a:ext cx="3865062" cy="1814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6" tIns="35716" rIns="35716" bIns="35716" anchor="ctr">
            <a:spAutoFit/>
          </a:bodyPr>
          <a:lstStyle>
            <a:lvl1pPr indent="38100" defTabSz="914400">
              <a:defRPr sz="800">
                <a:solidFill>
                  <a:srgbClr val="00B050"/>
                </a:solidFill>
                <a:uFillTx/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Gastroenterology Unit, Luton &amp; Dunstable FT University Hospital, Luton, United Kingdom</a:t>
            </a:r>
          </a:p>
        </p:txBody>
      </p:sp>
      <p:pic>
        <p:nvPicPr>
          <p:cNvPr id="43" name="Picture 53" descr="Picture 5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18551" y="2967583"/>
            <a:ext cx="1892833" cy="134135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Picture 9" descr="Picture 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555619" y="2767126"/>
            <a:ext cx="1841602" cy="154180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303334"/>
      </a:dk1>
      <a:lt1>
        <a:srgbClr val="FFFFFF"/>
      </a:lt1>
      <a:dk2>
        <a:srgbClr val="A7A7A7"/>
      </a:dk2>
      <a:lt2>
        <a:srgbClr val="535353"/>
      </a:lt2>
      <a:accent1>
        <a:srgbClr val="00EB00"/>
      </a:accent1>
      <a:accent2>
        <a:srgbClr val="99F799"/>
      </a:accent2>
      <a:accent3>
        <a:srgbClr val="303334"/>
      </a:accent3>
      <a:accent4>
        <a:srgbClr val="ACADAE"/>
      </a:accent4>
      <a:accent5>
        <a:srgbClr val="F3F3F3"/>
      </a:accent5>
      <a:accent6>
        <a:srgbClr val="FBFBF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Book"/>
        <a:ea typeface="Avenir Book"/>
        <a:cs typeface="Avenir Book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25400" dist="127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35716" tIns="35716" rIns="35716" bIns="35716" numCol="1" spcCol="38100" rtlCol="0" anchor="ctr" upright="0">
        <a:spAutoFit/>
      </a:bodyPr>
      <a:lstStyle>
        <a:defPPr marL="0" marR="0" indent="0" algn="ctr" defTabSz="5024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chemeClr val="accent3"/>
            </a:solidFill>
            <a:effectLst/>
            <a:uFill>
              <a:solidFill>
                <a:srgbClr val="000000"/>
              </a:solidFill>
            </a:uFill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25400" dist="127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5716" tIns="35716" rIns="35716" bIns="35716" numCol="1" spcCol="38100" rtlCol="0" anchor="ctr" upright="0">
        <a:spAutoFit/>
      </a:bodyPr>
      <a:lstStyle>
        <a:defPPr marL="0" marR="0" indent="0" algn="ctr" defTabSz="5024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chemeClr val="accent3"/>
            </a:solidFill>
            <a:effectLst/>
            <a:uFill>
              <a:solidFill>
                <a:srgbClr val="000000"/>
              </a:solidFill>
            </a:uFill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B00"/>
      </a:accent1>
      <a:accent2>
        <a:srgbClr val="99F799"/>
      </a:accent2>
      <a:accent3>
        <a:srgbClr val="303334"/>
      </a:accent3>
      <a:accent4>
        <a:srgbClr val="ACADAE"/>
      </a:accent4>
      <a:accent5>
        <a:srgbClr val="F3F3F3"/>
      </a:accent5>
      <a:accent6>
        <a:srgbClr val="FBFBF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Book"/>
        <a:ea typeface="Avenir Book"/>
        <a:cs typeface="Avenir Book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25400" dist="127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35716" tIns="35716" rIns="35716" bIns="35716" numCol="1" spcCol="38100" rtlCol="0" anchor="ctr" upright="0">
        <a:spAutoFit/>
      </a:bodyPr>
      <a:lstStyle>
        <a:defPPr marL="0" marR="0" indent="0" algn="ctr" defTabSz="5024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chemeClr val="accent3"/>
            </a:solidFill>
            <a:effectLst/>
            <a:uFill>
              <a:solidFill>
                <a:srgbClr val="000000"/>
              </a:solidFill>
            </a:uFill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25400" dist="127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5716" tIns="35716" rIns="35716" bIns="35716" numCol="1" spcCol="38100" rtlCol="0" anchor="ctr" upright="0">
        <a:spAutoFit/>
      </a:bodyPr>
      <a:lstStyle>
        <a:defPPr marL="0" marR="0" indent="0" algn="ctr" defTabSz="5024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chemeClr val="accent3"/>
            </a:solidFill>
            <a:effectLst/>
            <a:uFill>
              <a:solidFill>
                <a:srgbClr val="000000"/>
              </a:solidFill>
            </a:uFill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