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b="def" i="def"/>
      <a:tcStyle>
        <a:tcBdr/>
        <a:fill>
          <a:solidFill>
            <a:srgbClr val="E6FB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b="def" i="def"/>
      <a:tcStyle>
        <a:tcBdr/>
        <a:fill>
          <a:solidFill>
            <a:schemeClr val="accent6">
              <a:lumOff val="1335"/>
            </a:schemeClr>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b="def" i="def"/>
      <a:tcStyle>
        <a:tcBdr/>
        <a:fill>
          <a:solidFill>
            <a:srgbClr val="FFFFFF"/>
          </a:solidFill>
        </a:fill>
      </a:tcStyle>
    </a:band2H>
    <a:firstCol>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96605" latinLnBrk="0">
      <a:lnSpc>
        <a:spcPct val="125000"/>
      </a:lnSpc>
      <a:defRPr sz="1000">
        <a:latin typeface="+mn-lt"/>
        <a:ea typeface="+mn-ea"/>
        <a:cs typeface="+mn-cs"/>
        <a:sym typeface="Avenir Book"/>
      </a:defRPr>
    </a:lvl1pPr>
    <a:lvl2pPr indent="228600" defTabSz="196605" latinLnBrk="0">
      <a:lnSpc>
        <a:spcPct val="125000"/>
      </a:lnSpc>
      <a:defRPr sz="1000">
        <a:latin typeface="+mn-lt"/>
        <a:ea typeface="+mn-ea"/>
        <a:cs typeface="+mn-cs"/>
        <a:sym typeface="Avenir Book"/>
      </a:defRPr>
    </a:lvl2pPr>
    <a:lvl3pPr indent="457200" defTabSz="196605" latinLnBrk="0">
      <a:lnSpc>
        <a:spcPct val="125000"/>
      </a:lnSpc>
      <a:defRPr sz="1000">
        <a:latin typeface="+mn-lt"/>
        <a:ea typeface="+mn-ea"/>
        <a:cs typeface="+mn-cs"/>
        <a:sym typeface="Avenir Book"/>
      </a:defRPr>
    </a:lvl3pPr>
    <a:lvl4pPr indent="685800" defTabSz="196605" latinLnBrk="0">
      <a:lnSpc>
        <a:spcPct val="125000"/>
      </a:lnSpc>
      <a:defRPr sz="1000">
        <a:latin typeface="+mn-lt"/>
        <a:ea typeface="+mn-ea"/>
        <a:cs typeface="+mn-cs"/>
        <a:sym typeface="Avenir Book"/>
      </a:defRPr>
    </a:lvl4pPr>
    <a:lvl5pPr indent="914400" defTabSz="196605" latinLnBrk="0">
      <a:lnSpc>
        <a:spcPct val="125000"/>
      </a:lnSpc>
      <a:defRPr sz="1000">
        <a:latin typeface="+mn-lt"/>
        <a:ea typeface="+mn-ea"/>
        <a:cs typeface="+mn-cs"/>
        <a:sym typeface="Avenir Book"/>
      </a:defRPr>
    </a:lvl5pPr>
    <a:lvl6pPr indent="1143000" defTabSz="196605" latinLnBrk="0">
      <a:lnSpc>
        <a:spcPct val="125000"/>
      </a:lnSpc>
      <a:defRPr sz="1000">
        <a:latin typeface="+mn-lt"/>
        <a:ea typeface="+mn-ea"/>
        <a:cs typeface="+mn-cs"/>
        <a:sym typeface="Avenir Book"/>
      </a:defRPr>
    </a:lvl6pPr>
    <a:lvl7pPr indent="1371600" defTabSz="196605" latinLnBrk="0">
      <a:lnSpc>
        <a:spcPct val="125000"/>
      </a:lnSpc>
      <a:defRPr sz="1000">
        <a:latin typeface="+mn-lt"/>
        <a:ea typeface="+mn-ea"/>
        <a:cs typeface="+mn-cs"/>
        <a:sym typeface="Avenir Book"/>
      </a:defRPr>
    </a:lvl7pPr>
    <a:lvl8pPr indent="1600200" defTabSz="196605" latinLnBrk="0">
      <a:lnSpc>
        <a:spcPct val="125000"/>
      </a:lnSpc>
      <a:defRPr sz="1000">
        <a:latin typeface="+mn-lt"/>
        <a:ea typeface="+mn-ea"/>
        <a:cs typeface="+mn-cs"/>
        <a:sym typeface="Avenir Book"/>
      </a:defRPr>
    </a:lvl8pPr>
    <a:lvl9pPr indent="1828800" defTabSz="196605" latinLnBrk="0">
      <a:lnSpc>
        <a:spcPct val="125000"/>
      </a:lnSpc>
      <a:defRPr sz="1000">
        <a:latin typeface="+mn-lt"/>
        <a:ea typeface="+mn-ea"/>
        <a:cs typeface="+mn-cs"/>
        <a:sym typeface="Avenir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Default">
    <p:spTree>
      <p:nvGrpSpPr>
        <p:cNvPr id="1" name=""/>
        <p:cNvGrpSpPr/>
        <p:nvPr/>
      </p:nvGrpSpPr>
      <p:grpSpPr>
        <a:xfrm>
          <a:off x="0" y="0"/>
          <a:ext cx="0" cy="0"/>
          <a:chOff x="0" y="0"/>
          <a:chExt cx="0" cy="0"/>
        </a:xfrm>
      </p:grpSpPr>
      <p:pic>
        <p:nvPicPr>
          <p:cNvPr id="14"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15"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16"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3"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4"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5" name="Title Text"/>
          <p:cNvSpPr txBox="1"/>
          <p:nvPr>
            <p:ph type="title"/>
          </p:nvPr>
        </p:nvSpPr>
        <p:spPr>
          <a:xfrm>
            <a:off x="1370012" y="577453"/>
            <a:ext cx="7315201" cy="125134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Title Text</a:t>
            </a:r>
          </a:p>
        </p:txBody>
      </p:sp>
      <p:sp>
        <p:nvSpPr>
          <p:cNvPr id="6" name="Body Level One…"/>
          <p:cNvSpPr txBox="1"/>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6279546" y="4632643"/>
            <a:ext cx="273654" cy="269239"/>
          </a:xfrm>
          <a:prstGeom prst="rect">
            <a:avLst/>
          </a:prstGeom>
          <a:ln w="12700">
            <a:miter lim="400000"/>
          </a:ln>
        </p:spPr>
        <p:txBody>
          <a:bodyPr wrap="none" lIns="45718" tIns="45718" rIns="45718" bIns="45718" anchor="ctr">
            <a:spAutoFit/>
          </a:bodyPr>
          <a:lstStyle>
            <a:lvl1pPr algn="r">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Lst>
  <p:transition xmlns:p14="http://schemas.microsoft.com/office/powerpoint/2010/main" spd="med" advClick="1"/>
  <p:txStyles>
    <p:titleStyle>
      <a:lvl1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1pPr>
      <a:lvl2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2pPr>
      <a:lvl3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3pPr>
      <a:lvl4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4pPr>
      <a:lvl5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5pPr>
      <a:lvl6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6pPr>
      <a:lvl7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7pPr>
      <a:lvl8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8pPr>
      <a:lvl9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1pPr>
      <a:lvl2pPr marL="127837" marR="0" indent="-42612"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2pPr>
      <a:lvl3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3pPr>
      <a:lvl4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4pPr>
      <a:lvl5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5pPr>
      <a:lvl6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6pPr>
      <a:lvl7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7pPr>
      <a:lvl8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8pPr>
      <a:lvl9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9pPr>
    </p:bodyStyle>
    <p:otherStyle>
      <a:lvl1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 name="image.jpeg" descr="image.jpeg"/>
          <p:cNvPicPr>
            <a:picLocks noChangeAspect="1"/>
          </p:cNvPicPr>
          <p:nvPr/>
        </p:nvPicPr>
        <p:blipFill>
          <a:blip r:embed="rId2">
            <a:extLst/>
          </a:blip>
          <a:stretch>
            <a:fillRect/>
          </a:stretch>
        </p:blipFill>
        <p:spPr>
          <a:xfrm>
            <a:off x="2975459" y="4587973"/>
            <a:ext cx="3033761" cy="385705"/>
          </a:xfrm>
          <a:prstGeom prst="rect">
            <a:avLst/>
          </a:prstGeom>
          <a:ln w="12700">
            <a:miter lim="400000"/>
          </a:ln>
        </p:spPr>
      </p:pic>
      <p:sp>
        <p:nvSpPr>
          <p:cNvPr id="34" name="Shape 12"/>
          <p:cNvSpPr txBox="1"/>
          <p:nvPr/>
        </p:nvSpPr>
        <p:spPr>
          <a:xfrm>
            <a:off x="468312" y="1677827"/>
            <a:ext cx="1841601" cy="274614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Introduction</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 prevalence of IBD in UK is said to be approximately 0.7% [1]. There is a high 1.1% (3687/330,000) prevalence of IBD within the local population. A proportion of these patients will require surgery. The estimated risk depends on a range of factors such as age and disease type.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 risks of surgery at 1, 5, and 10 years after diagnosis with Crohn's disease have been shown to be 16.3%, 33.3% and 46.6%, respectively. </a:t>
            </a:r>
          </a:p>
          <a:p>
            <a:pPr algn="just" defTabSz="457200">
              <a:lnSpc>
                <a:spcPct val="110000"/>
              </a:lnSpc>
              <a:defRPr sz="600">
                <a:uFillTx/>
                <a:latin typeface="Times New Roman"/>
                <a:ea typeface="Times New Roman"/>
                <a:cs typeface="Times New Roman"/>
                <a:sym typeface="Times New Roman"/>
              </a:defRPr>
            </a:pPr>
            <a:r>
              <a:t>The risks of surgery at 1, 5, and 10 years after a diagnosis of ulcerative colitis (UC) are 4.9%, 11.6%, and 15.6%, respectively [2].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Objective - We performed a 25 year retrospective review of all the lower GI surgery performed in our local IBD patients, to see if the type of surgery or disease location influenced the risks for subsequent surgeries.</a:t>
            </a:r>
            <a:r>
              <a:rPr>
                <a:solidFill>
                  <a:srgbClr val="000000"/>
                </a:solidFill>
                <a:uFill>
                  <a:solidFill>
                    <a:srgbClr val="000000"/>
                  </a:solidFill>
                </a:uFill>
              </a:rPr>
              <a:t> </a:t>
            </a:r>
          </a:p>
          <a:p>
            <a:pPr algn="just" defTabSz="457200">
              <a:lnSpc>
                <a:spcPct val="110000"/>
              </a:lnSpc>
              <a:defRPr sz="600">
                <a:solidFill>
                  <a:srgbClr val="000000"/>
                </a:solidFill>
                <a:latin typeface="Times New Roman"/>
                <a:ea typeface="Times New Roman"/>
                <a:cs typeface="Times New Roman"/>
                <a:sym typeface="Times New Roman"/>
              </a:defRPr>
            </a:pPr>
          </a:p>
          <a:p>
            <a:pPr algn="just" defTabSz="457200">
              <a:lnSpc>
                <a:spcPct val="110000"/>
              </a:lnSpc>
              <a:defRPr b="1" sz="1000">
                <a:solidFill>
                  <a:srgbClr val="000000"/>
                </a:solidFill>
              </a:defRPr>
            </a:pPr>
            <a:r>
              <a:t>Methods</a:t>
            </a:r>
            <a:endParaRPr>
              <a:uFillTx/>
            </a:endParaRPr>
          </a:p>
          <a:p>
            <a:pPr algn="just" defTabSz="457200">
              <a:lnSpc>
                <a:spcPct val="110000"/>
              </a:lnSpc>
              <a:defRPr sz="600">
                <a:solidFill>
                  <a:srgbClr val="000000"/>
                </a:solidFill>
                <a:latin typeface="Times New Roman"/>
                <a:ea typeface="Times New Roman"/>
                <a:cs typeface="Times New Roman"/>
                <a:sym typeface="Times New Roman"/>
              </a:defRPr>
            </a:pPr>
          </a:p>
          <a:p>
            <a:pPr algn="just" defTabSz="457200">
              <a:lnSpc>
                <a:spcPct val="110000"/>
              </a:lnSpc>
              <a:defRPr sz="600">
                <a:solidFill>
                  <a:srgbClr val="000000"/>
                </a:solidFill>
                <a:latin typeface="Times New Roman"/>
                <a:ea typeface="Times New Roman"/>
                <a:cs typeface="Times New Roman"/>
                <a:sym typeface="Times New Roman"/>
              </a:defRPr>
            </a:pPr>
            <a:r>
              <a:t>In this 25 year retrospective cohort analysis we analysed the 3687 IBD patients on our local IBD database who had previously been coded by the Trust to have undergone colorectal or perianal surgery. All patients listed to have had endoscopic surgery or haemorrhoids banding were excluded. We performed multivariate analysis on recorded variables to ascertain risk factors for recurrent surgery. Variables analysed included age at diagnosis, gender, location of first surgery, and presence of perianal disease.</a:t>
            </a:r>
          </a:p>
        </p:txBody>
      </p:sp>
      <p:sp>
        <p:nvSpPr>
          <p:cNvPr id="35" name="Shape 16"/>
          <p:cNvSpPr txBox="1"/>
          <p:nvPr/>
        </p:nvSpPr>
        <p:spPr>
          <a:xfrm>
            <a:off x="2552901" y="1677827"/>
            <a:ext cx="1841602" cy="107556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1</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During the 25 year study period 337 (9.1%) of our 3687 IBD patients underwent surgery.  259 (7%) had colonic surgery and 105 (2.8%) had peri-anal surgery, with 27 requiring both. 103 (2.8%) needed repeat surgery (&gt;2 procedures). The overall risk of needing repeat surgery was 30.6% (103/337), however if their first surgery had been colonic, then the risk of requiring colonic surgery again over the 25 year review period was 16.6% (43/259). If the first surgery had been peri-anal the risks of further peri-anal surgery were 49.5% (52/105).</a:t>
            </a:r>
          </a:p>
        </p:txBody>
      </p:sp>
      <p:sp>
        <p:nvSpPr>
          <p:cNvPr id="36" name="Shape 17"/>
          <p:cNvSpPr txBox="1"/>
          <p:nvPr/>
        </p:nvSpPr>
        <p:spPr>
          <a:xfrm>
            <a:off x="6732096" y="1673580"/>
            <a:ext cx="1841602" cy="282179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2</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In essence, 49.5% of patients who underwent perianal surgery for the first time, went on to have additional peri-anal surgeries over the 25 year review period. For those undergoing  perianal surgery, 50% required 1 procedure, 25% required 2, 10% required 3, with 15% requiring more than three procedures, including 3% who required more than 10 procedures.</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In those whose first procedure was a colorectal procedure, just 16.6% of patients went on to require further colorectal procedures (p&lt;0.05). 83% required just 1 operation, 14% required 2, 3% required 3 procedures and 0% required 4 or more. The presence of perianal disease had no effect on the need for additional colorectal surgery.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b="1" sz="1000">
                <a:uFillTx/>
              </a:defRPr>
            </a:pPr>
            <a:r>
              <a:t>Conclusion</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Perianal disease was the only variable demonstrated to influence the need for “redo” additional surgery. Its presence strongly predicted the requirement for repeat peri-anal surgical intervention in 49.5% of Crohn’s disease patients.  The presence of peri-anal disease did not appear to increase the need for colonic surgery in this cohort.</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b="1" sz="800">
                <a:uFillTx/>
              </a:defRPr>
            </a:pPr>
            <a:r>
              <a:t>References</a:t>
            </a:r>
            <a:r>
              <a:rPr b="0" sz="500"/>
              <a:t> </a:t>
            </a:r>
            <a:endParaRPr sz="500"/>
          </a:p>
          <a:p>
            <a:pPr algn="just" defTabSz="457200">
              <a:lnSpc>
                <a:spcPct val="110000"/>
              </a:lnSpc>
              <a:defRPr sz="400">
                <a:uFillTx/>
              </a:defRPr>
            </a:pPr>
          </a:p>
          <a:p>
            <a:pPr algn="just" defTabSz="457200">
              <a:lnSpc>
                <a:spcPct val="110000"/>
              </a:lnSpc>
              <a:defRPr sz="400">
                <a:uFillTx/>
              </a:defRPr>
            </a:pPr>
            <a:r>
              <a:t>[1] BMJ Open. 2020 Jul 19;10(7): e036584</a:t>
            </a:r>
          </a:p>
          <a:p>
            <a:pPr algn="just" defTabSz="457200">
              <a:lnSpc>
                <a:spcPct val="110000"/>
              </a:lnSpc>
              <a:defRPr sz="400">
                <a:uFillTx/>
              </a:defRPr>
            </a:pPr>
            <a:r>
              <a:t>[2] Gastroenterology. Vol 145, Issues 5, P996-1006, Nov 01, 2013</a:t>
            </a:r>
          </a:p>
          <a:p>
            <a:pPr algn="just" defTabSz="457200">
              <a:lnSpc>
                <a:spcPct val="110000"/>
              </a:lnSpc>
              <a:defRPr sz="400">
                <a:uFillTx/>
              </a:defRPr>
            </a:pPr>
          </a:p>
          <a:p>
            <a:pPr algn="just" defTabSz="457200">
              <a:lnSpc>
                <a:spcPct val="110000"/>
              </a:lnSpc>
              <a:defRPr sz="400">
                <a:uFillTx/>
              </a:defRPr>
            </a:pPr>
            <a:r>
              <a:t>The authors declare no conflict of interests</a:t>
            </a:r>
          </a:p>
        </p:txBody>
      </p:sp>
      <p:sp>
        <p:nvSpPr>
          <p:cNvPr id="37" name="Textfeld 1"/>
          <p:cNvSpPr txBox="1"/>
          <p:nvPr/>
        </p:nvSpPr>
        <p:spPr>
          <a:xfrm>
            <a:off x="6697726" y="4536760"/>
            <a:ext cx="1841602" cy="407631"/>
          </a:xfrm>
          <a:prstGeom prst="rect">
            <a:avLst/>
          </a:prstGeom>
          <a:ln w="12700">
            <a:miter lim="400000"/>
          </a:ln>
          <a:effectLst>
            <a:outerShdw sx="100000" sy="100000" kx="0" ky="0" algn="b" rotWithShape="0" blurRad="25400" dist="12700" dir="5400000">
              <a:srgbClr val="000000">
                <a:alpha val="50000"/>
              </a:srgbClr>
            </a:outerShdw>
          </a:effectLst>
          <a:extLst>
            <a:ext uri="{C572A759-6A51-4108-AA02-DFA0A04FC94B}">
              <ma14:wrappingTextBoxFlag xmlns:ma14="http://schemas.microsoft.com/office/mac/drawingml/2011/main" val="1"/>
            </a:ext>
          </a:extLst>
        </p:spPr>
        <p:txBody>
          <a:bodyPr lIns="13315" tIns="13315" rIns="13315" bIns="13315" anchor="ctr">
            <a:spAutoFit/>
          </a:bodyPr>
          <a:lstStyle/>
          <a:p>
            <a:pPr defTabSz="457200">
              <a:defRPr b="1" sz="800">
                <a:uFillTx/>
              </a:defRPr>
            </a:pPr>
            <a:r>
              <a:t>Copyright © 202</a:t>
            </a:r>
            <a:r>
              <a:t>1</a:t>
            </a:r>
            <a:r>
              <a:t> </a:t>
            </a:r>
            <a:r>
              <a:t>John Wye</a:t>
            </a:r>
            <a:r>
              <a:t> </a:t>
            </a:r>
          </a:p>
          <a:p>
            <a:pPr defTabSz="457200">
              <a:defRPr b="1" sz="800" u="sng">
                <a:solidFill>
                  <a:srgbClr val="0070C0"/>
                </a:solidFill>
                <a:uFillTx/>
              </a:defRPr>
            </a:pPr>
            <a:r>
              <a:t>john.wye1@nhs.net</a:t>
            </a:r>
            <a:endParaRPr>
              <a:uFill>
                <a:solidFill>
                  <a:schemeClr val="accent1"/>
                </a:solidFill>
              </a:uFill>
            </a:endParaRPr>
          </a:p>
          <a:p>
            <a:pPr defTabSz="457200">
              <a:defRPr b="1" sz="800">
                <a:uFillTx/>
              </a:defRPr>
            </a:pPr>
            <a:r>
              <a:t>Abstract No.  P0</a:t>
            </a:r>
            <a:r>
              <a:t>514</a:t>
            </a:r>
          </a:p>
        </p:txBody>
      </p:sp>
      <p:pic>
        <p:nvPicPr>
          <p:cNvPr id="38" name="image.jpg" descr="image.jpg"/>
          <p:cNvPicPr>
            <a:picLocks noChangeAspect="1"/>
          </p:cNvPicPr>
          <p:nvPr/>
        </p:nvPicPr>
        <p:blipFill>
          <a:blip r:embed="rId3">
            <a:extLst/>
          </a:blip>
          <a:srcRect l="0" t="5290" r="0" b="12045"/>
          <a:stretch>
            <a:fillRect/>
          </a:stretch>
        </p:blipFill>
        <p:spPr>
          <a:xfrm>
            <a:off x="899591" y="4493155"/>
            <a:ext cx="1132136" cy="489921"/>
          </a:xfrm>
          <a:prstGeom prst="rect">
            <a:avLst/>
          </a:prstGeom>
          <a:ln w="12700">
            <a:miter lim="400000"/>
          </a:ln>
        </p:spPr>
      </p:pic>
      <p:sp>
        <p:nvSpPr>
          <p:cNvPr id="39" name="Shape 15"/>
          <p:cNvSpPr txBox="1"/>
          <p:nvPr/>
        </p:nvSpPr>
        <p:spPr>
          <a:xfrm>
            <a:off x="2403293" y="302852"/>
            <a:ext cx="4848066" cy="37452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defTabSz="914400">
              <a:defRPr cap="all" sz="1200">
                <a:solidFill>
                  <a:srgbClr val="000000"/>
                </a:solidFill>
                <a:uFillTx/>
                <a:latin typeface="Times New Roman"/>
                <a:ea typeface="Times New Roman"/>
                <a:cs typeface="Times New Roman"/>
                <a:sym typeface="Times New Roman"/>
              </a:defRPr>
            </a:lvl1pPr>
          </a:lstStyle>
          <a:p>
            <a:pPr/>
            <a:r>
              <a:t>Does the type of surgery or disease location predict the need for subsequent surgeries in IBD patients?</a:t>
            </a:r>
          </a:p>
        </p:txBody>
      </p:sp>
      <p:sp>
        <p:nvSpPr>
          <p:cNvPr id="40" name="MW Johnson1, LB Johnson2, J. Wye1, K. Kabiru1"/>
          <p:cNvSpPr txBox="1"/>
          <p:nvPr/>
        </p:nvSpPr>
        <p:spPr>
          <a:xfrm>
            <a:off x="3907580" y="878658"/>
            <a:ext cx="2054871" cy="219263"/>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lgn="l" defTabSz="457200">
              <a:defRPr sz="1100">
                <a:solidFill>
                  <a:srgbClr val="000000"/>
                </a:solidFill>
                <a:latin typeface="Arial"/>
                <a:ea typeface="Arial"/>
                <a:cs typeface="Arial"/>
                <a:sym typeface="Arial"/>
              </a:defRPr>
            </a:pPr>
            <a:r>
              <a:t>J. Wye, K. Kabiru</a:t>
            </a:r>
            <a:r>
              <a:t>, MW Johnson</a:t>
            </a:r>
          </a:p>
        </p:txBody>
      </p:sp>
      <p:sp>
        <p:nvSpPr>
          <p:cNvPr id="41" name="Gastroenterology Unit, Luton &amp; Dunstable FT University Hospital, Luton, United Kingdom…"/>
          <p:cNvSpPr txBox="1"/>
          <p:nvPr/>
        </p:nvSpPr>
        <p:spPr>
          <a:xfrm>
            <a:off x="3002485" y="1299199"/>
            <a:ext cx="3865062" cy="181417"/>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lvl1pPr indent="38100" defTabSz="914400">
              <a:defRPr sz="800">
                <a:solidFill>
                  <a:srgbClr val="00B050"/>
                </a:solidFill>
                <a:uFillTx/>
                <a:latin typeface="Times New Roman"/>
                <a:ea typeface="Times New Roman"/>
                <a:cs typeface="Times New Roman"/>
                <a:sym typeface="Times New Roman"/>
              </a:defRPr>
            </a:lvl1pPr>
          </a:lstStyle>
          <a:p>
            <a:pPr/>
            <a:r>
              <a:t>Gastroenterology Unit, Luton &amp; Dunstable FT University Hospital, Luton, United Kingdom</a:t>
            </a:r>
          </a:p>
        </p:txBody>
      </p:sp>
      <p:graphicFrame>
        <p:nvGraphicFramePr>
          <p:cNvPr id="42" name="Table 12"/>
          <p:cNvGraphicFramePr/>
          <p:nvPr/>
        </p:nvGraphicFramePr>
        <p:xfrm>
          <a:off x="2552901" y="2954673"/>
          <a:ext cx="1841603" cy="1503097"/>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532849"/>
                <a:gridCol w="436251"/>
                <a:gridCol w="436251"/>
                <a:gridCol w="436251"/>
              </a:tblGrid>
              <a:tr h="250516">
                <a:tc>
                  <a:txBody>
                    <a:bodyPr/>
                    <a:lstStyle/>
                    <a:p>
                      <a:pPr algn="ctr">
                        <a:defRPr sz="1800">
                          <a:solidFill>
                            <a:srgbClr val="000000"/>
                          </a:solidFill>
                          <a:uFillTx/>
                        </a:defRPr>
                      </a:pPr>
                      <a:r>
                        <a:rPr b="1" sz="400">
                          <a:uFill>
                            <a:solidFill>
                              <a:srgbClr val="000000"/>
                            </a:solidFill>
                          </a:uFill>
                          <a:latin typeface="Tisa Offc Serif Pro"/>
                          <a:ea typeface="Tisa Offc Serif Pro"/>
                          <a:cs typeface="Tisa Offc Serif Pro"/>
                          <a:sym typeface="Tisa Offc Serif Pro"/>
                        </a:rPr>
                        <a:t>Variable</a:t>
                      </a:r>
                    </a:p>
                  </a:txBody>
                  <a:tcPr marL="0" marR="0" marT="0" marB="0" anchor="ctr" anchorCtr="0" horzOverflow="overflow">
                    <a:lnL w="12700">
                      <a:miter lim="400000"/>
                    </a:lnL>
                    <a:lnR w="12700">
                      <a:miter lim="400000"/>
                    </a:lnR>
                    <a:lnT w="6350">
                      <a:solidFill>
                        <a:srgbClr val="000000"/>
                      </a:solidFill>
                    </a:lnT>
                    <a:lnB w="6350">
                      <a:solidFill>
                        <a:srgbClr val="000000"/>
                      </a:solidFill>
                    </a:lnB>
                    <a:noFill/>
                  </a:tcPr>
                </a:tc>
                <a:tc>
                  <a:txBody>
                    <a:bodyPr/>
                    <a:lstStyle/>
                    <a:p>
                      <a:pPr algn="ctr">
                        <a:defRPr sz="1800">
                          <a:solidFill>
                            <a:srgbClr val="000000"/>
                          </a:solidFill>
                          <a:uFillTx/>
                        </a:defRPr>
                      </a:pPr>
                      <a:r>
                        <a:rPr b="1" sz="400">
                          <a:uFill>
                            <a:solidFill>
                              <a:srgbClr val="000000"/>
                            </a:solidFill>
                          </a:uFill>
                          <a:latin typeface="Tisa Offc Serif Pro"/>
                          <a:ea typeface="Tisa Offc Serif Pro"/>
                          <a:cs typeface="Tisa Offc Serif Pro"/>
                          <a:sym typeface="Tisa Offc Serif Pro"/>
                        </a:rPr>
                        <a:t>HR</a:t>
                      </a:r>
                    </a:p>
                  </a:txBody>
                  <a:tcPr marL="0" marR="0" marT="0" marB="0" anchor="ctr" anchorCtr="0" horzOverflow="overflow">
                    <a:lnL w="12700">
                      <a:miter lim="400000"/>
                    </a:lnL>
                    <a:lnR w="12700">
                      <a:miter lim="400000"/>
                    </a:lnR>
                    <a:lnT w="6350">
                      <a:solidFill>
                        <a:srgbClr val="000000"/>
                      </a:solidFill>
                    </a:lnT>
                    <a:lnB w="6350">
                      <a:solidFill>
                        <a:srgbClr val="000000"/>
                      </a:solidFill>
                    </a:lnB>
                    <a:noFill/>
                  </a:tcPr>
                </a:tc>
                <a:tc>
                  <a:txBody>
                    <a:bodyPr/>
                    <a:lstStyle/>
                    <a:p>
                      <a:pPr algn="ctr">
                        <a:defRPr sz="1800">
                          <a:solidFill>
                            <a:srgbClr val="000000"/>
                          </a:solidFill>
                          <a:uFillTx/>
                        </a:defRPr>
                      </a:pPr>
                      <a:r>
                        <a:rPr b="1" sz="400">
                          <a:uFill>
                            <a:solidFill>
                              <a:srgbClr val="000000"/>
                            </a:solidFill>
                          </a:uFill>
                          <a:latin typeface="Tisa Offc Serif Pro"/>
                          <a:ea typeface="Tisa Offc Serif Pro"/>
                          <a:cs typeface="Tisa Offc Serif Pro"/>
                          <a:sym typeface="Tisa Offc Serif Pro"/>
                        </a:rPr>
                        <a:t>95% CI</a:t>
                      </a:r>
                    </a:p>
                  </a:txBody>
                  <a:tcPr marL="0" marR="0" marT="0" marB="0" anchor="ctr" anchorCtr="0" horzOverflow="overflow">
                    <a:lnL w="12700">
                      <a:miter lim="400000"/>
                    </a:lnL>
                    <a:lnR w="12700">
                      <a:miter lim="400000"/>
                    </a:lnR>
                    <a:lnT w="6350">
                      <a:solidFill>
                        <a:srgbClr val="000000"/>
                      </a:solidFill>
                    </a:lnT>
                    <a:lnB w="6350">
                      <a:solidFill>
                        <a:srgbClr val="000000"/>
                      </a:solidFill>
                    </a:lnB>
                    <a:noFill/>
                  </a:tcPr>
                </a:tc>
                <a:tc>
                  <a:txBody>
                    <a:bodyPr/>
                    <a:lstStyle/>
                    <a:p>
                      <a:pPr algn="ctr">
                        <a:defRPr sz="1800">
                          <a:solidFill>
                            <a:srgbClr val="000000"/>
                          </a:solidFill>
                          <a:uFillTx/>
                        </a:defRPr>
                      </a:pPr>
                      <a:r>
                        <a:rPr b="1" sz="400">
                          <a:uFill>
                            <a:solidFill>
                              <a:srgbClr val="000000"/>
                            </a:solidFill>
                          </a:uFill>
                          <a:latin typeface="Tisa Offc Serif Pro"/>
                          <a:ea typeface="Tisa Offc Serif Pro"/>
                          <a:cs typeface="Tisa Offc Serif Pro"/>
                          <a:sym typeface="Tisa Offc Serif Pro"/>
                        </a:rPr>
                        <a:t>p-value</a:t>
                      </a:r>
                    </a:p>
                  </a:txBody>
                  <a:tcPr marL="0" marR="0" marT="0" marB="0" anchor="ctr" anchorCtr="0" horzOverflow="overflow">
                    <a:lnL w="12700">
                      <a:miter lim="400000"/>
                    </a:lnL>
                    <a:lnR w="12700">
                      <a:miter lim="400000"/>
                    </a:lnR>
                    <a:lnT w="6350">
                      <a:solidFill>
                        <a:srgbClr val="000000"/>
                      </a:solidFill>
                    </a:lnT>
                    <a:lnB w="6350">
                      <a:solidFill>
                        <a:srgbClr val="000000"/>
                      </a:solidFill>
                    </a:lnB>
                    <a:noFill/>
                  </a:tcPr>
                </a:tc>
              </a:tr>
              <a:tr h="250516">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Sex: Male (vs Female)</a:t>
                      </a:r>
                    </a:p>
                  </a:txBody>
                  <a:tcPr marL="0" marR="0" marT="0" marB="0" anchor="ctr" anchorCtr="0" horzOverflow="overflow">
                    <a:lnL w="12700">
                      <a:miter lim="400000"/>
                    </a:lnL>
                    <a:lnR w="12700">
                      <a:miter lim="400000"/>
                    </a:lnR>
                    <a:lnT w="6350">
                      <a:solidFill>
                        <a:srgbClr val="000000"/>
                      </a:solidFill>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1.1685</a:t>
                      </a:r>
                    </a:p>
                  </a:txBody>
                  <a:tcPr marL="0" marR="0" marT="0" marB="0" anchor="ctr" anchorCtr="0" horzOverflow="overflow">
                    <a:lnL w="12700">
                      <a:miter lim="400000"/>
                    </a:lnL>
                    <a:lnR w="12700">
                      <a:miter lim="400000"/>
                    </a:lnR>
                    <a:lnT w="6350">
                      <a:solidFill>
                        <a:srgbClr val="000000"/>
                      </a:solidFill>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0.7162-1.906</a:t>
                      </a:r>
                    </a:p>
                  </a:txBody>
                  <a:tcPr marL="0" marR="0" marT="0" marB="0" anchor="ctr" anchorCtr="0" horzOverflow="overflow">
                    <a:lnL w="12700">
                      <a:miter lim="400000"/>
                    </a:lnL>
                    <a:lnR w="12700">
                      <a:miter lim="400000"/>
                    </a:lnR>
                    <a:lnT w="6350">
                      <a:solidFill>
                        <a:srgbClr val="000000"/>
                      </a:solidFill>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0.533</a:t>
                      </a:r>
                    </a:p>
                  </a:txBody>
                  <a:tcPr marL="0" marR="0" marT="0" marB="0" anchor="ctr" anchorCtr="0" horzOverflow="overflow">
                    <a:lnL w="12700">
                      <a:miter lim="400000"/>
                    </a:lnL>
                    <a:lnR w="12700">
                      <a:miter lim="400000"/>
                    </a:lnR>
                    <a:lnT w="6350">
                      <a:solidFill>
                        <a:srgbClr val="000000"/>
                      </a:solidFill>
                    </a:lnT>
                    <a:lnB w="12700">
                      <a:miter lim="400000"/>
                    </a:lnB>
                    <a:noFill/>
                  </a:tcPr>
                </a:tc>
              </a:tr>
              <a:tr h="250516">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Age at Diagnosis: Over 50 (vs Under 50)</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0.9415</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0.3980-2.227</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0.891</a:t>
                      </a:r>
                    </a:p>
                  </a:txBody>
                  <a:tcPr marL="0" marR="0" marT="0" marB="0" anchor="ctr" anchorCtr="0" horzOverflow="overflow">
                    <a:lnL w="12700">
                      <a:miter lim="400000"/>
                    </a:lnL>
                    <a:lnR w="12700">
                      <a:miter lim="400000"/>
                    </a:lnR>
                    <a:lnT w="12700">
                      <a:miter lim="400000"/>
                    </a:lnT>
                    <a:lnB w="12700">
                      <a:miter lim="400000"/>
                    </a:lnB>
                    <a:noFill/>
                  </a:tcPr>
                </a:tc>
              </a:tr>
              <a:tr h="250516">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Age at first surgery: Over 65 (vs Under 65)</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1.8426</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0.4648-7.304</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0.384</a:t>
                      </a:r>
                    </a:p>
                  </a:txBody>
                  <a:tcPr marL="0" marR="0" marT="0" marB="0" anchor="ctr" anchorCtr="0" horzOverflow="overflow">
                    <a:lnL w="12700">
                      <a:miter lim="400000"/>
                    </a:lnL>
                    <a:lnR w="12700">
                      <a:miter lim="400000"/>
                    </a:lnR>
                    <a:lnT w="12700">
                      <a:miter lim="400000"/>
                    </a:lnT>
                    <a:lnB w="12700">
                      <a:miter lim="400000"/>
                    </a:lnB>
                    <a:noFill/>
                  </a:tcPr>
                </a:tc>
              </a:tr>
              <a:tr h="250516">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Year of Diagnosis: After 2010 (vs Before 2010)</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0.9287</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0.5352-1.611</a:t>
                      </a:r>
                    </a:p>
                  </a:txBody>
                  <a:tcPr marL="0" marR="0" marT="0" marB="0" anchor="ctr" anchorCtr="0" horzOverflow="overflow">
                    <a:lnL w="12700">
                      <a:miter lim="400000"/>
                    </a:lnL>
                    <a:lnR w="12700">
                      <a:miter lim="400000"/>
                    </a:lnR>
                    <a:lnT w="12700">
                      <a:miter lim="400000"/>
                    </a:lnT>
                    <a:lnB w="12700">
                      <a:miter lim="400000"/>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0.793</a:t>
                      </a:r>
                    </a:p>
                  </a:txBody>
                  <a:tcPr marL="0" marR="0" marT="0" marB="0" anchor="ctr" anchorCtr="0" horzOverflow="overflow">
                    <a:lnL w="12700">
                      <a:miter lim="400000"/>
                    </a:lnL>
                    <a:lnR w="12700">
                      <a:miter lim="400000"/>
                    </a:lnR>
                    <a:lnT w="12700">
                      <a:miter lim="400000"/>
                    </a:lnT>
                    <a:lnB w="12700">
                      <a:miter lim="400000"/>
                    </a:lnB>
                    <a:noFill/>
                  </a:tcPr>
                </a:tc>
              </a:tr>
              <a:tr h="250516">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Presence of Perianal Disease</a:t>
                      </a:r>
                    </a:p>
                  </a:txBody>
                  <a:tcPr marL="0" marR="0" marT="0" marB="0" anchor="ctr" anchorCtr="0" horzOverflow="overflow">
                    <a:lnL w="12700">
                      <a:miter lim="400000"/>
                    </a:lnL>
                    <a:lnR w="12700">
                      <a:miter lim="400000"/>
                    </a:lnR>
                    <a:lnT w="12700">
                      <a:miter lim="400000"/>
                    </a:lnT>
                    <a:lnB w="6350">
                      <a:solidFill>
                        <a:srgbClr val="000000"/>
                      </a:solidFill>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5.2805</a:t>
                      </a:r>
                    </a:p>
                  </a:txBody>
                  <a:tcPr marL="0" marR="0" marT="0" marB="0" anchor="ctr" anchorCtr="0" horzOverflow="overflow">
                    <a:lnL w="12700">
                      <a:miter lim="400000"/>
                    </a:lnL>
                    <a:lnR w="12700">
                      <a:miter lim="400000"/>
                    </a:lnR>
                    <a:lnT w="12700">
                      <a:miter lim="400000"/>
                    </a:lnT>
                    <a:lnB w="6350">
                      <a:solidFill>
                        <a:srgbClr val="000000"/>
                      </a:solidFill>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3.1308-8.906</a:t>
                      </a:r>
                    </a:p>
                  </a:txBody>
                  <a:tcPr marL="0" marR="0" marT="0" marB="0" anchor="ctr" anchorCtr="0" horzOverflow="overflow">
                    <a:lnL w="12700">
                      <a:miter lim="400000"/>
                    </a:lnL>
                    <a:lnR w="12700">
                      <a:miter lim="400000"/>
                    </a:lnR>
                    <a:lnT w="12700">
                      <a:miter lim="400000"/>
                    </a:lnT>
                    <a:lnB w="6350">
                      <a:solidFill>
                        <a:srgbClr val="000000"/>
                      </a:solidFill>
                    </a:lnB>
                    <a:noFill/>
                  </a:tcPr>
                </a:tc>
                <a:tc>
                  <a:txBody>
                    <a:bodyPr/>
                    <a:lstStyle/>
                    <a:p>
                      <a:pPr algn="ctr">
                        <a:defRPr sz="1800">
                          <a:solidFill>
                            <a:srgbClr val="000000"/>
                          </a:solidFill>
                          <a:uFillTx/>
                        </a:defRPr>
                      </a:pPr>
                      <a:r>
                        <a:rPr sz="400">
                          <a:uFill>
                            <a:solidFill>
                              <a:srgbClr val="000000"/>
                            </a:solidFill>
                          </a:uFill>
                          <a:latin typeface="Tisa Offc Serif Pro"/>
                          <a:ea typeface="Tisa Offc Serif Pro"/>
                          <a:cs typeface="Tisa Offc Serif Pro"/>
                          <a:sym typeface="Tisa Offc Serif Pro"/>
                        </a:rPr>
                        <a:t>&lt;0.000001</a:t>
                      </a:r>
                    </a:p>
                  </a:txBody>
                  <a:tcPr marL="0" marR="0" marT="0" marB="0" anchor="ctr" anchorCtr="0" horzOverflow="overflow">
                    <a:lnL w="12700">
                      <a:miter lim="400000"/>
                    </a:lnL>
                    <a:lnR w="12700">
                      <a:miter lim="400000"/>
                    </a:lnR>
                    <a:lnT w="12700">
                      <a:miter lim="400000"/>
                    </a:lnT>
                    <a:lnB w="6350">
                      <a:solidFill>
                        <a:srgbClr val="000000"/>
                      </a:solidFill>
                    </a:lnB>
                    <a:noFill/>
                  </a:tcPr>
                </a:tc>
              </a:tr>
            </a:tbl>
          </a:graphicData>
        </a:graphic>
      </p:graphicFrame>
      <p:pic>
        <p:nvPicPr>
          <p:cNvPr id="43" name="Picture 16" descr="Picture 16"/>
          <p:cNvPicPr>
            <a:picLocks noChangeAspect="1"/>
          </p:cNvPicPr>
          <p:nvPr/>
        </p:nvPicPr>
        <p:blipFill>
          <a:blip r:embed="rId4">
            <a:extLst/>
          </a:blip>
          <a:stretch>
            <a:fillRect/>
          </a:stretch>
        </p:blipFill>
        <p:spPr>
          <a:xfrm>
            <a:off x="4637490" y="1800463"/>
            <a:ext cx="2088074" cy="2084967"/>
          </a:xfrm>
          <a:prstGeom prst="rect">
            <a:avLst/>
          </a:prstGeom>
          <a:ln w="12700">
            <a:miter lim="400000"/>
          </a:ln>
        </p:spPr>
      </p:pic>
      <p:sp>
        <p:nvSpPr>
          <p:cNvPr id="44" name="The Cox’s proportional hazards model showed that of the variables analysed, only the presence of perianal disease predicted the need for a second surgery (p&lt;0.01)."/>
          <p:cNvSpPr txBox="1"/>
          <p:nvPr/>
        </p:nvSpPr>
        <p:spPr>
          <a:xfrm>
            <a:off x="4631140" y="4081008"/>
            <a:ext cx="1864318" cy="311388"/>
          </a:xfrm>
          <a:prstGeom prst="rect">
            <a:avLst/>
          </a:prstGeom>
          <a:ln w="12700">
            <a:miter lim="400000"/>
          </a:ln>
          <a:extLst>
            <a:ext uri="{C572A759-6A51-4108-AA02-DFA0A04FC94B}">
              <ma14:wrappingTextBoxFlag xmlns:ma14="http://schemas.microsoft.com/office/mac/drawingml/2011/main" val="1"/>
            </a:ext>
          </a:extLst>
        </p:spPr>
        <p:txBody>
          <a:bodyPr lIns="35716" tIns="35716" rIns="35716" bIns="35716" anchor="ctr">
            <a:spAutoFit/>
          </a:bodyPr>
          <a:lstStyle>
            <a:lvl1pPr algn="just" defTabSz="457200">
              <a:lnSpc>
                <a:spcPct val="110000"/>
              </a:lnSpc>
              <a:defRPr sz="600">
                <a:uFillTx/>
                <a:latin typeface="Times New Roman"/>
                <a:ea typeface="Times New Roman"/>
                <a:cs typeface="Times New Roman"/>
                <a:sym typeface="Times New Roman"/>
              </a:defRPr>
            </a:lvl1pPr>
          </a:lstStyle>
          <a:p>
            <a:pPr/>
            <a:r>
              <a:t>The Cox’s proportional hazards model showed that of the variables analysed, only the presence of perianal disease predicted the need for a second surgery (p&lt;0.01).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