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Lst>
  <p:sldSz cx="9144000" cy="51435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1pPr>
    <a:lvl2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2pPr>
    <a:lvl3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3pPr>
    <a:lvl4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4pPr>
    <a:lvl5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5pPr>
    <a:lvl6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6pPr>
    <a:lvl7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7pPr>
    <a:lvl8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8pPr>
    <a:lvl9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chemeClr val="accent3"/>
        </a:fontRef>
        <a:schemeClr val="accent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F7CA"/>
          </a:solidFill>
        </a:fill>
      </a:tcStyle>
    </a:wholeTbl>
    <a:band2H>
      <a:tcTxStyle b="def" i="def"/>
      <a:tcStyle>
        <a:tcBdr/>
        <a:fill>
          <a:solidFill>
            <a:srgbClr val="E6FB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chemeClr val="accent3"/>
        </a:fontRef>
        <a:schemeClr val="accent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CC"/>
          </a:solidFill>
        </a:fill>
      </a:tcStyle>
    </a:wholeTbl>
    <a:band2H>
      <a:tcTxStyle b="def" i="def"/>
      <a:tcStyle>
        <a:tcBdr/>
        <a:fill>
          <a:solidFill>
            <a:srgbClr val="E7E7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chemeClr val="accent3"/>
        </a:fontRef>
        <a:schemeClr val="accent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wholeTbl>
    <a:band2H>
      <a:tcTxStyle b="def" i="def"/>
      <a:tcStyle>
        <a:tcBdr/>
        <a:fill>
          <a:solidFill>
            <a:schemeClr val="accent6">
              <a:lumOff val="1335"/>
            </a:schemeClr>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chemeClr val="accent3"/>
        </a:fontRef>
        <a:schemeClr val="accent3"/>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7E7E7"/>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chemeClr val="accent3"/>
        </a:fontRef>
        <a:schemeClr val="accent3"/>
      </a:tcTxStyle>
      <a:tcStyle>
        <a:tcBdr>
          <a:left>
            <a:ln w="12700" cap="flat">
              <a:noFill/>
              <a:miter lim="400000"/>
            </a:ln>
          </a:left>
          <a:right>
            <a:ln w="12700" cap="flat">
              <a:noFill/>
              <a:miter lim="400000"/>
            </a:ln>
          </a:right>
          <a:top>
            <a:ln w="50800" cap="flat">
              <a:solidFill>
                <a:schemeClr val="accent3"/>
              </a:solidFill>
              <a:prstDash val="solid"/>
              <a:round/>
            </a:ln>
          </a:top>
          <a:bottom>
            <a:ln w="25400" cap="flat">
              <a:solidFill>
                <a:schemeClr val="accent3"/>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chemeClr val="accent3"/>
              </a:solidFill>
              <a:prstDash val="solid"/>
              <a:round/>
            </a:ln>
          </a:top>
          <a:bottom>
            <a:ln w="25400" cap="flat">
              <a:solidFill>
                <a:schemeClr val="accent3"/>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chemeClr val="accent3"/>
        </a:fontRef>
        <a:schemeClr val="accent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CC"/>
          </a:solidFill>
        </a:fill>
      </a:tcStyle>
    </a:wholeTbl>
    <a:band2H>
      <a:tcTxStyle b="def" i="def"/>
      <a:tcStyle>
        <a:tcBdr/>
        <a:fill>
          <a:solidFill>
            <a:srgbClr val="E7E7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2708684C-4D16-4618-839F-0558EEFCDFE6}" styleName="">
    <a:tblBg/>
    <a:wholeTbl>
      <a:tcTxStyle b="off" i="off">
        <a:fontRef idx="minor">
          <a:schemeClr val="accent3"/>
        </a:fontRef>
        <a:schemeClr val="accent3"/>
      </a:tcTxStyle>
      <a:tcStyle>
        <a:tcBdr>
          <a:left>
            <a:ln w="12700" cap="flat">
              <a:solidFill>
                <a:schemeClr val="accent3"/>
              </a:solidFill>
              <a:prstDash val="solid"/>
              <a:round/>
            </a:ln>
          </a:left>
          <a:right>
            <a:ln w="12700" cap="flat">
              <a:solidFill>
                <a:schemeClr val="accent3"/>
              </a:solidFill>
              <a:prstDash val="solid"/>
              <a:round/>
            </a:ln>
          </a:right>
          <a:top>
            <a:ln w="12700" cap="flat">
              <a:solidFill>
                <a:schemeClr val="accent3"/>
              </a:solidFill>
              <a:prstDash val="solid"/>
              <a:round/>
            </a:ln>
          </a:top>
          <a:bottom>
            <a:ln w="12700" cap="flat">
              <a:solidFill>
                <a:schemeClr val="accent3"/>
              </a:solidFill>
              <a:prstDash val="solid"/>
              <a:round/>
            </a:ln>
          </a:bottom>
          <a:insideH>
            <a:ln w="12700" cap="flat">
              <a:solidFill>
                <a:schemeClr val="accent3"/>
              </a:solidFill>
              <a:prstDash val="solid"/>
              <a:round/>
            </a:ln>
          </a:insideH>
          <a:insideV>
            <a:ln w="12700" cap="flat">
              <a:solidFill>
                <a:schemeClr val="accent3"/>
              </a:solidFill>
              <a:prstDash val="solid"/>
              <a:round/>
            </a:ln>
          </a:insideV>
        </a:tcBdr>
        <a:fill>
          <a:solidFill>
            <a:schemeClr val="accent3">
              <a:alpha val="20000"/>
            </a:schemeClr>
          </a:solidFill>
        </a:fill>
      </a:tcStyle>
    </a:wholeTbl>
    <a:band2H>
      <a:tcTxStyle b="def" i="def"/>
      <a:tcStyle>
        <a:tcBdr/>
        <a:fill>
          <a:solidFill>
            <a:srgbClr val="FFFFFF"/>
          </a:solidFill>
        </a:fill>
      </a:tcStyle>
    </a:band2H>
    <a:firstCol>
      <a:tcTxStyle b="on" i="off">
        <a:fontRef idx="minor">
          <a:schemeClr val="accent3"/>
        </a:fontRef>
        <a:schemeClr val="accent3"/>
      </a:tcTxStyle>
      <a:tcStyle>
        <a:tcBdr>
          <a:left>
            <a:ln w="12700" cap="flat">
              <a:solidFill>
                <a:schemeClr val="accent3"/>
              </a:solidFill>
              <a:prstDash val="solid"/>
              <a:round/>
            </a:ln>
          </a:left>
          <a:right>
            <a:ln w="12700" cap="flat">
              <a:solidFill>
                <a:schemeClr val="accent3"/>
              </a:solidFill>
              <a:prstDash val="solid"/>
              <a:round/>
            </a:ln>
          </a:right>
          <a:top>
            <a:ln w="12700" cap="flat">
              <a:solidFill>
                <a:schemeClr val="accent3"/>
              </a:solidFill>
              <a:prstDash val="solid"/>
              <a:round/>
            </a:ln>
          </a:top>
          <a:bottom>
            <a:ln w="12700" cap="flat">
              <a:solidFill>
                <a:schemeClr val="accent3"/>
              </a:solidFill>
              <a:prstDash val="solid"/>
              <a:round/>
            </a:ln>
          </a:bottom>
          <a:insideH>
            <a:ln w="12700" cap="flat">
              <a:solidFill>
                <a:schemeClr val="accent3"/>
              </a:solidFill>
              <a:prstDash val="solid"/>
              <a:round/>
            </a:ln>
          </a:insideH>
          <a:insideV>
            <a:ln w="12700" cap="flat">
              <a:solidFill>
                <a:schemeClr val="accent3"/>
              </a:solidFill>
              <a:prstDash val="solid"/>
              <a:round/>
            </a:ln>
          </a:insideV>
        </a:tcBdr>
        <a:fill>
          <a:solidFill>
            <a:schemeClr val="accent3">
              <a:alpha val="20000"/>
            </a:schemeClr>
          </a:solidFill>
        </a:fill>
      </a:tcStyle>
    </a:firstCol>
    <a:lastRow>
      <a:tcTxStyle b="on" i="off">
        <a:fontRef idx="minor">
          <a:schemeClr val="accent3"/>
        </a:fontRef>
        <a:schemeClr val="accent3"/>
      </a:tcTxStyle>
      <a:tcStyle>
        <a:tcBdr>
          <a:left>
            <a:ln w="12700" cap="flat">
              <a:solidFill>
                <a:schemeClr val="accent3"/>
              </a:solidFill>
              <a:prstDash val="solid"/>
              <a:round/>
            </a:ln>
          </a:left>
          <a:right>
            <a:ln w="12700" cap="flat">
              <a:solidFill>
                <a:schemeClr val="accent3"/>
              </a:solidFill>
              <a:prstDash val="solid"/>
              <a:round/>
            </a:ln>
          </a:right>
          <a:top>
            <a:ln w="50800" cap="flat">
              <a:solidFill>
                <a:schemeClr val="accent3"/>
              </a:solidFill>
              <a:prstDash val="solid"/>
              <a:round/>
            </a:ln>
          </a:top>
          <a:bottom>
            <a:ln w="12700" cap="flat">
              <a:solidFill>
                <a:schemeClr val="accent3"/>
              </a:solidFill>
              <a:prstDash val="solid"/>
              <a:round/>
            </a:ln>
          </a:bottom>
          <a:insideH>
            <a:ln w="12700" cap="flat">
              <a:solidFill>
                <a:schemeClr val="accent3"/>
              </a:solidFill>
              <a:prstDash val="solid"/>
              <a:round/>
            </a:ln>
          </a:insideH>
          <a:insideV>
            <a:ln w="12700" cap="flat">
              <a:solidFill>
                <a:schemeClr val="accent3"/>
              </a:solidFill>
              <a:prstDash val="solid"/>
              <a:round/>
            </a:ln>
          </a:insideV>
        </a:tcBdr>
        <a:fill>
          <a:noFill/>
        </a:fill>
      </a:tcStyle>
    </a:lastRow>
    <a:firstRow>
      <a:tcTxStyle b="on" i="off">
        <a:fontRef idx="minor">
          <a:schemeClr val="accent3"/>
        </a:fontRef>
        <a:schemeClr val="accent3"/>
      </a:tcTxStyle>
      <a:tcStyle>
        <a:tcBdr>
          <a:left>
            <a:ln w="12700" cap="flat">
              <a:solidFill>
                <a:schemeClr val="accent3"/>
              </a:solidFill>
              <a:prstDash val="solid"/>
              <a:round/>
            </a:ln>
          </a:left>
          <a:right>
            <a:ln w="12700" cap="flat">
              <a:solidFill>
                <a:schemeClr val="accent3"/>
              </a:solidFill>
              <a:prstDash val="solid"/>
              <a:round/>
            </a:ln>
          </a:right>
          <a:top>
            <a:ln w="12700" cap="flat">
              <a:solidFill>
                <a:schemeClr val="accent3"/>
              </a:solidFill>
              <a:prstDash val="solid"/>
              <a:round/>
            </a:ln>
          </a:top>
          <a:bottom>
            <a:ln w="25400" cap="flat">
              <a:solidFill>
                <a:schemeClr val="accent3"/>
              </a:solidFill>
              <a:prstDash val="solid"/>
              <a:round/>
            </a:ln>
          </a:bottom>
          <a:insideH>
            <a:ln w="12700" cap="flat">
              <a:solidFill>
                <a:schemeClr val="accent3"/>
              </a:solidFill>
              <a:prstDash val="solid"/>
              <a:round/>
            </a:ln>
          </a:insideH>
          <a:insideV>
            <a:ln w="12700" cap="flat">
              <a:solidFill>
                <a:schemeClr val="accent3"/>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30" name="Shape 30"/>
          <p:cNvSpPr/>
          <p:nvPr>
            <p:ph type="sldImg"/>
          </p:nvPr>
        </p:nvSpPr>
        <p:spPr>
          <a:xfrm>
            <a:off x="1143000" y="685800"/>
            <a:ext cx="4572000" cy="3429000"/>
          </a:xfrm>
          <a:prstGeom prst="rect">
            <a:avLst/>
          </a:prstGeom>
        </p:spPr>
        <p:txBody>
          <a:bodyPr/>
          <a:lstStyle/>
          <a:p>
            <a:pPr/>
          </a:p>
        </p:txBody>
      </p:sp>
      <p:sp>
        <p:nvSpPr>
          <p:cNvPr id="31" name="Shape 3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196605" latinLnBrk="0">
      <a:lnSpc>
        <a:spcPct val="125000"/>
      </a:lnSpc>
      <a:defRPr sz="1000">
        <a:latin typeface="+mj-lt"/>
        <a:ea typeface="+mj-ea"/>
        <a:cs typeface="+mj-cs"/>
        <a:sym typeface="Avenir Book"/>
      </a:defRPr>
    </a:lvl1pPr>
    <a:lvl2pPr indent="228600" defTabSz="196605" latinLnBrk="0">
      <a:lnSpc>
        <a:spcPct val="125000"/>
      </a:lnSpc>
      <a:defRPr sz="1000">
        <a:latin typeface="+mj-lt"/>
        <a:ea typeface="+mj-ea"/>
        <a:cs typeface="+mj-cs"/>
        <a:sym typeface="Avenir Book"/>
      </a:defRPr>
    </a:lvl2pPr>
    <a:lvl3pPr indent="457200" defTabSz="196605" latinLnBrk="0">
      <a:lnSpc>
        <a:spcPct val="125000"/>
      </a:lnSpc>
      <a:defRPr sz="1000">
        <a:latin typeface="+mj-lt"/>
        <a:ea typeface="+mj-ea"/>
        <a:cs typeface="+mj-cs"/>
        <a:sym typeface="Avenir Book"/>
      </a:defRPr>
    </a:lvl3pPr>
    <a:lvl4pPr indent="685800" defTabSz="196605" latinLnBrk="0">
      <a:lnSpc>
        <a:spcPct val="125000"/>
      </a:lnSpc>
      <a:defRPr sz="1000">
        <a:latin typeface="+mj-lt"/>
        <a:ea typeface="+mj-ea"/>
        <a:cs typeface="+mj-cs"/>
        <a:sym typeface="Avenir Book"/>
      </a:defRPr>
    </a:lvl4pPr>
    <a:lvl5pPr indent="914400" defTabSz="196605" latinLnBrk="0">
      <a:lnSpc>
        <a:spcPct val="125000"/>
      </a:lnSpc>
      <a:defRPr sz="1000">
        <a:latin typeface="+mj-lt"/>
        <a:ea typeface="+mj-ea"/>
        <a:cs typeface="+mj-cs"/>
        <a:sym typeface="Avenir Book"/>
      </a:defRPr>
    </a:lvl5pPr>
    <a:lvl6pPr indent="1143000" defTabSz="196605" latinLnBrk="0">
      <a:lnSpc>
        <a:spcPct val="125000"/>
      </a:lnSpc>
      <a:defRPr sz="1000">
        <a:latin typeface="+mj-lt"/>
        <a:ea typeface="+mj-ea"/>
        <a:cs typeface="+mj-cs"/>
        <a:sym typeface="Avenir Book"/>
      </a:defRPr>
    </a:lvl6pPr>
    <a:lvl7pPr indent="1371600" defTabSz="196605" latinLnBrk="0">
      <a:lnSpc>
        <a:spcPct val="125000"/>
      </a:lnSpc>
      <a:defRPr sz="1000">
        <a:latin typeface="+mj-lt"/>
        <a:ea typeface="+mj-ea"/>
        <a:cs typeface="+mj-cs"/>
        <a:sym typeface="Avenir Book"/>
      </a:defRPr>
    </a:lvl7pPr>
    <a:lvl8pPr indent="1600200" defTabSz="196605" latinLnBrk="0">
      <a:lnSpc>
        <a:spcPct val="125000"/>
      </a:lnSpc>
      <a:defRPr sz="1000">
        <a:latin typeface="+mj-lt"/>
        <a:ea typeface="+mj-ea"/>
        <a:cs typeface="+mj-cs"/>
        <a:sym typeface="Avenir Book"/>
      </a:defRPr>
    </a:lvl8pPr>
    <a:lvl9pPr indent="1828800" defTabSz="196605" latinLnBrk="0">
      <a:lnSpc>
        <a:spcPct val="125000"/>
      </a:lnSpc>
      <a:defRPr sz="1000">
        <a:latin typeface="+mj-lt"/>
        <a:ea typeface="+mj-ea"/>
        <a:cs typeface="+mj-cs"/>
        <a:sym typeface="Avenir Book"/>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Default">
    <p:spTree>
      <p:nvGrpSpPr>
        <p:cNvPr id="1" name=""/>
        <p:cNvGrpSpPr/>
        <p:nvPr/>
      </p:nvGrpSpPr>
      <p:grpSpPr>
        <a:xfrm>
          <a:off x="0" y="0"/>
          <a:ext cx="0" cy="0"/>
          <a:chOff x="0" y="0"/>
          <a:chExt cx="0" cy="0"/>
        </a:xfrm>
      </p:grpSpPr>
      <p:sp>
        <p:nvSpPr>
          <p:cNvPr id="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pic>
        <p:nvPicPr>
          <p:cNvPr id="21" name="Grafik 4" descr="Grafik 4"/>
          <p:cNvPicPr>
            <a:picLocks noChangeAspect="1"/>
          </p:cNvPicPr>
          <p:nvPr/>
        </p:nvPicPr>
        <p:blipFill>
          <a:blip r:embed="rId2">
            <a:extLst/>
          </a:blip>
          <a:stretch>
            <a:fillRect/>
          </a:stretch>
        </p:blipFill>
        <p:spPr>
          <a:xfrm>
            <a:off x="339586" y="241300"/>
            <a:ext cx="2079873" cy="679450"/>
          </a:xfrm>
          <a:prstGeom prst="rect">
            <a:avLst/>
          </a:prstGeom>
          <a:ln w="12700">
            <a:miter lim="400000"/>
          </a:ln>
        </p:spPr>
      </p:pic>
      <p:pic>
        <p:nvPicPr>
          <p:cNvPr id="22" name="Grafik 12" descr="Grafik 12"/>
          <p:cNvPicPr>
            <a:picLocks noChangeAspect="1"/>
          </p:cNvPicPr>
          <p:nvPr/>
        </p:nvPicPr>
        <p:blipFill>
          <a:blip r:embed="rId3">
            <a:extLst/>
          </a:blip>
          <a:srcRect l="0" t="19460" r="36613" b="0"/>
          <a:stretch>
            <a:fillRect/>
          </a:stretch>
        </p:blipFill>
        <p:spPr>
          <a:xfrm>
            <a:off x="8393683" y="-1"/>
            <a:ext cx="750317" cy="1340301"/>
          </a:xfrm>
          <a:prstGeom prst="rect">
            <a:avLst/>
          </a:prstGeom>
          <a:ln w="12700">
            <a:miter lim="400000"/>
          </a:ln>
        </p:spPr>
      </p:pic>
      <p:pic>
        <p:nvPicPr>
          <p:cNvPr id="23" name="Grafik 9" descr="Grafik 9"/>
          <p:cNvPicPr>
            <a:picLocks noChangeAspect="1"/>
          </p:cNvPicPr>
          <p:nvPr/>
        </p:nvPicPr>
        <p:blipFill>
          <a:blip r:embed="rId4">
            <a:extLst/>
          </a:blip>
          <a:stretch>
            <a:fillRect/>
          </a:stretch>
        </p:blipFill>
        <p:spPr>
          <a:xfrm>
            <a:off x="7519165" y="263226"/>
            <a:ext cx="714404" cy="302496"/>
          </a:xfrm>
          <a:prstGeom prst="rect">
            <a:avLst/>
          </a:prstGeom>
          <a:ln w="12700">
            <a:miter lim="400000"/>
          </a:ln>
        </p:spPr>
      </p:pic>
      <p:sp>
        <p:nvSpPr>
          <p:cNvPr id="2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slideLayout" Target="../slideLayouts/slideLayout1.xml"/><Relationship Id="rId6"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pic>
        <p:nvPicPr>
          <p:cNvPr id="2" name="Grafik 4" descr="Grafik 4"/>
          <p:cNvPicPr>
            <a:picLocks noChangeAspect="1"/>
          </p:cNvPicPr>
          <p:nvPr/>
        </p:nvPicPr>
        <p:blipFill>
          <a:blip r:embed="rId2">
            <a:extLst/>
          </a:blip>
          <a:stretch>
            <a:fillRect/>
          </a:stretch>
        </p:blipFill>
        <p:spPr>
          <a:xfrm>
            <a:off x="339586" y="241300"/>
            <a:ext cx="2079873" cy="679450"/>
          </a:xfrm>
          <a:prstGeom prst="rect">
            <a:avLst/>
          </a:prstGeom>
          <a:ln w="12700">
            <a:miter lim="400000"/>
          </a:ln>
        </p:spPr>
      </p:pic>
      <p:pic>
        <p:nvPicPr>
          <p:cNvPr id="3" name="Grafik 12" descr="Grafik 12"/>
          <p:cNvPicPr>
            <a:picLocks noChangeAspect="1"/>
          </p:cNvPicPr>
          <p:nvPr/>
        </p:nvPicPr>
        <p:blipFill>
          <a:blip r:embed="rId3">
            <a:extLst/>
          </a:blip>
          <a:srcRect l="0" t="19460" r="36613" b="0"/>
          <a:stretch>
            <a:fillRect/>
          </a:stretch>
        </p:blipFill>
        <p:spPr>
          <a:xfrm>
            <a:off x="8393683" y="-1"/>
            <a:ext cx="750317" cy="1340301"/>
          </a:xfrm>
          <a:prstGeom prst="rect">
            <a:avLst/>
          </a:prstGeom>
          <a:ln w="12700">
            <a:miter lim="400000"/>
          </a:ln>
        </p:spPr>
      </p:pic>
      <p:pic>
        <p:nvPicPr>
          <p:cNvPr id="4" name="Grafik 9" descr="Grafik 9"/>
          <p:cNvPicPr>
            <a:picLocks noChangeAspect="1"/>
          </p:cNvPicPr>
          <p:nvPr/>
        </p:nvPicPr>
        <p:blipFill>
          <a:blip r:embed="rId4">
            <a:extLst/>
          </a:blip>
          <a:stretch>
            <a:fillRect/>
          </a:stretch>
        </p:blipFill>
        <p:spPr>
          <a:xfrm>
            <a:off x="7519165" y="263226"/>
            <a:ext cx="714404" cy="302496"/>
          </a:xfrm>
          <a:prstGeom prst="rect">
            <a:avLst/>
          </a:prstGeom>
          <a:ln w="12700">
            <a:miter lim="400000"/>
          </a:ln>
        </p:spPr>
      </p:pic>
      <p:sp>
        <p:nvSpPr>
          <p:cNvPr id="5" name="Title Text"/>
          <p:cNvSpPr txBox="1"/>
          <p:nvPr>
            <p:ph type="title"/>
          </p:nvPr>
        </p:nvSpPr>
        <p:spPr>
          <a:xfrm>
            <a:off x="1370012" y="577453"/>
            <a:ext cx="7315201" cy="1251347"/>
          </a:xfrm>
          <a:prstGeom prst="rect">
            <a:avLst/>
          </a:prstGeom>
          <a:ln w="12700">
            <a:miter lim="400000"/>
          </a:ln>
          <a:extLst>
            <a:ext uri="{C572A759-6A51-4108-AA02-DFA0A04FC94B}">
              <ma14:wrappingTextBoxFlag xmlns:ma14="http://schemas.microsoft.com/office/mac/drawingml/2011/main" val="1"/>
            </a:ext>
          </a:extLst>
        </p:spPr>
        <p:txBody>
          <a:bodyPr lIns="45719" rIns="45719" anchor="ctr"/>
          <a:lstStyle/>
          <a:p>
            <a:pPr/>
            <a:r>
              <a:t>Title Text</a:t>
            </a:r>
          </a:p>
        </p:txBody>
      </p:sp>
      <p:sp>
        <p:nvSpPr>
          <p:cNvPr id="6" name="Body Level One…"/>
          <p:cNvSpPr txBox="1"/>
          <p:nvPr>
            <p:ph type="body" idx="1"/>
          </p:nvPr>
        </p:nvSpPr>
        <p:spPr>
          <a:xfrm>
            <a:off x="5103812" y="1828800"/>
            <a:ext cx="3581401" cy="331470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r>
              <a:t>Body Level One</a:t>
            </a:r>
          </a:p>
          <a:p>
            <a:pPr lvl="1"/>
            <a:r>
              <a:t>Body Level Two</a:t>
            </a:r>
          </a:p>
          <a:p>
            <a:pPr lvl="2"/>
            <a:r>
              <a:t>Body Level Three</a:t>
            </a:r>
          </a:p>
          <a:p>
            <a:pPr lvl="3"/>
            <a:r>
              <a:t>Body Level Four</a:t>
            </a:r>
          </a:p>
          <a:p>
            <a:pPr lvl="4"/>
            <a:r>
              <a:t>Body Level Five</a:t>
            </a:r>
          </a:p>
        </p:txBody>
      </p:sp>
      <p:sp>
        <p:nvSpPr>
          <p:cNvPr id="7" name="Slide Number"/>
          <p:cNvSpPr txBox="1"/>
          <p:nvPr>
            <p:ph type="sldNum" sz="quarter" idx="2"/>
          </p:nvPr>
        </p:nvSpPr>
        <p:spPr>
          <a:xfrm>
            <a:off x="4419600" y="4627562"/>
            <a:ext cx="2133600" cy="279401"/>
          </a:xfrm>
          <a:prstGeom prst="rect">
            <a:avLst/>
          </a:prstGeom>
          <a:ln w="12700">
            <a:miter lim="400000"/>
          </a:ln>
        </p:spPr>
        <p:txBody>
          <a:bodyPr wrap="none" lIns="45719" rIns="45719" anchor="ctr">
            <a:spAutoFit/>
          </a:bodyPr>
          <a:lstStyle>
            <a:lvl1pPr algn="r">
              <a:defRPr sz="1200">
                <a:solidFill>
                  <a:srgbClr val="000000"/>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5"/>
    <p:sldLayoutId id="2147483650" r:id="rId6"/>
  </p:sldLayoutIdLst>
  <p:transition xmlns:p14="http://schemas.microsoft.com/office/powerpoint/2010/main" spd="med" advClick="1"/>
  <p:txStyles>
    <p:titleStyle>
      <a:lvl1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1pPr>
      <a:lvl2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2pPr>
      <a:lvl3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3pPr>
      <a:lvl4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4pPr>
      <a:lvl5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5pPr>
      <a:lvl6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6pPr>
      <a:lvl7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7pPr>
      <a:lvl8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8pPr>
      <a:lvl9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9pPr>
    </p:titleStyle>
    <p:bodyStyle>
      <a:lvl1pPr marL="127837" marR="0" indent="-127837"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1pPr>
      <a:lvl2pPr marL="127837" marR="0" indent="-42612"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2pPr>
      <a:lvl3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3pPr>
      <a:lvl4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4pPr>
      <a:lvl5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5pPr>
      <a:lvl6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6pPr>
      <a:lvl7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7pPr>
      <a:lvl8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8pPr>
      <a:lvl9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9pPr>
    </p:bodyStyle>
    <p:otherStyle>
      <a:lvl1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1pPr>
      <a:lvl2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2pPr>
      <a:lvl3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3pPr>
      <a:lvl4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4pPr>
      <a:lvl5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5pPr>
      <a:lvl6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6pPr>
      <a:lvl7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7pPr>
      <a:lvl8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8pPr>
      <a:lvl9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hyperlink" Target="mailto:matthew.johnson@ldh.nhs.uk" TargetMode="External"/><Relationship Id="rId4" Type="http://schemas.openxmlformats.org/officeDocument/2006/relationships/image" Target="../media/image2.jpeg"/><Relationship Id="rId5" Type="http://schemas.openxmlformats.org/officeDocument/2006/relationships/image" Target="../media/image4.png"/><Relationship Id="rId6"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 name="Shape 10"/>
          <p:cNvSpPr txBox="1"/>
          <p:nvPr/>
        </p:nvSpPr>
        <p:spPr>
          <a:xfrm>
            <a:off x="2975459" y="4495616"/>
            <a:ext cx="3033887" cy="489919"/>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defTabSz="457200">
              <a:defRPr b="1" sz="400">
                <a:uFillTx/>
              </a:defRPr>
            </a:pPr>
          </a:p>
        </p:txBody>
      </p:sp>
      <p:pic>
        <p:nvPicPr>
          <p:cNvPr id="34" name="image.jpeg" descr="image.jpeg"/>
          <p:cNvPicPr>
            <a:picLocks noChangeAspect="1"/>
          </p:cNvPicPr>
          <p:nvPr/>
        </p:nvPicPr>
        <p:blipFill>
          <a:blip r:embed="rId2">
            <a:extLst/>
          </a:blip>
          <a:stretch>
            <a:fillRect/>
          </a:stretch>
        </p:blipFill>
        <p:spPr>
          <a:xfrm>
            <a:off x="2975459" y="4495616"/>
            <a:ext cx="3033760" cy="478062"/>
          </a:xfrm>
          <a:prstGeom prst="rect">
            <a:avLst/>
          </a:prstGeom>
          <a:ln w="12700">
            <a:miter lim="400000"/>
          </a:ln>
        </p:spPr>
      </p:pic>
      <p:sp>
        <p:nvSpPr>
          <p:cNvPr id="35" name="Shape 12"/>
          <p:cNvSpPr txBox="1"/>
          <p:nvPr/>
        </p:nvSpPr>
        <p:spPr>
          <a:xfrm>
            <a:off x="468312" y="1677828"/>
            <a:ext cx="1841601" cy="2357193"/>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gn="just" defTabSz="457200">
              <a:lnSpc>
                <a:spcPct val="110000"/>
              </a:lnSpc>
              <a:defRPr b="1" sz="1000">
                <a:uFillTx/>
              </a:defRPr>
            </a:pPr>
            <a:r>
              <a:t>Introduction</a:t>
            </a:r>
          </a:p>
          <a:p>
            <a:pPr algn="just" defTabSz="457200">
              <a:lnSpc>
                <a:spcPct val="110000"/>
              </a:lnSpc>
              <a:defRPr sz="500">
                <a:uFillTx/>
              </a:defRPr>
            </a:pPr>
          </a:p>
          <a:p>
            <a:pPr algn="just" defTabSz="457200">
              <a:lnSpc>
                <a:spcPct val="110000"/>
              </a:lnSpc>
              <a:defRPr sz="600">
                <a:uFillTx/>
                <a:latin typeface="Times New Roman"/>
                <a:ea typeface="Times New Roman"/>
                <a:cs typeface="Times New Roman"/>
                <a:sym typeface="Times New Roman"/>
              </a:defRPr>
            </a:pPr>
            <a:r>
              <a:t>Vedolizumab has been shown to be an effective biological agent in the treatment of both ulcerative colitis (GEMINI 1)[1] and Crohn’s disease (GEMINI 2+3)[2]. These studies largely concentrated their endoscopic analysis on the improvements seen within the colonic mucosa. Little is known about the effects of Vedolizumab on the small bowel presentation of Crohn’s disease. We set out to evaluate the symptomatic, clinical and endoscopic improvements seen in a group of IBD patients over a 1 year treatment course of Vedolizumab, using the new PanEnteric Crohn’s Capsule</a:t>
            </a:r>
            <a:r>
              <a:rPr>
                <a:solidFill>
                  <a:srgbClr val="000000"/>
                </a:solidFill>
                <a:uFill>
                  <a:solidFill>
                    <a:srgbClr val="000000"/>
                  </a:solidFill>
                </a:uFill>
              </a:rPr>
              <a:t>.</a:t>
            </a:r>
            <a:endParaRPr>
              <a:solidFill>
                <a:srgbClr val="000000"/>
              </a:solidFill>
              <a:uFill>
                <a:solidFill>
                  <a:srgbClr val="000000"/>
                </a:solidFill>
              </a:uFill>
            </a:endParaRPr>
          </a:p>
          <a:p>
            <a:pPr algn="just" defTabSz="457200">
              <a:lnSpc>
                <a:spcPct val="110000"/>
              </a:lnSpc>
              <a:defRPr sz="700">
                <a:uFillTx/>
                <a:latin typeface="Times New Roman"/>
                <a:ea typeface="Times New Roman"/>
                <a:cs typeface="Times New Roman"/>
                <a:sym typeface="Times New Roman"/>
              </a:defRPr>
            </a:pPr>
            <a:endParaRPr>
              <a:solidFill>
                <a:srgbClr val="000000"/>
              </a:solidFill>
              <a:uFill>
                <a:solidFill>
                  <a:srgbClr val="000000"/>
                </a:solidFill>
              </a:uFill>
            </a:endParaRPr>
          </a:p>
          <a:p>
            <a:pPr algn="just" defTabSz="457200">
              <a:lnSpc>
                <a:spcPct val="110000"/>
              </a:lnSpc>
              <a:defRPr b="1" sz="1000">
                <a:uFillTx/>
              </a:defRPr>
            </a:pPr>
            <a:r>
              <a:rPr>
                <a:solidFill>
                  <a:srgbClr val="000000"/>
                </a:solidFill>
                <a:uFill>
                  <a:solidFill>
                    <a:srgbClr val="000000"/>
                  </a:solidFill>
                </a:uFill>
              </a:rPr>
              <a:t>Methods</a:t>
            </a:r>
            <a:endParaRPr>
              <a:solidFill>
                <a:srgbClr val="000000"/>
              </a:solidFill>
              <a:uFill>
                <a:solidFill>
                  <a:srgbClr val="000000"/>
                </a:solidFill>
              </a:uFill>
            </a:endParaRPr>
          </a:p>
          <a:p>
            <a:pPr algn="just" defTabSz="457200">
              <a:lnSpc>
                <a:spcPct val="110000"/>
              </a:lnSpc>
              <a:defRPr sz="500">
                <a:uFillTx/>
              </a:defRPr>
            </a:pPr>
            <a:endParaRPr>
              <a:solidFill>
                <a:srgbClr val="000000"/>
              </a:solidFill>
              <a:uFill>
                <a:solidFill>
                  <a:srgbClr val="000000"/>
                </a:solidFill>
              </a:uFill>
            </a:endParaRPr>
          </a:p>
          <a:p>
            <a:pPr algn="just" defTabSz="457200">
              <a:lnSpc>
                <a:spcPct val="110000"/>
              </a:lnSpc>
              <a:defRPr sz="600">
                <a:uFillTx/>
                <a:latin typeface="Times New Roman"/>
                <a:ea typeface="Times New Roman"/>
                <a:cs typeface="Times New Roman"/>
                <a:sym typeface="Times New Roman"/>
              </a:defRPr>
            </a:pPr>
            <a:r>
              <a:rPr>
                <a:solidFill>
                  <a:srgbClr val="000000"/>
                </a:solidFill>
                <a:uFill>
                  <a:solidFill>
                    <a:srgbClr val="000000"/>
                  </a:solidFill>
                </a:uFill>
              </a:rPr>
              <a:t>Over the course of 1 year 10 IBD patients were started on Vedolizumab and underwent a series of treatment evaluations at 0, 6 and 12 months. 9 of these patients had a combination small and large bowel Crohn’s disease and 1 had pan-colonic ulcerative colitis (UC). They were reviewed using ESR, Calprotectin and symptomatic scores (HBI or mUCDAI). PanEnteric evaluation was performed using using the new Medtronic’s (Given) PanEnteric Crohn’s Capsules (PECCs) and the extent and severity of the underlying IBD was assessed using the in-built validated Eliakim score.</a:t>
            </a:r>
          </a:p>
        </p:txBody>
      </p:sp>
      <p:sp>
        <p:nvSpPr>
          <p:cNvPr id="36" name="Shape 14"/>
          <p:cNvSpPr txBox="1"/>
          <p:nvPr/>
        </p:nvSpPr>
        <p:spPr>
          <a:xfrm>
            <a:off x="2556240" y="1677828"/>
            <a:ext cx="1841601" cy="114108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gn="just" defTabSz="170448">
              <a:lnSpc>
                <a:spcPct val="110000"/>
              </a:lnSpc>
              <a:defRPr b="1" sz="1000">
                <a:uFillTx/>
              </a:defRPr>
            </a:pPr>
            <a:r>
              <a:t>Results 1</a:t>
            </a:r>
          </a:p>
          <a:p>
            <a:pPr algn="just" defTabSz="170448">
              <a:lnSpc>
                <a:spcPct val="110000"/>
              </a:lnSpc>
              <a:defRPr sz="500">
                <a:uFillTx/>
                <a:latin typeface="Times New Roman"/>
                <a:ea typeface="Times New Roman"/>
                <a:cs typeface="Times New Roman"/>
                <a:sym typeface="Times New Roman"/>
              </a:defRPr>
            </a:pPr>
          </a:p>
          <a:p>
            <a:pPr algn="just" defTabSz="170448">
              <a:lnSpc>
                <a:spcPct val="110000"/>
              </a:lnSpc>
              <a:defRPr sz="600">
                <a:uFillTx/>
                <a:latin typeface="Times New Roman"/>
                <a:ea typeface="Times New Roman"/>
                <a:cs typeface="Times New Roman"/>
                <a:sym typeface="Times New Roman"/>
              </a:defRPr>
            </a:pPr>
            <a:r>
              <a:t>Over the year, the average ESR reduced from 30 (7-81) on entering the trial to 12.1 (2-31) after 1 year of Vedolizumab. Likewise, the average faecal calprotectin dropped from 1263.6 (189-&gt;1800) to 440.1 (30-1460). The modified UCDI score and modified HBI reduced from 5 to 0, and 7.5 to 3.5, respectively. The average small bowel PillCam Crohn’s Capsule Score reduced from 5 to 2.8, whilst the full PanEnteric Crohn’s Capsule (Eliakim) Score dropped from 13.6 (6-30) to 5.2 (0-22).</a:t>
            </a:r>
          </a:p>
        </p:txBody>
      </p:sp>
      <p:sp>
        <p:nvSpPr>
          <p:cNvPr id="37" name="Shape 16"/>
          <p:cNvSpPr txBox="1"/>
          <p:nvPr/>
        </p:nvSpPr>
        <p:spPr>
          <a:xfrm>
            <a:off x="4644168" y="1680789"/>
            <a:ext cx="1841601" cy="274283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gn="just" defTabSz="170448">
              <a:lnSpc>
                <a:spcPct val="110000"/>
              </a:lnSpc>
              <a:defRPr b="1" sz="1000">
                <a:uFillTx/>
              </a:defRPr>
            </a:pPr>
            <a:r>
              <a:t>Results 2</a:t>
            </a:r>
          </a:p>
          <a:p>
            <a:pPr algn="just" defTabSz="170448">
              <a:lnSpc>
                <a:spcPct val="110000"/>
              </a:lnSpc>
              <a:defRPr sz="500">
                <a:uFillTx/>
                <a:latin typeface="Times New Roman"/>
                <a:ea typeface="Times New Roman"/>
                <a:cs typeface="Times New Roman"/>
                <a:sym typeface="Times New Roman"/>
              </a:defRPr>
            </a:pPr>
          </a:p>
          <a:p>
            <a:pPr algn="l" defTabSz="457200">
              <a:defRPr sz="1100">
                <a:solidFill>
                  <a:srgbClr val="000000"/>
                </a:solidFill>
                <a:uFillTx/>
                <a:latin typeface="Calibri"/>
                <a:ea typeface="Calibri"/>
                <a:cs typeface="Calibri"/>
                <a:sym typeface="Calibri"/>
              </a:defRPr>
            </a:pPr>
          </a:p>
          <a:p>
            <a:pPr algn="l" defTabSz="457200">
              <a:defRPr sz="1100">
                <a:solidFill>
                  <a:srgbClr val="000000"/>
                </a:solidFill>
                <a:uFillTx/>
                <a:latin typeface="Calibri"/>
                <a:ea typeface="Calibri"/>
                <a:cs typeface="Calibri"/>
                <a:sym typeface="Calibri"/>
              </a:defRPr>
            </a:pPr>
          </a:p>
          <a:p>
            <a:pPr algn="l" defTabSz="457200">
              <a:defRPr sz="1100">
                <a:solidFill>
                  <a:srgbClr val="000000"/>
                </a:solidFill>
                <a:uFillTx/>
                <a:latin typeface="Calibri"/>
                <a:ea typeface="Calibri"/>
                <a:cs typeface="Calibri"/>
                <a:sym typeface="Calibri"/>
              </a:defRPr>
            </a:pPr>
          </a:p>
          <a:p>
            <a:pPr algn="just" defTabSz="170448">
              <a:lnSpc>
                <a:spcPct val="110000"/>
              </a:lnSpc>
              <a:defRPr sz="600">
                <a:uFillTx/>
                <a:latin typeface="Times New Roman"/>
                <a:ea typeface="Times New Roman"/>
                <a:cs typeface="Times New Roman"/>
                <a:sym typeface="Times New Roman"/>
              </a:defRPr>
            </a:pPr>
          </a:p>
          <a:p>
            <a:pPr algn="just" defTabSz="170448">
              <a:lnSpc>
                <a:spcPct val="110000"/>
              </a:lnSpc>
              <a:defRPr sz="600">
                <a:uFillTx/>
                <a:latin typeface="Times New Roman"/>
                <a:ea typeface="Times New Roman"/>
                <a:cs typeface="Times New Roman"/>
                <a:sym typeface="Times New Roman"/>
              </a:defRPr>
            </a:pPr>
          </a:p>
          <a:p>
            <a:pPr algn="just" defTabSz="170448">
              <a:lnSpc>
                <a:spcPct val="110000"/>
              </a:lnSpc>
              <a:defRPr sz="600">
                <a:uFillTx/>
                <a:latin typeface="Times New Roman"/>
                <a:ea typeface="Times New Roman"/>
                <a:cs typeface="Times New Roman"/>
                <a:sym typeface="Times New Roman"/>
              </a:defRPr>
            </a:pPr>
          </a:p>
          <a:p>
            <a:pPr algn="just" defTabSz="170448">
              <a:lnSpc>
                <a:spcPct val="110000"/>
              </a:lnSpc>
              <a:defRPr sz="600">
                <a:uFillTx/>
                <a:latin typeface="Times New Roman"/>
                <a:ea typeface="Times New Roman"/>
                <a:cs typeface="Times New Roman"/>
                <a:sym typeface="Times New Roman"/>
              </a:defRPr>
            </a:pPr>
          </a:p>
          <a:p>
            <a:pPr algn="just" defTabSz="170448">
              <a:lnSpc>
                <a:spcPct val="110000"/>
              </a:lnSpc>
              <a:defRPr sz="600">
                <a:uFillTx/>
                <a:latin typeface="Times New Roman"/>
                <a:ea typeface="Times New Roman"/>
                <a:cs typeface="Times New Roman"/>
                <a:sym typeface="Times New Roman"/>
              </a:defRPr>
            </a:pPr>
          </a:p>
          <a:p>
            <a:pPr algn="just" defTabSz="170448">
              <a:lnSpc>
                <a:spcPct val="110000"/>
              </a:lnSpc>
              <a:defRPr sz="600">
                <a:uFillTx/>
                <a:latin typeface="Times New Roman"/>
                <a:ea typeface="Times New Roman"/>
                <a:cs typeface="Times New Roman"/>
                <a:sym typeface="Times New Roman"/>
              </a:defRPr>
            </a:pPr>
          </a:p>
          <a:p>
            <a:pPr algn="just" defTabSz="170448">
              <a:lnSpc>
                <a:spcPct val="110000"/>
              </a:lnSpc>
              <a:defRPr sz="600">
                <a:uFillTx/>
                <a:latin typeface="Times New Roman"/>
                <a:ea typeface="Times New Roman"/>
                <a:cs typeface="Times New Roman"/>
                <a:sym typeface="Times New Roman"/>
              </a:defRPr>
            </a:pPr>
          </a:p>
          <a:p>
            <a:pPr algn="just" defTabSz="457200">
              <a:lnSpc>
                <a:spcPct val="110000"/>
              </a:lnSpc>
              <a:defRPr b="1" sz="400">
                <a:uFillTx/>
              </a:defRPr>
            </a:pPr>
          </a:p>
          <a:p>
            <a:pPr algn="just" defTabSz="457200">
              <a:lnSpc>
                <a:spcPct val="110000"/>
              </a:lnSpc>
              <a:defRPr b="1" sz="400">
                <a:uFillTx/>
              </a:defRPr>
            </a:pPr>
          </a:p>
          <a:p>
            <a:pPr algn="just" defTabSz="457200">
              <a:lnSpc>
                <a:spcPct val="110000"/>
              </a:lnSpc>
              <a:defRPr b="1" sz="400">
                <a:uFillTx/>
              </a:defRPr>
            </a:pPr>
          </a:p>
          <a:p>
            <a:pPr algn="just" defTabSz="457200">
              <a:lnSpc>
                <a:spcPct val="110000"/>
              </a:lnSpc>
              <a:defRPr b="1" sz="400">
                <a:uFillTx/>
              </a:defRPr>
            </a:pPr>
          </a:p>
          <a:p>
            <a:pPr algn="just" defTabSz="457200">
              <a:lnSpc>
                <a:spcPct val="110000"/>
              </a:lnSpc>
              <a:defRPr b="1" sz="1000">
                <a:uFillTx/>
              </a:defRPr>
            </a:pPr>
          </a:p>
          <a:p>
            <a:pPr algn="just" defTabSz="457200">
              <a:lnSpc>
                <a:spcPct val="110000"/>
              </a:lnSpc>
              <a:defRPr b="1" sz="1000">
                <a:uFillTx/>
              </a:defRPr>
            </a:pPr>
          </a:p>
          <a:p>
            <a:pPr algn="just" defTabSz="457200">
              <a:lnSpc>
                <a:spcPct val="110000"/>
              </a:lnSpc>
              <a:defRPr b="1" sz="1000">
                <a:uFillTx/>
              </a:defRPr>
            </a:pPr>
          </a:p>
          <a:p>
            <a:pPr algn="just" defTabSz="457200">
              <a:lnSpc>
                <a:spcPct val="110000"/>
              </a:lnSpc>
              <a:defRPr sz="500">
                <a:uFillTx/>
                <a:latin typeface="Times New Roman"/>
                <a:ea typeface="Times New Roman"/>
                <a:cs typeface="Times New Roman"/>
                <a:sym typeface="Times New Roman"/>
              </a:defRPr>
            </a:pPr>
          </a:p>
          <a:p>
            <a:pPr algn="just" defTabSz="457200">
              <a:lnSpc>
                <a:spcPct val="110000"/>
              </a:lnSpc>
              <a:defRPr sz="600">
                <a:uFillTx/>
                <a:latin typeface="Times New Roman"/>
                <a:ea typeface="Times New Roman"/>
                <a:cs typeface="Times New Roman"/>
                <a:sym typeface="Times New Roman"/>
              </a:defRPr>
            </a:pPr>
            <a:r>
              <a:t>On average the 10 trial patients had undergone 6 previous endoscopic investigations (1-20) and had rated their endoscopic experience as 5/10 (range 1-10). Their overall experience with PECCs ranged from Good to Excellent. 1 patient initially found the PillCam difficult to swallow, but this improved as the study progressed. Comfort was rated on average as 9.5/10.</a:t>
            </a:r>
          </a:p>
        </p:txBody>
      </p:sp>
      <p:sp>
        <p:nvSpPr>
          <p:cNvPr id="38" name="Shape 17"/>
          <p:cNvSpPr txBox="1"/>
          <p:nvPr/>
        </p:nvSpPr>
        <p:spPr>
          <a:xfrm>
            <a:off x="6755933" y="1677828"/>
            <a:ext cx="1841601" cy="290572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gn="just" defTabSz="457200">
              <a:lnSpc>
                <a:spcPct val="110000"/>
              </a:lnSpc>
              <a:defRPr b="1" sz="1000">
                <a:uFillTx/>
              </a:defRPr>
            </a:pPr>
            <a:r>
              <a:t>Conclusion 1</a:t>
            </a:r>
          </a:p>
          <a:p>
            <a:pPr algn="just" defTabSz="457200">
              <a:lnSpc>
                <a:spcPct val="110000"/>
              </a:lnSpc>
              <a:defRPr sz="500">
                <a:uFillTx/>
                <a:latin typeface="Times New Roman"/>
                <a:ea typeface="Times New Roman"/>
                <a:cs typeface="Times New Roman"/>
                <a:sym typeface="Times New Roman"/>
              </a:defRPr>
            </a:pPr>
          </a:p>
          <a:p>
            <a:pPr algn="just" defTabSz="457200">
              <a:lnSpc>
                <a:spcPct val="110000"/>
              </a:lnSpc>
              <a:defRPr sz="600">
                <a:uFillTx/>
                <a:latin typeface="Times New Roman"/>
                <a:ea typeface="Times New Roman"/>
                <a:cs typeface="Times New Roman"/>
                <a:sym typeface="Times New Roman"/>
              </a:defRPr>
            </a:pPr>
            <a:r>
              <a:t>Medtronic’s PanEnteric Crohn’s Capsules (PECCs) provides an excellent evaluation of the pan-intestinal extent and severity of IBD, and the effects of different treatment regimes. </a:t>
            </a:r>
          </a:p>
          <a:p>
            <a:pPr algn="just" defTabSz="457200">
              <a:lnSpc>
                <a:spcPct val="110000"/>
              </a:lnSpc>
              <a:defRPr sz="600">
                <a:uFillTx/>
                <a:latin typeface="Times New Roman"/>
                <a:ea typeface="Times New Roman"/>
                <a:cs typeface="Times New Roman"/>
                <a:sym typeface="Times New Roman"/>
              </a:defRPr>
            </a:pPr>
          </a:p>
          <a:p>
            <a:pPr algn="just" defTabSz="457200">
              <a:lnSpc>
                <a:spcPct val="110000"/>
              </a:lnSpc>
              <a:defRPr sz="600">
                <a:uFillTx/>
                <a:latin typeface="Times New Roman"/>
                <a:ea typeface="Times New Roman"/>
                <a:cs typeface="Times New Roman"/>
                <a:sym typeface="Times New Roman"/>
              </a:defRPr>
            </a:pPr>
            <a:r>
              <a:t>As an alternative to invasive endoscopy it was deemed much more acceptable and preferred by all. As an alternative to invasive endoscopy it was deemed much more acceptable and preferred. Other patient benefits included; “less painful”,”didn’t have to take time off from work”, “no after-effects from sedation”,”didn’t have to stay in hospital” and “didn’t have to be accompanied by a family member”.</a:t>
            </a:r>
          </a:p>
          <a:p>
            <a:pPr algn="just" defTabSz="457200">
              <a:lnSpc>
                <a:spcPct val="110000"/>
              </a:lnSpc>
              <a:defRPr sz="500">
                <a:uFillTx/>
                <a:latin typeface="Times New Roman"/>
                <a:ea typeface="Times New Roman"/>
                <a:cs typeface="Times New Roman"/>
                <a:sym typeface="Times New Roman"/>
              </a:defRPr>
            </a:pPr>
          </a:p>
          <a:p>
            <a:pPr algn="just" defTabSz="457200">
              <a:lnSpc>
                <a:spcPct val="110000"/>
              </a:lnSpc>
              <a:defRPr sz="600">
                <a:uFillTx/>
                <a:latin typeface="Times New Roman"/>
                <a:ea typeface="Times New Roman"/>
                <a:cs typeface="Times New Roman"/>
                <a:sym typeface="Times New Roman"/>
              </a:defRPr>
            </a:pPr>
            <a:r>
              <a:t>We feel PECCs should be considered as a less invasive 1st line assessment tool when evaluating the effectiveness of Biological therapy in IBD patients, especially those with small bowel Crohn’s disease. </a:t>
            </a:r>
          </a:p>
          <a:p>
            <a:pPr algn="just" defTabSz="457200">
              <a:lnSpc>
                <a:spcPct val="110000"/>
              </a:lnSpc>
              <a:defRPr sz="600">
                <a:uFillTx/>
                <a:latin typeface="Times New Roman"/>
                <a:ea typeface="Times New Roman"/>
                <a:cs typeface="Times New Roman"/>
                <a:sym typeface="Times New Roman"/>
              </a:defRPr>
            </a:pPr>
          </a:p>
          <a:p>
            <a:pPr algn="just" defTabSz="457200">
              <a:lnSpc>
                <a:spcPct val="110000"/>
              </a:lnSpc>
              <a:defRPr sz="600">
                <a:uFillTx/>
                <a:latin typeface="Times New Roman"/>
                <a:ea typeface="Times New Roman"/>
                <a:cs typeface="Times New Roman"/>
                <a:sym typeface="Times New Roman"/>
              </a:defRPr>
            </a:pPr>
            <a:r>
              <a:t>Whilst Vedolizumab has already been shown to be beneficial in the treatment of colonic inflammation, this proof of concept study also demonstrated its beneficial effect in reducing intestinal inflammation, across all 3 segments of the small bowel.</a:t>
            </a:r>
          </a:p>
          <a:p>
            <a:pPr algn="just" defTabSz="457200">
              <a:lnSpc>
                <a:spcPct val="110000"/>
              </a:lnSpc>
              <a:defRPr sz="400">
                <a:uFillTx/>
              </a:defRPr>
            </a:pPr>
          </a:p>
          <a:p>
            <a:pPr algn="just" defTabSz="457200">
              <a:lnSpc>
                <a:spcPct val="110000"/>
              </a:lnSpc>
              <a:defRPr sz="500">
                <a:uFillTx/>
              </a:defRPr>
            </a:pPr>
            <a:r>
              <a:rPr b="1" sz="800"/>
              <a:t>References</a:t>
            </a:r>
            <a:r>
              <a:t> </a:t>
            </a:r>
          </a:p>
          <a:p>
            <a:pPr algn="just" defTabSz="457200">
              <a:lnSpc>
                <a:spcPct val="110000"/>
              </a:lnSpc>
              <a:defRPr sz="400">
                <a:uFillTx/>
              </a:defRPr>
            </a:pPr>
            <a:r>
              <a:t>GEMINI 1 - N Engl J Med 2013; 369:699-710</a:t>
            </a:r>
          </a:p>
          <a:p>
            <a:pPr algn="just" defTabSz="457200">
              <a:lnSpc>
                <a:spcPct val="110000"/>
              </a:lnSpc>
              <a:defRPr sz="400">
                <a:uFillTx/>
              </a:defRPr>
            </a:pPr>
            <a:r>
              <a:t>GEMINI 2+3 -N Engl J Med 2013; 369:711-721</a:t>
            </a:r>
          </a:p>
          <a:p>
            <a:pPr algn="just" defTabSz="457200">
              <a:lnSpc>
                <a:spcPct val="110000"/>
              </a:lnSpc>
              <a:defRPr sz="400">
                <a:uFillTx/>
              </a:defRPr>
            </a:pPr>
          </a:p>
          <a:p>
            <a:pPr algn="just" defTabSz="457200">
              <a:lnSpc>
                <a:spcPct val="110000"/>
              </a:lnSpc>
              <a:defRPr sz="400">
                <a:uFillTx/>
              </a:defRPr>
            </a:pPr>
            <a:r>
              <a:t>We are grateful for the support provided by Takeda UK Ltd. and Medtronic UK. Both the capsules and the Vedolizumab were provided freely for the sole purpose of this study</a:t>
            </a:r>
          </a:p>
          <a:p>
            <a:pPr algn="just" defTabSz="457200">
              <a:lnSpc>
                <a:spcPct val="110000"/>
              </a:lnSpc>
              <a:defRPr sz="400">
                <a:uFillTx/>
              </a:defRPr>
            </a:pPr>
            <a:r>
              <a:t>Outside of this the authors declare no conflict of interests</a:t>
            </a:r>
          </a:p>
        </p:txBody>
      </p:sp>
      <p:sp>
        <p:nvSpPr>
          <p:cNvPr id="39" name="Textfeld 1"/>
          <p:cNvSpPr txBox="1"/>
          <p:nvPr/>
        </p:nvSpPr>
        <p:spPr>
          <a:xfrm>
            <a:off x="6697727" y="4536760"/>
            <a:ext cx="1841601" cy="407631"/>
          </a:xfrm>
          <a:prstGeom prst="rect">
            <a:avLst/>
          </a:prstGeom>
          <a:ln w="12700">
            <a:miter lim="400000"/>
          </a:ln>
          <a:effectLst>
            <a:outerShdw sx="100000" sy="100000" kx="0" ky="0" algn="b" rotWithShape="0" blurRad="25400" dist="12700" dir="5400000">
              <a:srgbClr val="000000">
                <a:alpha val="50000"/>
              </a:srgbClr>
            </a:outerShdw>
          </a:effectLst>
          <a:extLst>
            <a:ext uri="{C572A759-6A51-4108-AA02-DFA0A04FC94B}">
              <ma14:wrappingTextBoxFlag xmlns:ma14="http://schemas.microsoft.com/office/mac/drawingml/2011/main" val="1"/>
            </a:ext>
          </a:extLst>
        </p:spPr>
        <p:txBody>
          <a:bodyPr lIns="13315" tIns="13315" rIns="13315" bIns="13315" anchor="ctr">
            <a:spAutoFit/>
          </a:bodyPr>
          <a:lstStyle/>
          <a:p>
            <a:pPr defTabSz="457200">
              <a:defRPr b="1" sz="800">
                <a:uFillTx/>
              </a:defRPr>
            </a:pPr>
            <a:r>
              <a:t>Copyright © 20</a:t>
            </a:r>
            <a:r>
              <a:t>20</a:t>
            </a:r>
            <a:r>
              <a:t> Matt W. Johnson </a:t>
            </a:r>
          </a:p>
          <a:p>
            <a:pPr defTabSz="457200">
              <a:defRPr b="1" sz="800">
                <a:uFillTx/>
              </a:defRPr>
            </a:pPr>
            <a:r>
              <a:rPr u="sng">
                <a:solidFill>
                  <a:schemeClr val="accent1"/>
                </a:solidFill>
                <a:uFill>
                  <a:solidFill>
                    <a:schemeClr val="accent1"/>
                  </a:solidFill>
                </a:uFill>
                <a:hlinkClick r:id="rId3" invalidUrl="" action="" tgtFrame="" tooltip="" history="1" highlightClick="0" endSnd="0"/>
              </a:rPr>
              <a:t>matthew.johnson@ldh.nhs.uk</a:t>
            </a:r>
          </a:p>
          <a:p>
            <a:pPr defTabSz="457200">
              <a:defRPr b="1" sz="800">
                <a:uFillTx/>
              </a:defRPr>
            </a:pPr>
            <a:r>
              <a:t>Abstract No.  P0316</a:t>
            </a:r>
          </a:p>
        </p:txBody>
      </p:sp>
      <p:pic>
        <p:nvPicPr>
          <p:cNvPr id="40" name="image.jpg" descr="image.jpg"/>
          <p:cNvPicPr>
            <a:picLocks noChangeAspect="1"/>
          </p:cNvPicPr>
          <p:nvPr/>
        </p:nvPicPr>
        <p:blipFill>
          <a:blip r:embed="rId4">
            <a:extLst/>
          </a:blip>
          <a:srcRect l="0" t="5290" r="0" b="12045"/>
          <a:stretch>
            <a:fillRect/>
          </a:stretch>
        </p:blipFill>
        <p:spPr>
          <a:xfrm>
            <a:off x="727390" y="4303229"/>
            <a:ext cx="1304337" cy="679847"/>
          </a:xfrm>
          <a:prstGeom prst="rect">
            <a:avLst/>
          </a:prstGeom>
          <a:ln w="12700">
            <a:miter lim="400000"/>
          </a:ln>
        </p:spPr>
      </p:pic>
      <p:sp>
        <p:nvSpPr>
          <p:cNvPr id="41" name="Shape 15"/>
          <p:cNvSpPr txBox="1"/>
          <p:nvPr/>
        </p:nvSpPr>
        <p:spPr>
          <a:xfrm>
            <a:off x="9017000" y="2193636"/>
            <a:ext cx="23406100" cy="259653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defTabSz="914400">
              <a:defRPr sz="6000">
                <a:solidFill>
                  <a:srgbClr val="000000"/>
                </a:solidFill>
                <a:uFillTx/>
                <a:latin typeface="Times New Roman"/>
                <a:ea typeface="Times New Roman"/>
                <a:cs typeface="Times New Roman"/>
                <a:sym typeface="Times New Roman"/>
              </a:defRPr>
            </a:pPr>
            <a:r>
              <a:t>COMPARATIVE ASSESSMENT OF THE DIFFERENT </a:t>
            </a:r>
          </a:p>
          <a:p>
            <a:pPr defTabSz="914400">
              <a:defRPr sz="6000">
                <a:solidFill>
                  <a:srgbClr val="000000"/>
                </a:solidFill>
                <a:uFillTx/>
                <a:latin typeface="Times New Roman"/>
                <a:ea typeface="Times New Roman"/>
                <a:cs typeface="Times New Roman"/>
                <a:sym typeface="Times New Roman"/>
              </a:defRPr>
            </a:pPr>
            <a:r>
              <a:t>MANAGEMENT SUPPORT PROGRAMMES </a:t>
            </a:r>
          </a:p>
          <a:p>
            <a:pPr defTabSz="914400">
              <a:defRPr sz="6000">
                <a:solidFill>
                  <a:srgbClr val="000000"/>
                </a:solidFill>
                <a:uFillTx/>
                <a:latin typeface="Times New Roman"/>
                <a:ea typeface="Times New Roman"/>
                <a:cs typeface="Times New Roman"/>
                <a:sym typeface="Times New Roman"/>
              </a:defRPr>
            </a:pPr>
            <a:r>
              <a:t>AVAILABLE TO IBD PATIENTS AT A DGH</a:t>
            </a:r>
          </a:p>
        </p:txBody>
      </p:sp>
      <p:sp>
        <p:nvSpPr>
          <p:cNvPr id="42" name="Shape 15"/>
          <p:cNvSpPr txBox="1"/>
          <p:nvPr/>
        </p:nvSpPr>
        <p:spPr>
          <a:xfrm>
            <a:off x="2545279" y="298512"/>
            <a:ext cx="4848065" cy="56502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defTabSz="914400">
              <a:defRPr sz="1200">
                <a:solidFill>
                  <a:srgbClr val="000000"/>
                </a:solidFill>
                <a:uFillTx/>
                <a:latin typeface="Times New Roman"/>
                <a:ea typeface="Times New Roman"/>
                <a:cs typeface="Times New Roman"/>
                <a:sym typeface="Times New Roman"/>
              </a:defRPr>
            </a:pPr>
            <a:r>
              <a:t>THE USE OF PANENTERIC CROHN’S CAPSULES TO ASSESS TREATMENT OUTCOME OF VEDOLIZUMAB IN IBD PATIENTS: </a:t>
            </a:r>
          </a:p>
          <a:p>
            <a:pPr defTabSz="914400">
              <a:defRPr sz="1200">
                <a:solidFill>
                  <a:srgbClr val="000000"/>
                </a:solidFill>
                <a:uFillTx/>
                <a:latin typeface="Times New Roman"/>
                <a:ea typeface="Times New Roman"/>
                <a:cs typeface="Times New Roman"/>
                <a:sym typeface="Times New Roman"/>
              </a:defRPr>
            </a:pPr>
            <a:r>
              <a:t>A 1 YEAR PROOF OF CONCEPT STUDY</a:t>
            </a:r>
          </a:p>
        </p:txBody>
      </p:sp>
      <p:sp>
        <p:nvSpPr>
          <p:cNvPr id="43" name="MW Johnson1, LB Johnson2, J. Wye1, K. Kabiru1"/>
          <p:cNvSpPr txBox="1"/>
          <p:nvPr/>
        </p:nvSpPr>
        <p:spPr>
          <a:xfrm>
            <a:off x="3344450" y="943206"/>
            <a:ext cx="3077544" cy="219265"/>
          </a:xfrm>
          <a:prstGeom prst="rect">
            <a:avLst/>
          </a:prstGeom>
          <a:ln w="12700">
            <a:miter lim="400000"/>
          </a:ln>
          <a:extLst>
            <a:ext uri="{C572A759-6A51-4108-AA02-DFA0A04FC94B}">
              <ma14:wrappingTextBoxFlag xmlns:ma14="http://schemas.microsoft.com/office/mac/drawingml/2011/main" val="1"/>
            </a:ext>
          </a:extLst>
        </p:spPr>
        <p:txBody>
          <a:bodyPr wrap="none" lIns="35716" tIns="35716" rIns="35716" bIns="35716" anchor="ctr">
            <a:spAutoFit/>
          </a:bodyPr>
          <a:lstStyle/>
          <a:p>
            <a:pPr algn="l" defTabSz="457200">
              <a:defRPr sz="1200">
                <a:solidFill>
                  <a:srgbClr val="000000"/>
                </a:solidFill>
                <a:latin typeface="Times New Roman"/>
                <a:ea typeface="Times New Roman"/>
                <a:cs typeface="Times New Roman"/>
                <a:sym typeface="Times New Roman"/>
              </a:defRPr>
            </a:pPr>
            <a:r>
              <a:rPr sz="1100">
                <a:latin typeface="Arial"/>
                <a:ea typeface="Arial"/>
                <a:cs typeface="Arial"/>
                <a:sym typeface="Arial"/>
              </a:rPr>
              <a:t>MW Johnson</a:t>
            </a:r>
            <a:r>
              <a:rPr baseline="31999" sz="1100">
                <a:latin typeface="Arial"/>
                <a:ea typeface="Arial"/>
                <a:cs typeface="Arial"/>
                <a:sym typeface="Arial"/>
              </a:rPr>
              <a:t>1</a:t>
            </a:r>
            <a:r>
              <a:rPr sz="1100">
                <a:latin typeface="Arial"/>
                <a:ea typeface="Arial"/>
                <a:cs typeface="Arial"/>
                <a:sym typeface="Arial"/>
              </a:rPr>
              <a:t>, LB Johnson</a:t>
            </a:r>
            <a:r>
              <a:rPr baseline="31999" sz="1100">
                <a:latin typeface="Arial"/>
                <a:ea typeface="Arial"/>
                <a:cs typeface="Arial"/>
                <a:sym typeface="Arial"/>
              </a:rPr>
              <a:t>2</a:t>
            </a:r>
            <a:r>
              <a:rPr sz="1100">
                <a:latin typeface="Arial"/>
                <a:ea typeface="Arial"/>
                <a:cs typeface="Arial"/>
                <a:sym typeface="Arial"/>
              </a:rPr>
              <a:t>, J. Wye</a:t>
            </a:r>
            <a:r>
              <a:rPr baseline="31999" sz="1100">
                <a:latin typeface="Arial"/>
                <a:ea typeface="Arial"/>
                <a:cs typeface="Arial"/>
                <a:sym typeface="Arial"/>
              </a:rPr>
              <a:t>1</a:t>
            </a:r>
            <a:r>
              <a:rPr sz="1100">
                <a:latin typeface="Arial"/>
                <a:ea typeface="Arial"/>
                <a:cs typeface="Arial"/>
                <a:sym typeface="Arial"/>
              </a:rPr>
              <a:t>, K. Kabiru</a:t>
            </a:r>
            <a:r>
              <a:rPr baseline="31999" sz="1100">
                <a:latin typeface="Arial"/>
                <a:ea typeface="Arial"/>
                <a:cs typeface="Arial"/>
                <a:sym typeface="Arial"/>
              </a:rPr>
              <a:t>1</a:t>
            </a:r>
          </a:p>
        </p:txBody>
      </p:sp>
      <p:sp>
        <p:nvSpPr>
          <p:cNvPr id="44" name="Gastroenterology Unit, Luton &amp; Dunstable FT University Hospital, Luton, United Kingdom…"/>
          <p:cNvSpPr txBox="1"/>
          <p:nvPr/>
        </p:nvSpPr>
        <p:spPr>
          <a:xfrm>
            <a:off x="2922900" y="1242139"/>
            <a:ext cx="4024237" cy="295719"/>
          </a:xfrm>
          <a:prstGeom prst="rect">
            <a:avLst/>
          </a:prstGeom>
          <a:ln w="12700">
            <a:miter lim="400000"/>
          </a:ln>
          <a:extLst>
            <a:ext uri="{C572A759-6A51-4108-AA02-DFA0A04FC94B}">
              <ma14:wrappingTextBoxFlag xmlns:ma14="http://schemas.microsoft.com/office/mac/drawingml/2011/main" val="1"/>
            </a:ext>
          </a:extLst>
        </p:spPr>
        <p:txBody>
          <a:bodyPr wrap="none" lIns="35716" tIns="35716" rIns="35716" bIns="35716" anchor="ctr">
            <a:spAutoFit/>
          </a:bodyPr>
          <a:lstStyle/>
          <a:p>
            <a:pPr marL="171873" indent="-133773" algn="l" defTabSz="914400">
              <a:buSzPct val="100000"/>
              <a:buAutoNum type="arabicParenR" startAt="1"/>
              <a:defRPr baseline="-110499" sz="800">
                <a:solidFill>
                  <a:srgbClr val="00B050"/>
                </a:solidFill>
                <a:uFillTx/>
                <a:latin typeface="Times New Roman"/>
                <a:ea typeface="Times New Roman"/>
                <a:cs typeface="Times New Roman"/>
                <a:sym typeface="Times New Roman"/>
              </a:defRPr>
            </a:pPr>
            <a:r>
              <a:rPr baseline="0"/>
              <a:t>Gastroenterology Unit, Luton &amp; Dunstable FT University Hospital, Luton, United Kingdom</a:t>
            </a:r>
            <a:endParaRPr baseline="0"/>
          </a:p>
          <a:p>
            <a:pPr marL="171873" indent="-133773" algn="l" defTabSz="914400">
              <a:buSzPct val="100000"/>
              <a:buAutoNum type="arabicParenR" startAt="1"/>
              <a:defRPr baseline="-110499" sz="800">
                <a:solidFill>
                  <a:srgbClr val="00B050"/>
                </a:solidFill>
                <a:uFillTx/>
                <a:latin typeface="Times New Roman"/>
                <a:ea typeface="Times New Roman"/>
                <a:cs typeface="Times New Roman"/>
                <a:sym typeface="Times New Roman"/>
              </a:defRPr>
            </a:pPr>
            <a:r>
              <a:rPr baseline="0"/>
              <a:t>Manchester University, Medical School, Manchester, United Kingdom</a:t>
            </a:r>
          </a:p>
        </p:txBody>
      </p:sp>
      <p:graphicFrame>
        <p:nvGraphicFramePr>
          <p:cNvPr id="45" name="ESR, Calprotectin and Symptom Scores"/>
          <p:cNvGraphicFramePr/>
          <p:nvPr/>
        </p:nvGraphicFramePr>
        <p:xfrm>
          <a:off x="2550282" y="3809485"/>
          <a:ext cx="1838255" cy="628594"/>
        </p:xfrm>
        <a:graphic xmlns:a="http://schemas.openxmlformats.org/drawingml/2006/main">
          <a:graphicData uri="http://schemas.openxmlformats.org/drawingml/2006/table">
            <a:tbl>
              <a:tblPr firstCol="1" firstRow="1" lastCol="0" lastRow="0" bandCol="0" bandRow="0" rtl="0">
                <a:tableStyleId>{4C3C2611-4C71-4FC5-86AE-919BDF0F9419}</a:tableStyleId>
              </a:tblPr>
              <a:tblGrid>
                <a:gridCol w="457420"/>
                <a:gridCol w="457420"/>
                <a:gridCol w="457420"/>
                <a:gridCol w="457420"/>
              </a:tblGrid>
              <a:tr h="101600">
                <a:tc gridSpan="4">
                  <a:txBody>
                    <a:bodyPr/>
                    <a:lstStyle/>
                    <a:p>
                      <a:pPr algn="ctr" defTabSz="457200">
                        <a:defRPr b="0" sz="1800">
                          <a:solidFill>
                            <a:srgbClr val="000000"/>
                          </a:solidFill>
                          <a:uFillTx/>
                        </a:defRPr>
                      </a:pPr>
                      <a:r>
                        <a:rPr sz="600">
                          <a:latin typeface="Calibri"/>
                          <a:ea typeface="Calibri"/>
                          <a:cs typeface="Calibri"/>
                          <a:sym typeface="Calibri"/>
                        </a:rPr>
                        <a:t>ESR, Calprotectin and Symptom Scores</a:t>
                      </a:r>
                    </a:p>
                  </a:txBody>
                  <a:tcPr marL="0" marR="0" marT="0" marB="0" anchor="ctr" anchorCtr="0" horzOverflow="overflow">
                    <a:lnL/>
                    <a:lnR/>
                    <a:lnT/>
                    <a:lnB w="4445">
                      <a:solidFill>
                        <a:srgbClr val="000000"/>
                      </a:solidFill>
                      <a:miter lim="400000"/>
                    </a:lnB>
                    <a:solidFill>
                      <a:srgbClr val="000000">
                        <a:alpha val="0"/>
                      </a:srgbClr>
                    </a:solidFill>
                  </a:tcPr>
                </a:tc>
                <a:tc hMerge="1">
                  <a:tcPr/>
                </a:tc>
                <a:tc hMerge="1">
                  <a:tcPr/>
                </a:tc>
                <a:tc hMerge="1">
                  <a:tcPr/>
                </a:tc>
              </a:tr>
              <a:tr h="127461">
                <a:tc>
                  <a:txBody>
                    <a:bodyPr/>
                    <a:lstStyle/>
                    <a:p>
                      <a:pPr algn="l" defTabSz="457200">
                        <a:defRPr b="0" sz="400">
                          <a:solidFill>
                            <a:srgbClr val="000000"/>
                          </a:solidFill>
                          <a:uFillTx/>
                          <a:latin typeface="Calibri"/>
                          <a:ea typeface="Calibri"/>
                          <a:cs typeface="Calibri"/>
                          <a:sym typeface="Calibri"/>
                        </a:defRPr>
                      </a:pPr>
                    </a:p>
                  </a:txBody>
                  <a:tcPr marL="25400" marR="25400" marT="0" marB="25400" anchor="b"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defTabSz="457200">
                        <a:defRPr sz="1800">
                          <a:solidFill>
                            <a:srgbClr val="000000"/>
                          </a:solidFill>
                          <a:uFillTx/>
                        </a:defRPr>
                      </a:pPr>
                      <a:r>
                        <a:rPr sz="400">
                          <a:latin typeface="Calibri"/>
                          <a:ea typeface="Calibri"/>
                          <a:cs typeface="Calibri"/>
                          <a:sym typeface="Calibri"/>
                        </a:rPr>
                        <a:t>0</a:t>
                      </a:r>
                    </a:p>
                  </a:txBody>
                  <a:tcPr marL="25400" marR="25400" marT="0" marB="25400" anchor="b" anchorCtr="0" horzOverflow="overflow">
                    <a:lnL w="4445">
                      <a:solidFill>
                        <a:srgbClr val="000000"/>
                      </a:solidFill>
                      <a:miter lim="400000"/>
                    </a:lnL>
                    <a:lnR w="4445">
                      <a:solidFill>
                        <a:srgbClr val="000000"/>
                      </a:solidFill>
                      <a:miter lim="400000"/>
                    </a:lnR>
                    <a:lnT w="4445">
                      <a:solidFill>
                        <a:srgbClr val="000000"/>
                      </a:solidFill>
                      <a:miter lim="400000"/>
                    </a:lnT>
                    <a:lnB w="12700">
                      <a:solidFill>
                        <a:srgbClr val="AAAAAA"/>
                      </a:solidFill>
                      <a:miter lim="400000"/>
                    </a:lnB>
                    <a:solidFill>
                      <a:srgbClr val="BEC0BF"/>
                    </a:solidFill>
                  </a:tcPr>
                </a:tc>
                <a:tc>
                  <a:txBody>
                    <a:bodyPr/>
                    <a:lstStyle/>
                    <a:p>
                      <a:pPr defTabSz="457200">
                        <a:defRPr sz="1800">
                          <a:solidFill>
                            <a:srgbClr val="000000"/>
                          </a:solidFill>
                          <a:uFillTx/>
                        </a:defRPr>
                      </a:pPr>
                      <a:r>
                        <a:rPr sz="400">
                          <a:latin typeface="Calibri"/>
                          <a:ea typeface="Calibri"/>
                          <a:cs typeface="Calibri"/>
                          <a:sym typeface="Calibri"/>
                        </a:rPr>
                        <a:t>6</a:t>
                      </a:r>
                    </a:p>
                  </a:txBody>
                  <a:tcPr marL="25400" marR="25400" marT="0" marB="25400" anchor="b" anchorCtr="0" horzOverflow="overflow">
                    <a:lnL w="4445">
                      <a:solidFill>
                        <a:srgbClr val="000000"/>
                      </a:solidFill>
                      <a:miter lim="400000"/>
                    </a:lnL>
                    <a:lnR w="4445">
                      <a:solidFill>
                        <a:srgbClr val="000000"/>
                      </a:solidFill>
                      <a:miter lim="400000"/>
                    </a:lnR>
                    <a:lnT w="4445">
                      <a:solidFill>
                        <a:srgbClr val="000000"/>
                      </a:solidFill>
                      <a:miter lim="400000"/>
                    </a:lnT>
                    <a:lnB w="12700">
                      <a:solidFill>
                        <a:srgbClr val="AAAAAA"/>
                      </a:solidFill>
                      <a:miter lim="400000"/>
                    </a:lnB>
                    <a:solidFill>
                      <a:srgbClr val="BEC0BF"/>
                    </a:solidFill>
                  </a:tcPr>
                </a:tc>
                <a:tc>
                  <a:txBody>
                    <a:bodyPr/>
                    <a:lstStyle/>
                    <a:p>
                      <a:pPr defTabSz="457200">
                        <a:defRPr sz="1800">
                          <a:solidFill>
                            <a:srgbClr val="000000"/>
                          </a:solidFill>
                          <a:uFillTx/>
                        </a:defRPr>
                      </a:pPr>
                      <a:r>
                        <a:rPr sz="400">
                          <a:latin typeface="Calibri"/>
                          <a:ea typeface="Calibri"/>
                          <a:cs typeface="Calibri"/>
                          <a:sym typeface="Calibri"/>
                        </a:rPr>
                        <a:t>12</a:t>
                      </a:r>
                    </a:p>
                  </a:txBody>
                  <a:tcPr marL="25400" marR="25400" marT="0" marB="25400" anchor="b" anchorCtr="0" horzOverflow="overflow">
                    <a:lnL w="4445">
                      <a:solidFill>
                        <a:srgbClr val="000000"/>
                      </a:solidFill>
                      <a:miter lim="400000"/>
                    </a:lnL>
                    <a:lnR w="4445">
                      <a:solidFill>
                        <a:srgbClr val="000000"/>
                      </a:solidFill>
                      <a:miter lim="400000"/>
                    </a:lnR>
                    <a:lnT w="4445">
                      <a:solidFill>
                        <a:srgbClr val="000000"/>
                      </a:solidFill>
                      <a:miter lim="400000"/>
                    </a:lnT>
                    <a:lnB w="12700">
                      <a:solidFill>
                        <a:srgbClr val="AAAAAA"/>
                      </a:solidFill>
                      <a:miter lim="400000"/>
                    </a:lnB>
                    <a:solidFill>
                      <a:srgbClr val="BEC0BF"/>
                    </a:solidFill>
                  </a:tcPr>
                </a:tc>
              </a:tr>
              <a:tr h="130034">
                <a:tc>
                  <a:txBody>
                    <a:bodyPr/>
                    <a:lstStyle/>
                    <a:p>
                      <a:pPr algn="l" defTabSz="457200">
                        <a:defRPr b="0" sz="1800">
                          <a:solidFill>
                            <a:srgbClr val="000000"/>
                          </a:solidFill>
                          <a:uFillTx/>
                        </a:defRPr>
                      </a:pPr>
                      <a:r>
                        <a:rPr sz="400">
                          <a:latin typeface="Calibri"/>
                          <a:ea typeface="Calibri"/>
                          <a:cs typeface="Calibri"/>
                          <a:sym typeface="Calibri"/>
                        </a:rPr>
                        <a:t>ESR</a:t>
                      </a:r>
                    </a:p>
                  </a:txBody>
                  <a:tcPr marL="25400" marR="25400" marT="0" marB="25400" anchor="b" anchorCtr="0" horzOverflow="overflow">
                    <a:lnL w="4445">
                      <a:solidFill>
                        <a:srgbClr val="000000"/>
                      </a:solidFill>
                      <a:miter lim="400000"/>
                    </a:lnL>
                    <a:lnR>
                      <a:solidFill>
                        <a:srgbClr val="000000"/>
                      </a:solidFill>
                      <a:miter lim="400000"/>
                    </a:lnR>
                    <a:lnT>
                      <a:solidFill>
                        <a:srgbClr val="000000"/>
                      </a:solidFill>
                      <a:miter lim="400000"/>
                    </a:lnT>
                    <a:lnB w="4445">
                      <a:solidFill>
                        <a:srgbClr val="000000"/>
                      </a:solidFill>
                      <a:miter lim="400000"/>
                    </a:lnB>
                    <a:solidFill>
                      <a:srgbClr val="DCDCDC"/>
                    </a:solidFill>
                  </a:tcPr>
                </a:tc>
                <a:tc>
                  <a:txBody>
                    <a:bodyPr/>
                    <a:lstStyle/>
                    <a:p>
                      <a:pPr algn="ctr" defTabSz="457200">
                        <a:defRPr sz="1800">
                          <a:solidFill>
                            <a:srgbClr val="000000"/>
                          </a:solidFill>
                          <a:uFillTx/>
                        </a:defRPr>
                      </a:pPr>
                      <a:r>
                        <a:rPr sz="400">
                          <a:latin typeface="Calibri"/>
                          <a:ea typeface="Calibri"/>
                          <a:cs typeface="Calibri"/>
                          <a:sym typeface="Calibri"/>
                        </a:rPr>
                        <a:t>30</a:t>
                      </a:r>
                    </a:p>
                  </a:txBody>
                  <a:tcPr marL="25400" marR="25400" marT="0" marB="25400" anchor="b" anchorCtr="0" horzOverflow="overflow">
                    <a:lnL>
                      <a:solidFill>
                        <a:srgbClr val="000000"/>
                      </a:solidFill>
                      <a:miter lim="400000"/>
                    </a:lnL>
                    <a:lnR w="12700">
                      <a:solidFill>
                        <a:srgbClr val="AAAAAA"/>
                      </a:solidFill>
                      <a:miter lim="400000"/>
                    </a:lnR>
                    <a:lnT w="12700">
                      <a:solidFill>
                        <a:srgbClr val="AAAAAA"/>
                      </a:solidFill>
                      <a:miter lim="400000"/>
                    </a:lnT>
                    <a:lnB w="12700">
                      <a:solidFill>
                        <a:srgbClr val="AAAAAA"/>
                      </a:solidFill>
                      <a:miter lim="400000"/>
                    </a:lnB>
                    <a:noFill/>
                  </a:tcPr>
                </a:tc>
                <a:tc>
                  <a:txBody>
                    <a:bodyPr/>
                    <a:lstStyle/>
                    <a:p>
                      <a:pPr algn="ctr" defTabSz="457200">
                        <a:defRPr sz="1800">
                          <a:solidFill>
                            <a:srgbClr val="000000"/>
                          </a:solidFill>
                          <a:uFillTx/>
                        </a:defRPr>
                      </a:pPr>
                      <a:r>
                        <a:rPr sz="400">
                          <a:latin typeface="Calibri"/>
                          <a:ea typeface="Calibri"/>
                          <a:cs typeface="Calibri"/>
                          <a:sym typeface="Calibri"/>
                        </a:rPr>
                        <a:t>17.3</a:t>
                      </a:r>
                    </a:p>
                  </a:txBody>
                  <a:tcPr marL="25400" marR="25400" marT="0" marB="25400" anchor="b" anchorCtr="0" horzOverflow="overflow">
                    <a:lnL w="12700">
                      <a:solidFill>
                        <a:srgbClr val="AAAAAA"/>
                      </a:solidFill>
                      <a:miter lim="400000"/>
                    </a:lnL>
                    <a:lnR w="12700">
                      <a:solidFill>
                        <a:srgbClr val="AAAAAA"/>
                      </a:solidFill>
                      <a:miter lim="400000"/>
                    </a:lnR>
                    <a:lnT w="12700">
                      <a:solidFill>
                        <a:srgbClr val="AAAAAA"/>
                      </a:solidFill>
                      <a:miter lim="400000"/>
                    </a:lnT>
                    <a:lnB w="12700">
                      <a:solidFill>
                        <a:srgbClr val="AAAAAA"/>
                      </a:solidFill>
                      <a:miter lim="400000"/>
                    </a:lnB>
                    <a:noFill/>
                  </a:tcPr>
                </a:tc>
                <a:tc>
                  <a:txBody>
                    <a:bodyPr/>
                    <a:lstStyle/>
                    <a:p>
                      <a:pPr algn="ctr" defTabSz="457200">
                        <a:defRPr sz="1800">
                          <a:solidFill>
                            <a:srgbClr val="000000"/>
                          </a:solidFill>
                          <a:uFillTx/>
                        </a:defRPr>
                      </a:pPr>
                      <a:r>
                        <a:rPr sz="400">
                          <a:latin typeface="Calibri"/>
                          <a:ea typeface="Calibri"/>
                          <a:cs typeface="Calibri"/>
                          <a:sym typeface="Calibri"/>
                        </a:rPr>
                        <a:t>12.1</a:t>
                      </a:r>
                    </a:p>
                  </a:txBody>
                  <a:tcPr marL="25400" marR="25400" marT="0" marB="25400" anchor="b" anchorCtr="0" horzOverflow="overflow">
                    <a:lnL w="12700">
                      <a:solidFill>
                        <a:srgbClr val="AAAAAA"/>
                      </a:solidFill>
                      <a:miter lim="400000"/>
                    </a:lnL>
                    <a:lnR w="12700">
                      <a:solidFill>
                        <a:srgbClr val="AAAAAA"/>
                      </a:solidFill>
                      <a:miter lim="400000"/>
                    </a:lnR>
                    <a:lnT w="12700">
                      <a:solidFill>
                        <a:srgbClr val="AAAAAA"/>
                      </a:solidFill>
                      <a:miter lim="400000"/>
                    </a:lnT>
                    <a:lnB w="12700">
                      <a:solidFill>
                        <a:srgbClr val="AAAAAA"/>
                      </a:solidFill>
                      <a:miter lim="400000"/>
                    </a:lnB>
                    <a:noFill/>
                  </a:tcPr>
                </a:tc>
              </a:tr>
              <a:tr h="127461">
                <a:tc>
                  <a:txBody>
                    <a:bodyPr/>
                    <a:lstStyle/>
                    <a:p>
                      <a:pPr algn="l" defTabSz="457200">
                        <a:defRPr b="0" sz="1800">
                          <a:solidFill>
                            <a:srgbClr val="000000"/>
                          </a:solidFill>
                          <a:uFillTx/>
                        </a:defRPr>
                      </a:pPr>
                      <a:r>
                        <a:rPr sz="400">
                          <a:latin typeface="Calibri"/>
                          <a:ea typeface="Calibri"/>
                          <a:cs typeface="Calibri"/>
                          <a:sym typeface="Calibri"/>
                        </a:rPr>
                        <a:t>Calprotectin</a:t>
                      </a:r>
                    </a:p>
                  </a:txBody>
                  <a:tcPr marL="25400" marR="25400" marT="0" marB="25400" anchor="b" anchorCtr="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solidFill>
                            <a:srgbClr val="000000"/>
                          </a:solidFill>
                          <a:uFillTx/>
                        </a:defRPr>
                      </a:pPr>
                      <a:r>
                        <a:rPr sz="400">
                          <a:latin typeface="Calibri"/>
                          <a:ea typeface="Calibri"/>
                          <a:cs typeface="Calibri"/>
                          <a:sym typeface="Calibri"/>
                        </a:rPr>
                        <a:t>1263</a:t>
                      </a:r>
                    </a:p>
                  </a:txBody>
                  <a:tcPr marL="25400" marR="25400" marT="0" marB="25400" anchor="b" anchorCtr="0" horzOverflow="overflow">
                    <a:lnL>
                      <a:solidFill>
                        <a:srgbClr val="000000"/>
                      </a:solidFill>
                      <a:miter lim="400000"/>
                    </a:lnL>
                    <a:lnR w="4445">
                      <a:solidFill>
                        <a:srgbClr val="000000"/>
                      </a:solidFill>
                      <a:miter lim="400000"/>
                    </a:lnR>
                    <a:lnT w="12700">
                      <a:solidFill>
                        <a:srgbClr val="AAAAAA"/>
                      </a:solidFill>
                      <a:miter lim="400000"/>
                    </a:lnT>
                    <a:lnB w="4445">
                      <a:solidFill>
                        <a:srgbClr val="000000"/>
                      </a:solidFill>
                      <a:miter lim="400000"/>
                    </a:lnB>
                    <a:noFill/>
                  </a:tcPr>
                </a:tc>
                <a:tc>
                  <a:txBody>
                    <a:bodyPr/>
                    <a:lstStyle/>
                    <a:p>
                      <a:pPr algn="ctr" defTabSz="457200">
                        <a:defRPr sz="1800">
                          <a:solidFill>
                            <a:srgbClr val="000000"/>
                          </a:solidFill>
                          <a:uFillTx/>
                        </a:defRPr>
                      </a:pPr>
                      <a:r>
                        <a:rPr sz="400">
                          <a:latin typeface="Calibri"/>
                          <a:ea typeface="Calibri"/>
                          <a:cs typeface="Calibri"/>
                          <a:sym typeface="Calibri"/>
                        </a:rPr>
                        <a:t>852</a:t>
                      </a:r>
                    </a:p>
                  </a:txBody>
                  <a:tcPr marL="25400" marR="25400" marT="0" marB="25400" anchor="b" anchorCtr="0" horzOverflow="overflow">
                    <a:lnL w="4445">
                      <a:solidFill>
                        <a:srgbClr val="000000"/>
                      </a:solidFill>
                      <a:miter lim="400000"/>
                    </a:lnL>
                    <a:lnR w="4445">
                      <a:solidFill>
                        <a:srgbClr val="000000"/>
                      </a:solidFill>
                      <a:miter lim="400000"/>
                    </a:lnR>
                    <a:lnT w="12700">
                      <a:solidFill>
                        <a:srgbClr val="AAAAAA"/>
                      </a:solidFill>
                      <a:miter lim="400000"/>
                    </a:lnT>
                    <a:lnB w="4445">
                      <a:solidFill>
                        <a:srgbClr val="000000"/>
                      </a:solidFill>
                      <a:miter lim="400000"/>
                    </a:lnB>
                    <a:noFill/>
                  </a:tcPr>
                </a:tc>
                <a:tc>
                  <a:txBody>
                    <a:bodyPr/>
                    <a:lstStyle/>
                    <a:p>
                      <a:pPr algn="ctr" defTabSz="457200">
                        <a:defRPr sz="1800">
                          <a:solidFill>
                            <a:srgbClr val="000000"/>
                          </a:solidFill>
                          <a:uFillTx/>
                        </a:defRPr>
                      </a:pPr>
                      <a:r>
                        <a:rPr sz="400">
                          <a:latin typeface="Calibri"/>
                          <a:ea typeface="Calibri"/>
                          <a:cs typeface="Calibri"/>
                          <a:sym typeface="Calibri"/>
                        </a:rPr>
                        <a:t>440</a:t>
                      </a:r>
                    </a:p>
                  </a:txBody>
                  <a:tcPr marL="25400" marR="25400" marT="0" marB="25400" anchor="b" anchorCtr="0" horzOverflow="overflow">
                    <a:lnL w="4445">
                      <a:solidFill>
                        <a:srgbClr val="000000"/>
                      </a:solidFill>
                      <a:miter lim="400000"/>
                    </a:lnL>
                    <a:lnR w="4445">
                      <a:solidFill>
                        <a:srgbClr val="000000"/>
                      </a:solidFill>
                      <a:miter lim="400000"/>
                    </a:lnR>
                    <a:lnT w="12700">
                      <a:solidFill>
                        <a:srgbClr val="AAAAAA"/>
                      </a:solidFill>
                      <a:miter lim="400000"/>
                    </a:lnT>
                    <a:lnB w="4445">
                      <a:solidFill>
                        <a:srgbClr val="000000"/>
                      </a:solidFill>
                      <a:miter lim="400000"/>
                    </a:lnB>
                    <a:noFill/>
                  </a:tcPr>
                </a:tc>
              </a:tr>
              <a:tr h="124889">
                <a:tc>
                  <a:txBody>
                    <a:bodyPr/>
                    <a:lstStyle/>
                    <a:p>
                      <a:pPr algn="l" defTabSz="457200">
                        <a:defRPr b="0" sz="1800">
                          <a:solidFill>
                            <a:srgbClr val="000000"/>
                          </a:solidFill>
                          <a:uFillTx/>
                        </a:defRPr>
                      </a:pPr>
                      <a:r>
                        <a:rPr sz="400">
                          <a:latin typeface="Calibri"/>
                          <a:ea typeface="Calibri"/>
                          <a:cs typeface="Calibri"/>
                          <a:sym typeface="Calibri"/>
                        </a:rPr>
                        <a:t>Symptom Scores</a:t>
                      </a:r>
                    </a:p>
                  </a:txBody>
                  <a:tcPr marL="25400" marR="25400" marT="0" marB="25400" anchor="b" anchorCtr="0" horzOverflow="overflow">
                    <a:lnL w="4445">
                      <a:solidFill>
                        <a:srgbClr val="000000"/>
                      </a:solidFill>
                      <a:miter lim="400000"/>
                    </a:lnL>
                    <a:lnR>
                      <a:solidFill>
                        <a:srgbClr val="000000"/>
                      </a:solidFill>
                      <a:miter lim="400000"/>
                    </a:lnR>
                    <a:lnT w="4445">
                      <a:solidFill>
                        <a:srgbClr val="000000"/>
                      </a:solidFill>
                      <a:miter lim="400000"/>
                    </a:lnT>
                    <a:lnB w="4445">
                      <a:solidFill>
                        <a:srgbClr val="000000"/>
                      </a:solidFill>
                      <a:miter lim="400000"/>
                    </a:lnB>
                    <a:solidFill>
                      <a:srgbClr val="DCDCDC"/>
                    </a:solidFill>
                  </a:tcPr>
                </a:tc>
                <a:tc>
                  <a:txBody>
                    <a:bodyPr/>
                    <a:lstStyle/>
                    <a:p>
                      <a:pPr algn="ctr" defTabSz="457200">
                        <a:defRPr sz="1800">
                          <a:solidFill>
                            <a:srgbClr val="000000"/>
                          </a:solidFill>
                          <a:uFillTx/>
                        </a:defRPr>
                      </a:pPr>
                      <a:r>
                        <a:rPr sz="400">
                          <a:latin typeface="Calibri"/>
                          <a:ea typeface="Calibri"/>
                          <a:cs typeface="Calibri"/>
                          <a:sym typeface="Calibri"/>
                        </a:rPr>
                        <a:t>7.3</a:t>
                      </a:r>
                    </a:p>
                  </a:txBody>
                  <a:tcPr marL="25400" marR="25400" marT="0" marB="25400" anchor="b" anchorCtr="0" horzOverflow="overflow">
                    <a:lnL>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solidFill>
                            <a:srgbClr val="000000"/>
                          </a:solidFill>
                          <a:uFillTx/>
                        </a:defRPr>
                      </a:pPr>
                      <a:r>
                        <a:rPr sz="400">
                          <a:latin typeface="Calibri"/>
                          <a:ea typeface="Calibri"/>
                          <a:cs typeface="Calibri"/>
                          <a:sym typeface="Calibri"/>
                        </a:rPr>
                        <a:t>1.9</a:t>
                      </a:r>
                    </a:p>
                  </a:txBody>
                  <a:tcPr marL="25400" marR="25400" marT="0" marB="25400" anchor="b" anchorCtr="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c>
                  <a:txBody>
                    <a:bodyPr/>
                    <a:lstStyle/>
                    <a:p>
                      <a:pPr algn="ctr" defTabSz="457200">
                        <a:defRPr sz="1800">
                          <a:solidFill>
                            <a:srgbClr val="000000"/>
                          </a:solidFill>
                          <a:uFillTx/>
                        </a:defRPr>
                      </a:pPr>
                      <a:r>
                        <a:rPr sz="400">
                          <a:latin typeface="Calibri"/>
                          <a:ea typeface="Calibri"/>
                          <a:cs typeface="Calibri"/>
                          <a:sym typeface="Calibri"/>
                        </a:rPr>
                        <a:t>3.1</a:t>
                      </a:r>
                    </a:p>
                  </a:txBody>
                  <a:tcPr marL="25400" marR="25400" marT="0" marB="25400" anchor="b" anchorCtr="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noFill/>
                  </a:tcPr>
                </a:tc>
              </a:tr>
            </a:tbl>
          </a:graphicData>
        </a:graphic>
      </p:graphicFrame>
      <p:pic>
        <p:nvPicPr>
          <p:cNvPr id="46" name="Image" descr="Image"/>
          <p:cNvPicPr>
            <a:picLocks noChangeAspect="1"/>
          </p:cNvPicPr>
          <p:nvPr/>
        </p:nvPicPr>
        <p:blipFill>
          <a:blip r:embed="rId5">
            <a:extLst/>
          </a:blip>
          <a:stretch>
            <a:fillRect/>
          </a:stretch>
        </p:blipFill>
        <p:spPr>
          <a:xfrm>
            <a:off x="3204182" y="2760270"/>
            <a:ext cx="1193659" cy="991466"/>
          </a:xfrm>
          <a:prstGeom prst="rect">
            <a:avLst/>
          </a:prstGeom>
          <a:ln w="12700">
            <a:miter lim="400000"/>
          </a:ln>
        </p:spPr>
      </p:pic>
      <p:sp>
        <p:nvSpPr>
          <p:cNvPr id="47" name="ESR…"/>
          <p:cNvSpPr txBox="1"/>
          <p:nvPr/>
        </p:nvSpPr>
        <p:spPr>
          <a:xfrm>
            <a:off x="2636984" y="3131386"/>
            <a:ext cx="359393" cy="249235"/>
          </a:xfrm>
          <a:prstGeom prst="rect">
            <a:avLst/>
          </a:prstGeom>
          <a:ln w="12700">
            <a:miter lim="400000"/>
          </a:ln>
          <a:extLst>
            <a:ext uri="{C572A759-6A51-4108-AA02-DFA0A04FC94B}">
              <ma14:wrappingTextBoxFlag xmlns:ma14="http://schemas.microsoft.com/office/mac/drawingml/2011/main" val="1"/>
            </a:ext>
          </a:extLst>
        </p:spPr>
        <p:txBody>
          <a:bodyPr wrap="none" lIns="35716" tIns="35716" rIns="35716" bIns="35716" anchor="ctr">
            <a:spAutoFit/>
          </a:bodyPr>
          <a:lstStyle/>
          <a:p>
            <a:pPr>
              <a:defRPr sz="600"/>
            </a:pPr>
            <a:r>
              <a:t>ESR </a:t>
            </a:r>
          </a:p>
          <a:p>
            <a:pPr>
              <a:defRPr sz="600"/>
            </a:pPr>
            <a:r>
              <a:t>Results</a:t>
            </a:r>
            <a:r>
              <a:t> </a:t>
            </a:r>
          </a:p>
        </p:txBody>
      </p:sp>
      <p:graphicFrame>
        <p:nvGraphicFramePr>
          <p:cNvPr id="48" name="Eliakim Scores at Month 0, 6 and 12"/>
          <p:cNvGraphicFramePr/>
          <p:nvPr/>
        </p:nvGraphicFramePr>
        <p:xfrm>
          <a:off x="4650128" y="1916458"/>
          <a:ext cx="1850173" cy="569367"/>
        </p:xfrm>
        <a:graphic xmlns:a="http://schemas.openxmlformats.org/drawingml/2006/main">
          <a:graphicData uri="http://schemas.openxmlformats.org/drawingml/2006/table">
            <a:tbl>
              <a:tblPr firstCol="1" firstRow="1" lastCol="0" lastRow="0" bandCol="0" bandRow="0" rtl="0">
                <a:tableStyleId>{4C3C2611-4C71-4FC5-86AE-919BDF0F9419}</a:tableStyleId>
              </a:tblPr>
              <a:tblGrid>
                <a:gridCol w="460400"/>
                <a:gridCol w="460400"/>
                <a:gridCol w="460400"/>
                <a:gridCol w="460400"/>
              </a:tblGrid>
              <a:tr h="101600">
                <a:tc gridSpan="4">
                  <a:txBody>
                    <a:bodyPr/>
                    <a:lstStyle/>
                    <a:p>
                      <a:pPr algn="ctr" defTabSz="457200">
                        <a:defRPr b="0" sz="1800">
                          <a:solidFill>
                            <a:srgbClr val="000000"/>
                          </a:solidFill>
                          <a:uFillTx/>
                        </a:defRPr>
                      </a:pPr>
                      <a:r>
                        <a:rPr sz="600">
                          <a:latin typeface="Calibri"/>
                          <a:ea typeface="Calibri"/>
                          <a:cs typeface="Calibri"/>
                          <a:sym typeface="Calibri"/>
                        </a:rPr>
                        <a:t>Eliakim Scores at Month 0, 6 and 12</a:t>
                      </a:r>
                    </a:p>
                  </a:txBody>
                  <a:tcPr marL="0" marR="0" marT="0" marB="0" anchor="ctr" anchorCtr="0" horzOverflow="overflow">
                    <a:lnL/>
                    <a:lnR/>
                    <a:lnT/>
                    <a:lnB w="4445">
                      <a:solidFill>
                        <a:srgbClr val="000000"/>
                      </a:solidFill>
                      <a:miter lim="400000"/>
                    </a:lnB>
                    <a:solidFill>
                      <a:srgbClr val="000000">
                        <a:alpha val="0"/>
                      </a:srgbClr>
                    </a:solidFill>
                  </a:tcPr>
                </a:tc>
                <a:tc hMerge="1">
                  <a:tcPr/>
                </a:tc>
                <a:tc hMerge="1">
                  <a:tcPr/>
                </a:tc>
                <a:tc hMerge="1">
                  <a:tcPr/>
                </a:tc>
              </a:tr>
              <a:tr h="122469">
                <a:tc>
                  <a:txBody>
                    <a:bodyPr/>
                    <a:lstStyle/>
                    <a:p>
                      <a:pPr algn="l" defTabSz="457200">
                        <a:defRPr b="0" sz="400">
                          <a:solidFill>
                            <a:srgbClr val="000000"/>
                          </a:solidFill>
                          <a:uFillTx/>
                          <a:latin typeface="Calibri"/>
                          <a:ea typeface="Calibri"/>
                          <a:cs typeface="Calibri"/>
                          <a:sym typeface="Calibri"/>
                        </a:defRPr>
                      </a:pPr>
                    </a:p>
                  </a:txBody>
                  <a:tcPr marL="25400" marR="25400" marT="0" marB="25400" anchor="b"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defTabSz="457200">
                        <a:defRPr sz="1800">
                          <a:solidFill>
                            <a:srgbClr val="000000"/>
                          </a:solidFill>
                          <a:uFillTx/>
                        </a:defRPr>
                      </a:pPr>
                      <a:r>
                        <a:rPr sz="400">
                          <a:latin typeface="Calibri"/>
                          <a:ea typeface="Calibri"/>
                          <a:cs typeface="Calibri"/>
                          <a:sym typeface="Calibri"/>
                        </a:rPr>
                        <a:t>0</a:t>
                      </a:r>
                    </a:p>
                  </a:txBody>
                  <a:tcPr marL="25400" marR="25400" marT="0" marB="25400" anchor="b" anchorCtr="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rgbClr val="BEC0BF"/>
                    </a:solidFill>
                  </a:tcPr>
                </a:tc>
                <a:tc>
                  <a:txBody>
                    <a:bodyPr/>
                    <a:lstStyle/>
                    <a:p>
                      <a:pPr defTabSz="457200">
                        <a:defRPr sz="1800">
                          <a:solidFill>
                            <a:srgbClr val="000000"/>
                          </a:solidFill>
                          <a:uFillTx/>
                        </a:defRPr>
                      </a:pPr>
                      <a:r>
                        <a:rPr sz="400">
                          <a:latin typeface="Calibri"/>
                          <a:ea typeface="Calibri"/>
                          <a:cs typeface="Calibri"/>
                          <a:sym typeface="Calibri"/>
                        </a:rPr>
                        <a:t>6</a:t>
                      </a:r>
                    </a:p>
                  </a:txBody>
                  <a:tcPr marL="25400" marR="25400" marT="0" marB="25400" anchor="b" anchorCtr="0" horzOverflow="overflow">
                    <a:lnL w="4445">
                      <a:solidFill>
                        <a:srgbClr val="000000"/>
                      </a:solidFill>
                      <a:miter lim="400000"/>
                    </a:lnL>
                    <a:lnR w="4445">
                      <a:solidFill>
                        <a:srgbClr val="000000"/>
                      </a:solidFill>
                      <a:miter lim="400000"/>
                    </a:lnR>
                    <a:lnT w="4445">
                      <a:solidFill>
                        <a:srgbClr val="000000"/>
                      </a:solidFill>
                      <a:miter lim="400000"/>
                    </a:lnT>
                    <a:lnB w="12700">
                      <a:solidFill>
                        <a:srgbClr val="AAAAAA"/>
                      </a:solidFill>
                      <a:miter lim="400000"/>
                    </a:lnB>
                    <a:solidFill>
                      <a:srgbClr val="BEC0BF"/>
                    </a:solidFill>
                  </a:tcPr>
                </a:tc>
                <a:tc>
                  <a:txBody>
                    <a:bodyPr/>
                    <a:lstStyle/>
                    <a:p>
                      <a:pPr defTabSz="457200">
                        <a:defRPr sz="1800">
                          <a:solidFill>
                            <a:srgbClr val="000000"/>
                          </a:solidFill>
                          <a:uFillTx/>
                        </a:defRPr>
                      </a:pPr>
                      <a:r>
                        <a:rPr sz="400">
                          <a:latin typeface="Calibri"/>
                          <a:ea typeface="Calibri"/>
                          <a:cs typeface="Calibri"/>
                          <a:sym typeface="Calibri"/>
                        </a:rPr>
                        <a:t>12</a:t>
                      </a:r>
                    </a:p>
                  </a:txBody>
                  <a:tcPr marL="25400" marR="25400" marT="0" marB="25400" anchor="b" anchorCtr="0" horzOverflow="overflow">
                    <a:lnL w="4445">
                      <a:solidFill>
                        <a:srgbClr val="000000"/>
                      </a:solidFill>
                      <a:miter lim="400000"/>
                    </a:lnL>
                    <a:lnR w="4445">
                      <a:solidFill>
                        <a:srgbClr val="000000"/>
                      </a:solidFill>
                      <a:miter lim="400000"/>
                    </a:lnR>
                    <a:lnT w="4445">
                      <a:solidFill>
                        <a:srgbClr val="000000"/>
                      </a:solidFill>
                      <a:miter lim="400000"/>
                    </a:lnT>
                    <a:lnB w="12700">
                      <a:solidFill>
                        <a:srgbClr val="AAAAAA"/>
                      </a:solidFill>
                      <a:miter lim="400000"/>
                    </a:lnB>
                    <a:solidFill>
                      <a:srgbClr val="BEC0BF"/>
                    </a:solidFill>
                  </a:tcPr>
                </a:tc>
              </a:tr>
              <a:tr h="124941">
                <a:tc>
                  <a:txBody>
                    <a:bodyPr/>
                    <a:lstStyle/>
                    <a:p>
                      <a:pPr algn="l" defTabSz="457200">
                        <a:defRPr b="0" sz="1800">
                          <a:solidFill>
                            <a:srgbClr val="000000"/>
                          </a:solidFill>
                          <a:uFillTx/>
                        </a:defRPr>
                      </a:pPr>
                      <a:r>
                        <a:rPr sz="400">
                          <a:latin typeface="Calibri"/>
                          <a:ea typeface="Calibri"/>
                          <a:cs typeface="Calibri"/>
                          <a:sym typeface="Calibri"/>
                        </a:rPr>
                        <a:t>Small Bowel</a:t>
                      </a:r>
                    </a:p>
                  </a:txBody>
                  <a:tcPr marL="25400" marR="25400" marT="0" marB="25400" anchor="b" anchorCtr="0" horzOverflow="overflow">
                    <a:lnL w="4445">
                      <a:solidFill>
                        <a:srgbClr val="000000"/>
                      </a:solidFill>
                      <a:miter lim="400000"/>
                    </a:lnL>
                    <a:lnR w="12700">
                      <a:solidFill>
                        <a:srgbClr val="AAAAAA"/>
                      </a:solidFill>
                      <a:miter lim="400000"/>
                    </a:lnR>
                    <a:lnT>
                      <a:solidFill>
                        <a:srgbClr val="000000"/>
                      </a:solidFill>
                      <a:miter lim="400000"/>
                    </a:lnT>
                    <a:lnB w="4445">
                      <a:solidFill>
                        <a:srgbClr val="000000"/>
                      </a:solidFill>
                      <a:miter lim="400000"/>
                    </a:lnB>
                    <a:solidFill>
                      <a:srgbClr val="DCDCDC"/>
                    </a:solidFill>
                  </a:tcPr>
                </a:tc>
                <a:tc>
                  <a:txBody>
                    <a:bodyPr/>
                    <a:lstStyle/>
                    <a:p>
                      <a:pPr defTabSz="457200">
                        <a:defRPr sz="1800">
                          <a:solidFill>
                            <a:srgbClr val="000000"/>
                          </a:solidFill>
                          <a:uFillTx/>
                        </a:defRPr>
                      </a:pPr>
                      <a:r>
                        <a:rPr sz="400">
                          <a:latin typeface="Calibri"/>
                          <a:ea typeface="Calibri"/>
                          <a:cs typeface="Calibri"/>
                          <a:sym typeface="Calibri"/>
                        </a:rPr>
                        <a:t>5</a:t>
                      </a:r>
                    </a:p>
                  </a:txBody>
                  <a:tcPr marL="25400" marR="25400" marT="0" marB="25400" anchor="b" anchorCtr="0" horzOverflow="overflow">
                    <a:lnL w="12700">
                      <a:solidFill>
                        <a:srgbClr val="AAAAAA"/>
                      </a:solidFill>
                      <a:miter lim="400000"/>
                    </a:lnL>
                    <a:lnR w="12700">
                      <a:solidFill>
                        <a:srgbClr val="AAAAAA"/>
                      </a:solidFill>
                      <a:miter lim="400000"/>
                    </a:lnR>
                    <a:lnT>
                      <a:solidFill>
                        <a:srgbClr val="000000"/>
                      </a:solidFill>
                      <a:miter lim="400000"/>
                    </a:lnT>
                    <a:lnB w="12700">
                      <a:solidFill>
                        <a:srgbClr val="AAAAAA"/>
                      </a:solidFill>
                      <a:miter lim="400000"/>
                    </a:lnB>
                    <a:noFill/>
                  </a:tcPr>
                </a:tc>
                <a:tc>
                  <a:txBody>
                    <a:bodyPr/>
                    <a:lstStyle/>
                    <a:p>
                      <a:pPr defTabSz="457200">
                        <a:defRPr sz="1800">
                          <a:solidFill>
                            <a:srgbClr val="000000"/>
                          </a:solidFill>
                          <a:uFillTx/>
                        </a:defRPr>
                      </a:pPr>
                      <a:r>
                        <a:rPr sz="400">
                          <a:latin typeface="Calibri"/>
                          <a:ea typeface="Calibri"/>
                          <a:cs typeface="Calibri"/>
                          <a:sym typeface="Calibri"/>
                        </a:rPr>
                        <a:t>3.8</a:t>
                      </a:r>
                    </a:p>
                  </a:txBody>
                  <a:tcPr marL="25400" marR="25400" marT="0" marB="25400" anchor="b" anchorCtr="0" horzOverflow="overflow">
                    <a:lnL w="12700">
                      <a:solidFill>
                        <a:srgbClr val="AAAAAA"/>
                      </a:solidFill>
                      <a:miter lim="400000"/>
                    </a:lnL>
                    <a:lnR w="12700">
                      <a:solidFill>
                        <a:srgbClr val="AAAAAA"/>
                      </a:solidFill>
                      <a:miter lim="400000"/>
                    </a:lnR>
                    <a:lnT w="12700">
                      <a:solidFill>
                        <a:srgbClr val="AAAAAA"/>
                      </a:solidFill>
                      <a:miter lim="400000"/>
                    </a:lnT>
                    <a:lnB w="12700">
                      <a:solidFill>
                        <a:srgbClr val="AAAAAA"/>
                      </a:solidFill>
                      <a:miter lim="400000"/>
                    </a:lnB>
                    <a:noFill/>
                  </a:tcPr>
                </a:tc>
                <a:tc>
                  <a:txBody>
                    <a:bodyPr/>
                    <a:lstStyle/>
                    <a:p>
                      <a:pPr defTabSz="457200">
                        <a:defRPr sz="1800">
                          <a:solidFill>
                            <a:srgbClr val="000000"/>
                          </a:solidFill>
                          <a:uFillTx/>
                        </a:defRPr>
                      </a:pPr>
                      <a:r>
                        <a:rPr sz="400">
                          <a:latin typeface="Calibri"/>
                          <a:ea typeface="Calibri"/>
                          <a:cs typeface="Calibri"/>
                          <a:sym typeface="Calibri"/>
                        </a:rPr>
                        <a:t>2.8</a:t>
                      </a:r>
                    </a:p>
                  </a:txBody>
                  <a:tcPr marL="25400" marR="25400" marT="0" marB="25400" anchor="b" anchorCtr="0" horzOverflow="overflow">
                    <a:lnL w="12700">
                      <a:solidFill>
                        <a:srgbClr val="AAAAAA"/>
                      </a:solidFill>
                      <a:miter lim="400000"/>
                    </a:lnL>
                    <a:lnR w="12700">
                      <a:solidFill>
                        <a:srgbClr val="AAAAAA"/>
                      </a:solidFill>
                      <a:miter lim="400000"/>
                    </a:lnR>
                    <a:lnT w="12700">
                      <a:solidFill>
                        <a:srgbClr val="AAAAAA"/>
                      </a:solidFill>
                      <a:miter lim="400000"/>
                    </a:lnT>
                    <a:lnB w="12700">
                      <a:solidFill>
                        <a:srgbClr val="AAAAAA"/>
                      </a:solidFill>
                      <a:miter lim="400000"/>
                    </a:lnB>
                    <a:noFill/>
                  </a:tcPr>
                </a:tc>
              </a:tr>
              <a:tr h="124941">
                <a:tc>
                  <a:txBody>
                    <a:bodyPr/>
                    <a:lstStyle/>
                    <a:p>
                      <a:pPr algn="l" defTabSz="457200">
                        <a:defRPr b="0" sz="1800">
                          <a:solidFill>
                            <a:srgbClr val="000000"/>
                          </a:solidFill>
                          <a:uFillTx/>
                        </a:defRPr>
                      </a:pPr>
                      <a:r>
                        <a:rPr sz="400">
                          <a:latin typeface="Calibri"/>
                          <a:ea typeface="Calibri"/>
                          <a:cs typeface="Calibri"/>
                          <a:sym typeface="Calibri"/>
                        </a:rPr>
                        <a:t>Colon</a:t>
                      </a:r>
                    </a:p>
                  </a:txBody>
                  <a:tcPr marL="25400" marR="25400" marT="0" marB="25400" anchor="b" anchorCtr="0" horzOverflow="overflow">
                    <a:lnL w="4445">
                      <a:solidFill>
                        <a:srgbClr val="000000"/>
                      </a:solidFill>
                      <a:miter lim="400000"/>
                    </a:lnL>
                    <a:lnR w="12700">
                      <a:solidFill>
                        <a:srgbClr val="AAAAAA"/>
                      </a:solidFill>
                      <a:miter lim="400000"/>
                    </a:lnR>
                    <a:lnT w="4445">
                      <a:solidFill>
                        <a:srgbClr val="000000"/>
                      </a:solidFill>
                      <a:miter lim="400000"/>
                    </a:lnT>
                    <a:lnB w="4445">
                      <a:solidFill>
                        <a:srgbClr val="000000"/>
                      </a:solidFill>
                      <a:miter lim="400000"/>
                    </a:lnB>
                    <a:solidFill>
                      <a:srgbClr val="DCDCDC"/>
                    </a:solidFill>
                  </a:tcPr>
                </a:tc>
                <a:tc>
                  <a:txBody>
                    <a:bodyPr/>
                    <a:lstStyle/>
                    <a:p>
                      <a:pPr defTabSz="457200">
                        <a:defRPr sz="1800">
                          <a:solidFill>
                            <a:srgbClr val="000000"/>
                          </a:solidFill>
                          <a:uFillTx/>
                        </a:defRPr>
                      </a:pPr>
                      <a:r>
                        <a:rPr sz="400">
                          <a:latin typeface="Calibri"/>
                          <a:ea typeface="Calibri"/>
                          <a:cs typeface="Calibri"/>
                          <a:sym typeface="Calibri"/>
                        </a:rPr>
                        <a:t>9.7</a:t>
                      </a:r>
                    </a:p>
                  </a:txBody>
                  <a:tcPr marL="25400" marR="25400" marT="0" marB="25400" anchor="b" anchorCtr="0" horzOverflow="overflow">
                    <a:lnL w="12700">
                      <a:solidFill>
                        <a:srgbClr val="AAAAAA"/>
                      </a:solidFill>
                      <a:miter lim="400000"/>
                    </a:lnL>
                    <a:lnR w="12700">
                      <a:solidFill>
                        <a:srgbClr val="AAAAAA"/>
                      </a:solidFill>
                      <a:miter lim="400000"/>
                    </a:lnR>
                    <a:lnT w="12700">
                      <a:solidFill>
                        <a:srgbClr val="AAAAAA"/>
                      </a:solidFill>
                      <a:miter lim="400000"/>
                    </a:lnT>
                    <a:lnB w="12700">
                      <a:solidFill>
                        <a:srgbClr val="AAAAAA"/>
                      </a:solidFill>
                      <a:miter lim="400000"/>
                    </a:lnB>
                    <a:noFill/>
                  </a:tcPr>
                </a:tc>
                <a:tc>
                  <a:txBody>
                    <a:bodyPr/>
                    <a:lstStyle/>
                    <a:p>
                      <a:pPr defTabSz="457200">
                        <a:defRPr sz="1800">
                          <a:solidFill>
                            <a:srgbClr val="000000"/>
                          </a:solidFill>
                          <a:uFillTx/>
                        </a:defRPr>
                      </a:pPr>
                      <a:r>
                        <a:rPr sz="400">
                          <a:latin typeface="Calibri"/>
                          <a:ea typeface="Calibri"/>
                          <a:cs typeface="Calibri"/>
                          <a:sym typeface="Calibri"/>
                        </a:rPr>
                        <a:t>1.7</a:t>
                      </a:r>
                    </a:p>
                  </a:txBody>
                  <a:tcPr marL="25400" marR="25400" marT="0" marB="25400" anchor="b" anchorCtr="0" horzOverflow="overflow">
                    <a:lnL w="12700">
                      <a:solidFill>
                        <a:srgbClr val="AAAAAA"/>
                      </a:solidFill>
                      <a:miter lim="400000"/>
                    </a:lnL>
                    <a:lnR w="12700">
                      <a:solidFill>
                        <a:srgbClr val="AAAAAA"/>
                      </a:solidFill>
                      <a:miter lim="400000"/>
                    </a:lnR>
                    <a:lnT w="12700">
                      <a:solidFill>
                        <a:srgbClr val="AAAAAA"/>
                      </a:solidFill>
                      <a:miter lim="400000"/>
                    </a:lnT>
                    <a:lnB w="12700">
                      <a:solidFill>
                        <a:srgbClr val="AAAAAA"/>
                      </a:solidFill>
                      <a:miter lim="400000"/>
                    </a:lnB>
                    <a:noFill/>
                  </a:tcPr>
                </a:tc>
                <a:tc>
                  <a:txBody>
                    <a:bodyPr/>
                    <a:lstStyle/>
                    <a:p>
                      <a:pPr defTabSz="457200">
                        <a:defRPr sz="1800">
                          <a:solidFill>
                            <a:srgbClr val="000000"/>
                          </a:solidFill>
                          <a:uFillTx/>
                        </a:defRPr>
                      </a:pPr>
                      <a:r>
                        <a:rPr sz="400">
                          <a:latin typeface="Calibri"/>
                          <a:ea typeface="Calibri"/>
                          <a:cs typeface="Calibri"/>
                          <a:sym typeface="Calibri"/>
                        </a:rPr>
                        <a:t>2.5</a:t>
                      </a:r>
                    </a:p>
                  </a:txBody>
                  <a:tcPr marL="25400" marR="25400" marT="0" marB="25400" anchor="b" anchorCtr="0" horzOverflow="overflow">
                    <a:lnL w="12700">
                      <a:solidFill>
                        <a:srgbClr val="AAAAAA"/>
                      </a:solidFill>
                      <a:miter lim="400000"/>
                    </a:lnL>
                    <a:lnR w="12700">
                      <a:solidFill>
                        <a:srgbClr val="AAAAAA"/>
                      </a:solidFill>
                      <a:miter lim="400000"/>
                    </a:lnR>
                    <a:lnT w="12700">
                      <a:solidFill>
                        <a:srgbClr val="AAAAAA"/>
                      </a:solidFill>
                      <a:miter lim="400000"/>
                    </a:lnT>
                    <a:lnB w="12700">
                      <a:solidFill>
                        <a:srgbClr val="AAAAAA"/>
                      </a:solidFill>
                      <a:miter lim="400000"/>
                    </a:lnB>
                    <a:noFill/>
                  </a:tcPr>
                </a:tc>
              </a:tr>
              <a:tr h="124941">
                <a:tc>
                  <a:txBody>
                    <a:bodyPr/>
                    <a:lstStyle/>
                    <a:p>
                      <a:pPr algn="l" defTabSz="457200">
                        <a:defRPr b="0" sz="1800">
                          <a:solidFill>
                            <a:srgbClr val="000000"/>
                          </a:solidFill>
                          <a:uFillTx/>
                        </a:defRPr>
                      </a:pPr>
                      <a:r>
                        <a:rPr sz="400">
                          <a:latin typeface="Calibri"/>
                          <a:ea typeface="Calibri"/>
                          <a:cs typeface="Calibri"/>
                          <a:sym typeface="Calibri"/>
                        </a:rPr>
                        <a:t>Total</a:t>
                      </a:r>
                    </a:p>
                  </a:txBody>
                  <a:tcPr marL="25400" marR="25400" marT="0" marB="25400" anchor="b" anchorCtr="0" horzOverflow="overflow">
                    <a:lnL w="4445">
                      <a:solidFill>
                        <a:srgbClr val="000000"/>
                      </a:solidFill>
                      <a:miter lim="400000"/>
                    </a:lnL>
                    <a:lnR w="12700">
                      <a:solidFill>
                        <a:srgbClr val="AAAAAA"/>
                      </a:solidFill>
                      <a:miter lim="400000"/>
                    </a:lnR>
                    <a:lnT w="4445">
                      <a:solidFill>
                        <a:srgbClr val="000000"/>
                      </a:solidFill>
                      <a:miter lim="400000"/>
                    </a:lnT>
                    <a:lnB w="4445">
                      <a:solidFill>
                        <a:srgbClr val="000000"/>
                      </a:solidFill>
                      <a:miter lim="400000"/>
                    </a:lnB>
                    <a:solidFill>
                      <a:srgbClr val="DCDCDC"/>
                    </a:solidFill>
                  </a:tcPr>
                </a:tc>
                <a:tc>
                  <a:txBody>
                    <a:bodyPr/>
                    <a:lstStyle/>
                    <a:p>
                      <a:pPr defTabSz="457200">
                        <a:defRPr sz="1800">
                          <a:solidFill>
                            <a:srgbClr val="000000"/>
                          </a:solidFill>
                          <a:uFillTx/>
                        </a:defRPr>
                      </a:pPr>
                      <a:r>
                        <a:rPr sz="400">
                          <a:latin typeface="Calibri"/>
                          <a:ea typeface="Calibri"/>
                          <a:cs typeface="Calibri"/>
                          <a:sym typeface="Calibri"/>
                        </a:rPr>
                        <a:t>13.6</a:t>
                      </a:r>
                    </a:p>
                  </a:txBody>
                  <a:tcPr marL="25400" marR="25400" marT="0" marB="25400" anchor="b" anchorCtr="0" horzOverflow="overflow">
                    <a:lnL w="12700">
                      <a:solidFill>
                        <a:srgbClr val="AAAAAA"/>
                      </a:solidFill>
                      <a:miter lim="400000"/>
                    </a:lnL>
                    <a:lnR w="12700">
                      <a:solidFill>
                        <a:srgbClr val="AAAAAA"/>
                      </a:solidFill>
                      <a:miter lim="400000"/>
                    </a:lnR>
                    <a:lnT w="12700">
                      <a:solidFill>
                        <a:srgbClr val="AAAAAA"/>
                      </a:solidFill>
                      <a:miter lim="400000"/>
                    </a:lnT>
                    <a:lnB w="12700">
                      <a:solidFill>
                        <a:srgbClr val="AAAAAA"/>
                      </a:solidFill>
                      <a:miter lim="400000"/>
                    </a:lnB>
                    <a:noFill/>
                  </a:tcPr>
                </a:tc>
                <a:tc>
                  <a:txBody>
                    <a:bodyPr/>
                    <a:lstStyle/>
                    <a:p>
                      <a:pPr defTabSz="457200">
                        <a:defRPr sz="1800">
                          <a:solidFill>
                            <a:srgbClr val="000000"/>
                          </a:solidFill>
                          <a:uFillTx/>
                        </a:defRPr>
                      </a:pPr>
                      <a:r>
                        <a:rPr sz="400">
                          <a:latin typeface="Calibri"/>
                          <a:ea typeface="Calibri"/>
                          <a:cs typeface="Calibri"/>
                          <a:sym typeface="Calibri"/>
                        </a:rPr>
                        <a:t>6.6</a:t>
                      </a:r>
                    </a:p>
                  </a:txBody>
                  <a:tcPr marL="25400" marR="25400" marT="0" marB="25400" anchor="b" anchorCtr="0" horzOverflow="overflow">
                    <a:lnL w="12700">
                      <a:solidFill>
                        <a:srgbClr val="AAAAAA"/>
                      </a:solidFill>
                      <a:miter lim="400000"/>
                    </a:lnL>
                    <a:lnR w="4445">
                      <a:solidFill>
                        <a:srgbClr val="000000"/>
                      </a:solidFill>
                      <a:miter lim="400000"/>
                    </a:lnR>
                    <a:lnT w="12700">
                      <a:solidFill>
                        <a:srgbClr val="AAAAAA"/>
                      </a:solidFill>
                      <a:miter lim="400000"/>
                    </a:lnT>
                    <a:lnB w="4445">
                      <a:solidFill>
                        <a:srgbClr val="000000"/>
                      </a:solidFill>
                      <a:miter lim="400000"/>
                    </a:lnB>
                    <a:noFill/>
                  </a:tcPr>
                </a:tc>
                <a:tc>
                  <a:txBody>
                    <a:bodyPr/>
                    <a:lstStyle/>
                    <a:p>
                      <a:pPr defTabSz="457200">
                        <a:defRPr sz="1800">
                          <a:solidFill>
                            <a:srgbClr val="000000"/>
                          </a:solidFill>
                          <a:uFillTx/>
                        </a:defRPr>
                      </a:pPr>
                      <a:r>
                        <a:rPr sz="400">
                          <a:latin typeface="Calibri"/>
                          <a:ea typeface="Calibri"/>
                          <a:cs typeface="Calibri"/>
                          <a:sym typeface="Calibri"/>
                        </a:rPr>
                        <a:t>5.2</a:t>
                      </a:r>
                    </a:p>
                  </a:txBody>
                  <a:tcPr marL="25400" marR="25400" marT="0" marB="25400" anchor="b" anchorCtr="0" horzOverflow="overflow">
                    <a:lnL w="4445">
                      <a:solidFill>
                        <a:srgbClr val="000000"/>
                      </a:solidFill>
                      <a:miter lim="400000"/>
                    </a:lnL>
                    <a:lnR w="12700">
                      <a:solidFill>
                        <a:srgbClr val="AAAAAA"/>
                      </a:solidFill>
                      <a:miter lim="400000"/>
                    </a:lnR>
                    <a:lnT w="12700">
                      <a:solidFill>
                        <a:srgbClr val="AAAAAA"/>
                      </a:solidFill>
                      <a:miter lim="400000"/>
                    </a:lnT>
                    <a:lnB w="12700">
                      <a:solidFill>
                        <a:srgbClr val="AAAAAA"/>
                      </a:solidFill>
                      <a:miter lim="400000"/>
                    </a:lnB>
                    <a:noFill/>
                  </a:tcPr>
                </a:tc>
              </a:tr>
            </a:tbl>
          </a:graphicData>
        </a:graphic>
      </p:graphicFrame>
      <p:pic>
        <p:nvPicPr>
          <p:cNvPr id="49" name="Image" descr="Image"/>
          <p:cNvPicPr>
            <a:picLocks noChangeAspect="1"/>
          </p:cNvPicPr>
          <p:nvPr/>
        </p:nvPicPr>
        <p:blipFill>
          <a:blip r:embed="rId6">
            <a:extLst/>
          </a:blip>
          <a:stretch>
            <a:fillRect/>
          </a:stretch>
        </p:blipFill>
        <p:spPr>
          <a:xfrm>
            <a:off x="5175282" y="2684440"/>
            <a:ext cx="1304529" cy="1000895"/>
          </a:xfrm>
          <a:prstGeom prst="rect">
            <a:avLst/>
          </a:prstGeom>
          <a:ln w="12700">
            <a:miter lim="400000"/>
          </a:ln>
        </p:spPr>
      </p:pic>
      <p:sp>
        <p:nvSpPr>
          <p:cNvPr id="50" name="Eliakim…"/>
          <p:cNvSpPr txBox="1"/>
          <p:nvPr/>
        </p:nvSpPr>
        <p:spPr>
          <a:xfrm>
            <a:off x="4748997" y="3060270"/>
            <a:ext cx="372043" cy="249235"/>
          </a:xfrm>
          <a:prstGeom prst="rect">
            <a:avLst/>
          </a:prstGeom>
          <a:ln w="12700">
            <a:miter lim="400000"/>
          </a:ln>
          <a:extLst>
            <a:ext uri="{C572A759-6A51-4108-AA02-DFA0A04FC94B}">
              <ma14:wrappingTextBoxFlag xmlns:ma14="http://schemas.microsoft.com/office/mac/drawingml/2011/main" val="1"/>
            </a:ext>
          </a:extLst>
        </p:spPr>
        <p:txBody>
          <a:bodyPr wrap="none" lIns="35716" tIns="35716" rIns="35716" bIns="35716" anchor="ctr">
            <a:spAutoFit/>
          </a:bodyPr>
          <a:lstStyle/>
          <a:p>
            <a:pPr>
              <a:defRPr sz="600"/>
            </a:pPr>
            <a:r>
              <a:t>Eliakim </a:t>
            </a:r>
          </a:p>
          <a:p>
            <a:pPr>
              <a:defRPr sz="600"/>
            </a:pPr>
            <a:r>
              <a:t>Scores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Default">
  <a:themeElements>
    <a:clrScheme name="Default">
      <a:dk1>
        <a:srgbClr val="303334"/>
      </a:dk1>
      <a:lt1>
        <a:srgbClr val="FFFFFF"/>
      </a:lt1>
      <a:dk2>
        <a:srgbClr val="A7A7A7"/>
      </a:dk2>
      <a:lt2>
        <a:srgbClr val="535353"/>
      </a:lt2>
      <a:accent1>
        <a:srgbClr val="00EB00"/>
      </a:accent1>
      <a:accent2>
        <a:srgbClr val="99F799"/>
      </a:accent2>
      <a:accent3>
        <a:srgbClr val="303334"/>
      </a:accent3>
      <a:accent4>
        <a:srgbClr val="ACADAE"/>
      </a:accent4>
      <a:accent5>
        <a:srgbClr val="F3F3F3"/>
      </a:accent5>
      <a:accent6>
        <a:srgbClr val="FBFBFB"/>
      </a:accent6>
      <a:hlink>
        <a:srgbClr val="0000FF"/>
      </a:hlink>
      <a:folHlink>
        <a:srgbClr val="FF00FF"/>
      </a:folHlink>
    </a:clrScheme>
    <a:fontScheme name="Default">
      <a:majorFont>
        <a:latin typeface="Avenir Book"/>
        <a:ea typeface="Avenir Book"/>
        <a:cs typeface="Avenir Book"/>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25400" dist="12700" dir="5400000">
              <a:srgbClr val="000000">
                <a:alpha val="50000"/>
              </a:srgbClr>
            </a:outerShdw>
          </a:effectLst>
        </a:effectStyle>
        <a:effectStyle>
          <a:effectLst>
            <a:outerShdw sx="100000" sy="100000" kx="0" ky="0" algn="b" rotWithShape="0" blurRad="25400" dist="12700" dir="5400000">
              <a:srgbClr val="000000">
                <a:alpha val="50000"/>
              </a:srgbClr>
            </a:outerShdw>
          </a:effectLst>
        </a:effectStyle>
        <a:effectStyle>
          <a:effectLst>
            <a:outerShdw sx="100000" sy="100000" kx="0" ky="0" algn="b" rotWithShape="0" blurRad="25400" dist="127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25400" dist="12700" dir="5400000">
            <a:srgbClr val="000000">
              <a:alpha val="50000"/>
            </a:srgbClr>
          </a:outerShdw>
        </a:effectLst>
        <a:sp3d/>
      </a:spPr>
      <a:bodyPr rot="0" spcFirstLastPara="1" vertOverflow="overflow" horzOverflow="overflow" vert="horz" wrap="square" lIns="35716" tIns="35716" rIns="35716" bIns="35716" numCol="1" spcCol="38100" rtlCol="0" anchor="ctr" upright="0">
        <a:spAutoFit/>
      </a:bodyPr>
      <a:lstStyle>
        <a:def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25400" dist="12700" dir="5400000">
            <a:srgbClr val="000000">
              <a:alpha val="5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35716" tIns="35716" rIns="35716" bIns="35716" numCol="1" spcCol="38100" rtlCol="0" anchor="ctr" upright="0">
        <a:spAutoFit/>
      </a:bodyPr>
      <a:lstStyle>
        <a:def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EB00"/>
      </a:accent1>
      <a:accent2>
        <a:srgbClr val="99F799"/>
      </a:accent2>
      <a:accent3>
        <a:srgbClr val="303334"/>
      </a:accent3>
      <a:accent4>
        <a:srgbClr val="ACADAE"/>
      </a:accent4>
      <a:accent5>
        <a:srgbClr val="F3F3F3"/>
      </a:accent5>
      <a:accent6>
        <a:srgbClr val="FBFBFB"/>
      </a:accent6>
      <a:hlink>
        <a:srgbClr val="0000FF"/>
      </a:hlink>
      <a:folHlink>
        <a:srgbClr val="FF00FF"/>
      </a:folHlink>
    </a:clrScheme>
    <a:fontScheme name="Default">
      <a:majorFont>
        <a:latin typeface="Avenir Book"/>
        <a:ea typeface="Avenir Book"/>
        <a:cs typeface="Avenir Book"/>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25400" dist="12700" dir="5400000">
              <a:srgbClr val="000000">
                <a:alpha val="50000"/>
              </a:srgbClr>
            </a:outerShdw>
          </a:effectLst>
        </a:effectStyle>
        <a:effectStyle>
          <a:effectLst>
            <a:outerShdw sx="100000" sy="100000" kx="0" ky="0" algn="b" rotWithShape="0" blurRad="25400" dist="12700" dir="5400000">
              <a:srgbClr val="000000">
                <a:alpha val="50000"/>
              </a:srgbClr>
            </a:outerShdw>
          </a:effectLst>
        </a:effectStyle>
        <a:effectStyle>
          <a:effectLst>
            <a:outerShdw sx="100000" sy="100000" kx="0" ky="0" algn="b" rotWithShape="0" blurRad="25400" dist="127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25400" dist="12700" dir="5400000">
            <a:srgbClr val="000000">
              <a:alpha val="50000"/>
            </a:srgbClr>
          </a:outerShdw>
        </a:effectLst>
        <a:sp3d/>
      </a:spPr>
      <a:bodyPr rot="0" spcFirstLastPara="1" vertOverflow="overflow" horzOverflow="overflow" vert="horz" wrap="square" lIns="35716" tIns="35716" rIns="35716" bIns="35716" numCol="1" spcCol="38100" rtlCol="0" anchor="ctr" upright="0">
        <a:spAutoFit/>
      </a:bodyPr>
      <a:lstStyle>
        <a:def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25400" dist="12700" dir="5400000">
            <a:srgbClr val="000000">
              <a:alpha val="5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35716" tIns="35716" rIns="35716" bIns="35716" numCol="1" spcCol="38100" rtlCol="0" anchor="ctr" upright="0">
        <a:spAutoFit/>
      </a:bodyPr>
      <a:lstStyle>
        <a:def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