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1pPr>
    <a:lvl2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2pPr>
    <a:lvl3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3pPr>
    <a:lvl4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4pPr>
    <a:lvl5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5pPr>
    <a:lvl6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6pPr>
    <a:lvl7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7pPr>
    <a:lvl8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8pPr>
    <a:lvl9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486586"/>
              <a:satOff val="5825"/>
              <a:lumOff val="54612"/>
            </a:scheme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b="def" i="def"/>
      <a:tcStyle>
        <a:tcBdr/>
        <a:fill>
          <a:solidFill>
            <a:schemeClr val="accent5">
              <a:hueOff val="-486586"/>
              <a:satOff val="5825"/>
              <a:lumOff val="54612"/>
            </a:schemeClr>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8782"/>
          <c:y val="0.194098"/>
          <c:w val="0.844948"/>
          <c:h val="0.606115"/>
        </c:manualLayout>
      </c:layout>
      <c:lineChart>
        <c:grouping val="standard"/>
        <c:varyColors val="0"/>
        <c:ser>
          <c:idx val="0"/>
          <c:order val="0"/>
          <c:tx>
            <c:strRef>
              <c:f>Sheet1!$A$2</c:f>
              <c:strCache>
                <c:ptCount val="1"/>
                <c:pt idx="0">
                  <c:v>1</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Sheet1!$B$2:$D$2</c:f>
              <c:numCache>
                <c:ptCount val="3"/>
                <c:pt idx="0">
                  <c:v>39.000000</c:v>
                </c:pt>
                <c:pt idx="1">
                  <c:v>20.000000</c:v>
                </c:pt>
                <c:pt idx="2">
                  <c:v>21.000000</c:v>
                </c:pt>
              </c:numCache>
            </c:numRef>
          </c:val>
          <c:smooth val="0"/>
        </c:ser>
        <c:ser>
          <c:idx val="1"/>
          <c:order val="1"/>
          <c:tx>
            <c:strRef>
              <c:f>Sheet1!$A$3</c:f>
              <c:strCache>
                <c:ptCount val="1"/>
                <c:pt idx="0">
                  <c:v>2</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Sheet1!$B$3:$D$3</c:f>
              <c:numCache>
                <c:ptCount val="3"/>
                <c:pt idx="0">
                  <c:v>45.000000</c:v>
                </c:pt>
                <c:pt idx="1">
                  <c:v>9.000000</c:v>
                </c:pt>
                <c:pt idx="2">
                  <c:v>6.000000</c:v>
                </c:pt>
              </c:numCache>
            </c:numRef>
          </c:val>
          <c:smooth val="0"/>
        </c:ser>
        <c:ser>
          <c:idx val="2"/>
          <c:order val="2"/>
          <c:tx>
            <c:strRef>
              <c:f>Sheet1!$A$4</c:f>
              <c:strCache>
                <c:ptCount val="1"/>
                <c:pt idx="0">
                  <c:v>3</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Sheet1!$B$4:$D$4</c:f>
              <c:numCache>
                <c:ptCount val="3"/>
                <c:pt idx="0">
                  <c:v>57.000000</c:v>
                </c:pt>
                <c:pt idx="1">
                  <c:v>45.000000</c:v>
                </c:pt>
                <c:pt idx="2">
                  <c:v>31.000000</c:v>
                </c:pt>
              </c:numCache>
            </c:numRef>
          </c:val>
          <c:smooth val="0"/>
        </c:ser>
        <c:ser>
          <c:idx val="3"/>
          <c:order val="3"/>
          <c:tx>
            <c:strRef>
              <c:f>Sheet1!$A$5</c:f>
              <c:strCache>
                <c:ptCount val="1"/>
                <c:pt idx="0">
                  <c:v>4</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Sheet1!$B$5:$D$5</c:f>
              <c:numCache>
                <c:ptCount val="3"/>
                <c:pt idx="0">
                  <c:v>7.000000</c:v>
                </c:pt>
                <c:pt idx="1">
                  <c:v>8.000000</c:v>
                </c:pt>
                <c:pt idx="2">
                  <c:v>2.000000</c:v>
                </c:pt>
              </c:numCache>
            </c:numRef>
          </c:val>
          <c:smooth val="0"/>
        </c:ser>
        <c:ser>
          <c:idx val="4"/>
          <c:order val="4"/>
          <c:tx>
            <c:strRef>
              <c:f>Sheet1!$A$6</c:f>
              <c:strCache>
                <c:ptCount val="1"/>
                <c:pt idx="0">
                  <c:v>5</c:v>
                </c:pt>
              </c:strCache>
            </c:strRef>
          </c:tx>
          <c:spPr>
            <a:solidFill>
              <a:srgbClr val="4BACC6"/>
            </a:solidFill>
            <a:ln w="47625" cap="flat">
              <a:solidFill>
                <a:srgbClr val="46AAC4"/>
              </a:solidFill>
              <a:prstDash val="solid"/>
              <a:round/>
            </a:ln>
            <a:effectLst/>
          </c:spPr>
          <c:marker>
            <c:symbol val="circle"/>
            <c:size val="6"/>
            <c:spPr>
              <a:solidFill>
                <a:srgbClr val="4BACC6"/>
              </a:solidFill>
              <a:ln w="9525" cap="flat">
                <a:solidFill>
                  <a:srgbClr val="46AAC4"/>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Sheet1!$B$6:$D$6</c:f>
              <c:numCache>
                <c:ptCount val="3"/>
                <c:pt idx="0">
                  <c:v>13.000000</c:v>
                </c:pt>
                <c:pt idx="1">
                  <c:v>11.000000</c:v>
                </c:pt>
                <c:pt idx="2">
                  <c:v>3.000000</c:v>
                </c:pt>
              </c:numCache>
            </c:numRef>
          </c:val>
          <c:smooth val="0"/>
        </c:ser>
        <c:ser>
          <c:idx val="5"/>
          <c:order val="5"/>
          <c:tx>
            <c:strRef>
              <c:f>Sheet1!$A$7</c:f>
              <c:strCache>
                <c:ptCount val="1"/>
                <c:pt idx="0">
                  <c:v>6</c:v>
                </c:pt>
              </c:strCache>
            </c:strRef>
          </c:tx>
          <c:spPr>
            <a:solidFill>
              <a:srgbClr val="F79646"/>
            </a:solidFill>
            <a:ln w="47625" cap="flat">
              <a:solidFill>
                <a:srgbClr val="F69240"/>
              </a:solidFill>
              <a:prstDash val="solid"/>
              <a:round/>
            </a:ln>
            <a:effectLst/>
          </c:spPr>
          <c:marker>
            <c:symbol val="circle"/>
            <c:size val="6"/>
            <c:spPr>
              <a:solidFill>
                <a:srgbClr val="F79646"/>
              </a:solidFill>
              <a:ln w="9525" cap="flat">
                <a:solidFill>
                  <a:srgbClr val="F6924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Sheet1!$B$7:$D$7</c:f>
              <c:numCache>
                <c:ptCount val="3"/>
                <c:pt idx="0">
                  <c:v>13.000000</c:v>
                </c:pt>
                <c:pt idx="1">
                  <c:v>11.000000</c:v>
                </c:pt>
                <c:pt idx="2">
                  <c:v>13.000000</c:v>
                </c:pt>
              </c:numCache>
            </c:numRef>
          </c:val>
          <c:smooth val="0"/>
        </c:ser>
        <c:ser>
          <c:idx val="6"/>
          <c:order val="6"/>
          <c:tx>
            <c:strRef>
              <c:f>Sheet1!$A$8</c:f>
              <c:strCache>
                <c:ptCount val="1"/>
                <c:pt idx="0">
                  <c:v>7</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Sheet1!$B$8:$D$8</c:f>
              <c:numCache>
                <c:ptCount val="3"/>
                <c:pt idx="0">
                  <c:v>21.000000</c:v>
                </c:pt>
                <c:pt idx="1">
                  <c:v>8.000000</c:v>
                </c:pt>
                <c:pt idx="2">
                  <c:v>8.000000</c:v>
                </c:pt>
              </c:numCache>
            </c:numRef>
          </c:val>
          <c:smooth val="0"/>
        </c:ser>
        <c:ser>
          <c:idx val="7"/>
          <c:order val="7"/>
          <c:tx>
            <c:strRef>
              <c:f>Sheet1!$A$9</c:f>
              <c:strCache>
                <c:ptCount val="1"/>
                <c:pt idx="0">
                  <c:v>8</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Sheet1!$B$9:$D$9</c:f>
              <c:numCache>
                <c:ptCount val="3"/>
                <c:pt idx="0">
                  <c:v>10.000000</c:v>
                </c:pt>
                <c:pt idx="1">
                  <c:v>5.000000</c:v>
                </c:pt>
                <c:pt idx="2">
                  <c:v>6.000000</c:v>
                </c:pt>
              </c:numCache>
            </c:numRef>
          </c:val>
          <c:smooth val="0"/>
        </c:ser>
        <c:ser>
          <c:idx val="8"/>
          <c:order val="8"/>
          <c:tx>
            <c:strRef>
              <c:f>Sheet1!$A$10</c:f>
              <c:strCache>
                <c:ptCount val="1"/>
                <c:pt idx="0">
                  <c:v>9</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Sheet1!$B$10:$D$10</c:f>
              <c:numCache>
                <c:ptCount val="3"/>
                <c:pt idx="0">
                  <c:v>14.000000</c:v>
                </c:pt>
                <c:pt idx="1">
                  <c:v>16.000000</c:v>
                </c:pt>
                <c:pt idx="2">
                  <c:v>9.000000</c:v>
                </c:pt>
              </c:numCache>
            </c:numRef>
          </c:val>
          <c:smooth val="0"/>
        </c:ser>
        <c:ser>
          <c:idx val="9"/>
          <c:order val="9"/>
          <c:tx>
            <c:strRef>
              <c:f>Sheet1!$A$11</c:f>
              <c:strCache>
                <c:ptCount val="1"/>
                <c:pt idx="0">
                  <c:v>10</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Sheet1!$B$11:$D$11</c:f>
              <c:numCache>
                <c:ptCount val="3"/>
                <c:pt idx="0">
                  <c:v>81.000000</c:v>
                </c:pt>
                <c:pt idx="1">
                  <c:v>40.000000</c:v>
                </c:pt>
                <c:pt idx="2">
                  <c:v>22.000000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1800" u="none">
                    <a:solidFill>
                      <a:srgbClr val="000000"/>
                    </a:solidFill>
                    <a:latin typeface="Helvetica Neue"/>
                  </a:defRPr>
                </a:pPr>
                <a:r>
                  <a:rPr b="0" i="0" strike="noStrike" sz="1800" u="none">
                    <a:solidFill>
                      <a:srgbClr val="000000"/>
                    </a:solidFill>
                    <a:latin typeface="Helvetica Neue"/>
                  </a:rPr>
                  <a:t>Months</a:t>
                </a:r>
              </a:p>
            </c:rich>
          </c:tx>
          <c:layout/>
          <c:overlay val="1"/>
        </c:title>
        <c:numFmt formatCode="General" sourceLinked="0"/>
        <c:majorTickMark val="none"/>
        <c:minorTickMark val="none"/>
        <c:tickLblPos val="low"/>
        <c:spPr>
          <a:ln w="12700" cap="flat">
            <a:no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midCat"/>
        <c:majorUnit val="22.5"/>
        <c:minorUnit val="11.25"/>
      </c:valAx>
      <c:spPr>
        <a:solidFill>
          <a:srgbClr val="FFFFFF"/>
        </a:solidFill>
        <a:ln w="12700" cap="flat">
          <a:noFill/>
          <a:miter lim="400000"/>
        </a:ln>
        <a:effectLst/>
      </c:spPr>
    </c:plotArea>
    <c:legend>
      <c:legendPos val="t"/>
      <c:layout>
        <c:manualLayout>
          <c:xMode val="edge"/>
          <c:yMode val="edge"/>
          <c:x val="0.0639613"/>
          <c:y val="0"/>
          <c:w val="0.9"/>
          <c:h val="0.154399"/>
        </c:manualLayout>
      </c:layout>
      <c:overlay val="1"/>
      <c:spPr>
        <a:noFill/>
        <a:ln w="12700" cap="flat">
          <a:noFill/>
          <a:miter lim="400000"/>
        </a:ln>
        <a:effectLst/>
      </c:spPr>
      <c:txPr>
        <a:bodyPr rot="0"/>
        <a:lstStyle/>
        <a:p>
          <a:pPr>
            <a:defRPr b="0" i="0" strike="noStrike" sz="1800" u="none">
              <a:solidFill>
                <a:srgbClr val="000000"/>
              </a:solidFill>
              <a:latin typeface="Helvetica Neue"/>
            </a:defRPr>
          </a:pPr>
        </a:p>
      </c:txPr>
    </c:legend>
    <c:plotVisOnly val="1"/>
    <c:dispBlanksAs val="gap"/>
  </c:chart>
  <c:spPr>
    <a:solidFill>
      <a:srgbClr val="FFFFFF"/>
    </a:solidFill>
    <a:ln w="12700" cap="flat">
      <a:solidFill>
        <a:srgbClr val="888888"/>
      </a:solidFill>
      <a:prstDash val="solid"/>
      <a:round/>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41292"/>
          <c:y val="0.194098"/>
          <c:w val="0.832438"/>
          <c:h val="0.606115"/>
        </c:manualLayout>
      </c:layout>
      <c:lineChart>
        <c:grouping val="standard"/>
        <c:varyColors val="0"/>
        <c:ser>
          <c:idx val="0"/>
          <c:order val="0"/>
          <c:tx>
            <c:strRef>
              <c:f>Sheet1!$A$2</c:f>
              <c:strCache>
                <c:ptCount val="1"/>
                <c:pt idx="0">
                  <c:v>1</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Sheet1!$B$2:$D$2</c:f>
              <c:numCache>
                <c:ptCount val="3"/>
                <c:pt idx="0">
                  <c:v>1800.000000</c:v>
                </c:pt>
                <c:pt idx="1">
                  <c:v>1800.000000</c:v>
                </c:pt>
                <c:pt idx="2">
                  <c:v>992.000000</c:v>
                </c:pt>
              </c:numCache>
            </c:numRef>
          </c:val>
          <c:smooth val="0"/>
        </c:ser>
        <c:ser>
          <c:idx val="1"/>
          <c:order val="1"/>
          <c:tx>
            <c:strRef>
              <c:f>Sheet1!$A$3</c:f>
              <c:strCache>
                <c:ptCount val="1"/>
                <c:pt idx="0">
                  <c:v>2</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Sheet1!$B$3:$D$3</c:f>
              <c:numCache>
                <c:ptCount val="3"/>
                <c:pt idx="0">
                  <c:v>1123.000000</c:v>
                </c:pt>
                <c:pt idx="1">
                  <c:v>1800.000000</c:v>
                </c:pt>
                <c:pt idx="2">
                  <c:v>379.000000</c:v>
                </c:pt>
              </c:numCache>
            </c:numRef>
          </c:val>
          <c:smooth val="0"/>
        </c:ser>
        <c:ser>
          <c:idx val="2"/>
          <c:order val="2"/>
          <c:tx>
            <c:strRef>
              <c:f>Sheet1!$A$4</c:f>
              <c:strCache>
                <c:ptCount val="1"/>
                <c:pt idx="0">
                  <c:v>3</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Sheet1!$B$4:$D$4</c:f>
              <c:numCache>
                <c:ptCount val="3"/>
                <c:pt idx="0">
                  <c:v>189.000000</c:v>
                </c:pt>
                <c:pt idx="1">
                  <c:v>73.000000</c:v>
                </c:pt>
                <c:pt idx="2">
                  <c:v>30.000000</c:v>
                </c:pt>
              </c:numCache>
            </c:numRef>
          </c:val>
          <c:smooth val="0"/>
        </c:ser>
        <c:ser>
          <c:idx val="3"/>
          <c:order val="3"/>
          <c:tx>
            <c:strRef>
              <c:f>Sheet1!$A$5</c:f>
              <c:strCache>
                <c:ptCount val="1"/>
                <c:pt idx="0">
                  <c:v>4</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Sheet1!$B$5:$D$5</c:f>
              <c:numCache>
                <c:ptCount val="3"/>
                <c:pt idx="0">
                  <c:v>1162.000000</c:v>
                </c:pt>
                <c:pt idx="1">
                  <c:v>400.000000</c:v>
                </c:pt>
                <c:pt idx="2">
                  <c:v>136.000000</c:v>
                </c:pt>
              </c:numCache>
            </c:numRef>
          </c:val>
          <c:smooth val="0"/>
        </c:ser>
        <c:ser>
          <c:idx val="4"/>
          <c:order val="4"/>
          <c:tx>
            <c:strRef>
              <c:f>Sheet1!$A$6</c:f>
              <c:strCache>
                <c:ptCount val="1"/>
                <c:pt idx="0">
                  <c:v>5</c:v>
                </c:pt>
              </c:strCache>
            </c:strRef>
          </c:tx>
          <c:spPr>
            <a:solidFill>
              <a:srgbClr val="4BACC6"/>
            </a:solidFill>
            <a:ln w="47625" cap="flat">
              <a:solidFill>
                <a:srgbClr val="46AAC4"/>
              </a:solidFill>
              <a:prstDash val="solid"/>
              <a:round/>
            </a:ln>
            <a:effectLst/>
          </c:spPr>
          <c:marker>
            <c:symbol val="circle"/>
            <c:size val="6"/>
            <c:spPr>
              <a:solidFill>
                <a:srgbClr val="4BACC6"/>
              </a:solidFill>
              <a:ln w="9525" cap="flat">
                <a:solidFill>
                  <a:srgbClr val="46AAC4"/>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Sheet1!$B$6:$D$6</c:f>
              <c:numCache>
                <c:ptCount val="3"/>
                <c:pt idx="0">
                  <c:v>556.000000</c:v>
                </c:pt>
                <c:pt idx="1">
                  <c:v>135.000000</c:v>
                </c:pt>
                <c:pt idx="2">
                  <c:v>30.000000</c:v>
                </c:pt>
              </c:numCache>
            </c:numRef>
          </c:val>
          <c:smooth val="0"/>
        </c:ser>
        <c:ser>
          <c:idx val="5"/>
          <c:order val="5"/>
          <c:tx>
            <c:strRef>
              <c:f>Sheet1!$A$7</c:f>
              <c:strCache>
                <c:ptCount val="1"/>
                <c:pt idx="0">
                  <c:v>6</c:v>
                </c:pt>
              </c:strCache>
            </c:strRef>
          </c:tx>
          <c:spPr>
            <a:solidFill>
              <a:srgbClr val="F79646"/>
            </a:solidFill>
            <a:ln w="47625" cap="flat">
              <a:solidFill>
                <a:srgbClr val="F69240"/>
              </a:solidFill>
              <a:prstDash val="solid"/>
              <a:round/>
            </a:ln>
            <a:effectLst/>
          </c:spPr>
          <c:marker>
            <c:symbol val="circle"/>
            <c:size val="6"/>
            <c:spPr>
              <a:solidFill>
                <a:srgbClr val="F79646"/>
              </a:solidFill>
              <a:ln w="9525" cap="flat">
                <a:solidFill>
                  <a:srgbClr val="F6924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Sheet1!$B$7:$D$7</c:f>
              <c:numCache>
                <c:ptCount val="1"/>
                <c:pt idx="0">
                  <c:v>1800.000000</c:v>
                </c:pt>
              </c:numCache>
            </c:numRef>
          </c:val>
          <c:smooth val="0"/>
        </c:ser>
        <c:ser>
          <c:idx val="6"/>
          <c:order val="6"/>
          <c:tx>
            <c:strRef>
              <c:f>Sheet1!$A$8</c:f>
              <c:strCache>
                <c:ptCount val="1"/>
                <c:pt idx="0">
                  <c:v>7</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Sheet1!$B$8:$D$8</c:f>
              <c:numCache>
                <c:ptCount val="3"/>
                <c:pt idx="0">
                  <c:v>606.000000</c:v>
                </c:pt>
                <c:pt idx="1">
                  <c:v>263.000000</c:v>
                </c:pt>
                <c:pt idx="2">
                  <c:v>512.000000</c:v>
                </c:pt>
              </c:numCache>
            </c:numRef>
          </c:val>
          <c:smooth val="0"/>
        </c:ser>
        <c:ser>
          <c:idx val="7"/>
          <c:order val="7"/>
          <c:tx>
            <c:strRef>
              <c:f>Sheet1!$A$9</c:f>
              <c:strCache>
                <c:ptCount val="1"/>
                <c:pt idx="0">
                  <c:v>8</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Sheet1!$B$9:$D$9</c:f>
              <c:numCache>
                <c:ptCount val="3"/>
                <c:pt idx="0">
                  <c:v>1800.000000</c:v>
                </c:pt>
                <c:pt idx="1">
                  <c:v>282.000000</c:v>
                </c:pt>
                <c:pt idx="2">
                  <c:v>130.000000</c:v>
                </c:pt>
              </c:numCache>
            </c:numRef>
          </c:val>
          <c:smooth val="0"/>
        </c:ser>
        <c:ser>
          <c:idx val="8"/>
          <c:order val="8"/>
          <c:tx>
            <c:strRef>
              <c:f>Sheet1!$A$10</c:f>
              <c:strCache>
                <c:ptCount val="1"/>
                <c:pt idx="0">
                  <c:v>9</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Sheet1!$B$10:$D$10</c:f>
              <c:numCache>
                <c:ptCount val="3"/>
                <c:pt idx="0">
                  <c:v>1800.000000</c:v>
                </c:pt>
                <c:pt idx="1">
                  <c:v>1118.000000</c:v>
                </c:pt>
                <c:pt idx="2">
                  <c:v>292.000000</c:v>
                </c:pt>
              </c:numCache>
            </c:numRef>
          </c:val>
          <c:smooth val="0"/>
        </c:ser>
        <c:ser>
          <c:idx val="9"/>
          <c:order val="9"/>
          <c:tx>
            <c:strRef>
              <c:f>Sheet1!$A$11</c:f>
              <c:strCache>
                <c:ptCount val="1"/>
                <c:pt idx="0">
                  <c:v>10</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Sheet1!$B$11:$D$11</c:f>
              <c:numCache>
                <c:ptCount val="3"/>
                <c:pt idx="0">
                  <c:v>1800.000000</c:v>
                </c:pt>
                <c:pt idx="1">
                  <c:v>1800.000000</c:v>
                </c:pt>
                <c:pt idx="2">
                  <c:v>1460.000000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1800" u="none">
                    <a:solidFill>
                      <a:srgbClr val="000000"/>
                    </a:solidFill>
                    <a:latin typeface="Helvetica Neue"/>
                  </a:defRPr>
                </a:pPr>
                <a:r>
                  <a:rPr b="0" i="0" strike="noStrike" sz="1800" u="none">
                    <a:solidFill>
                      <a:srgbClr val="000000"/>
                    </a:solidFill>
                    <a:latin typeface="Helvetica Neue"/>
                  </a:rPr>
                  <a:t>Months</a:t>
                </a:r>
              </a:p>
            </c:rich>
          </c:tx>
          <c:layout/>
          <c:overlay val="1"/>
        </c:title>
        <c:numFmt formatCode="General" sourceLinked="0"/>
        <c:majorTickMark val="none"/>
        <c:minorTickMark val="none"/>
        <c:tickLblPos val="low"/>
        <c:spPr>
          <a:ln w="12700" cap="flat">
            <a:no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midCat"/>
        <c:majorUnit val="450"/>
        <c:minorUnit val="225"/>
      </c:valAx>
      <c:spPr>
        <a:solidFill>
          <a:srgbClr val="FFFFFF"/>
        </a:solidFill>
        <a:ln w="12700" cap="flat">
          <a:noFill/>
          <a:miter lim="400000"/>
        </a:ln>
        <a:effectLst/>
      </c:spPr>
    </c:plotArea>
    <c:legend>
      <c:legendPos val="t"/>
      <c:layout>
        <c:manualLayout>
          <c:xMode val="edge"/>
          <c:yMode val="edge"/>
          <c:x val="0.0702163"/>
          <c:y val="0"/>
          <c:w val="0.9"/>
          <c:h val="0.154399"/>
        </c:manualLayout>
      </c:layout>
      <c:overlay val="1"/>
      <c:spPr>
        <a:noFill/>
        <a:ln w="12700" cap="flat">
          <a:noFill/>
          <a:miter lim="400000"/>
        </a:ln>
        <a:effectLst/>
      </c:spPr>
      <c:txPr>
        <a:bodyPr rot="0"/>
        <a:lstStyle/>
        <a:p>
          <a:pPr>
            <a:defRPr b="0" i="0" strike="noStrike" sz="1800" u="none">
              <a:solidFill>
                <a:srgbClr val="000000"/>
              </a:solidFill>
              <a:latin typeface="Helvetica Neue"/>
            </a:defRPr>
          </a:pPr>
        </a:p>
      </c:txPr>
    </c:legend>
    <c:plotVisOnly val="1"/>
    <c:dispBlanksAs val="gap"/>
  </c:chart>
  <c:spPr>
    <a:solidFill>
      <a:srgbClr val="FFFFFF"/>
    </a:solidFill>
    <a:ln w="12700" cap="flat">
      <a:solidFill>
        <a:srgbClr val="888888"/>
      </a:solidFill>
      <a:prstDash val="solid"/>
      <a:round/>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8782"/>
          <c:y val="0.194098"/>
          <c:w val="0.844948"/>
          <c:h val="0.606115"/>
        </c:manualLayout>
      </c:layout>
      <c:lineChart>
        <c:grouping val="standard"/>
        <c:varyColors val="0"/>
        <c:ser>
          <c:idx val="0"/>
          <c:order val="0"/>
          <c:tx>
            <c:strRef>
              <c:f>Sheet1!$A$2</c:f>
              <c:strCache>
                <c:ptCount val="1"/>
                <c:pt idx="0">
                  <c:v>1</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Sheet1!$B$2:$D$2</c:f>
              <c:numCache>
                <c:ptCount val="3"/>
                <c:pt idx="0">
                  <c:v>14.000000</c:v>
                </c:pt>
                <c:pt idx="1">
                  <c:v>4.000000</c:v>
                </c:pt>
                <c:pt idx="2">
                  <c:v>11.000000</c:v>
                </c:pt>
              </c:numCache>
            </c:numRef>
          </c:val>
          <c:smooth val="0"/>
        </c:ser>
        <c:ser>
          <c:idx val="1"/>
          <c:order val="1"/>
          <c:tx>
            <c:strRef>
              <c:f>Sheet1!$A$3</c:f>
              <c:strCache>
                <c:ptCount val="1"/>
                <c:pt idx="0">
                  <c:v>2</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Sheet1!$B$3:$D$3</c:f>
              <c:numCache>
                <c:ptCount val="3"/>
                <c:pt idx="0">
                  <c:v>0.000000</c:v>
                </c:pt>
                <c:pt idx="1">
                  <c:v>1.000000</c:v>
                </c:pt>
                <c:pt idx="2">
                  <c:v>0.000000</c:v>
                </c:pt>
              </c:numCache>
            </c:numRef>
          </c:val>
          <c:smooth val="0"/>
        </c:ser>
        <c:ser>
          <c:idx val="2"/>
          <c:order val="2"/>
          <c:tx>
            <c:strRef>
              <c:f>Sheet1!$A$4</c:f>
              <c:strCache>
                <c:ptCount val="1"/>
                <c:pt idx="0">
                  <c:v>3</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Sheet1!$B$4:$D$4</c:f>
              <c:numCache>
                <c:ptCount val="3"/>
                <c:pt idx="0">
                  <c:v>2.000000</c:v>
                </c:pt>
                <c:pt idx="1">
                  <c:v>0.000000</c:v>
                </c:pt>
                <c:pt idx="2">
                  <c:v>4.000000</c:v>
                </c:pt>
              </c:numCache>
            </c:numRef>
          </c:val>
          <c:smooth val="0"/>
        </c:ser>
        <c:ser>
          <c:idx val="3"/>
          <c:order val="3"/>
          <c:tx>
            <c:strRef>
              <c:f>Sheet1!$A$5</c:f>
              <c:strCache>
                <c:ptCount val="1"/>
                <c:pt idx="0">
                  <c:v>4</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Sheet1!$B$5:$D$5</c:f>
              <c:numCache>
                <c:ptCount val="3"/>
                <c:pt idx="0">
                  <c:v>12.000000</c:v>
                </c:pt>
                <c:pt idx="1">
                  <c:v>0.000000</c:v>
                </c:pt>
                <c:pt idx="2">
                  <c:v>0.000000</c:v>
                </c:pt>
              </c:numCache>
            </c:numRef>
          </c:val>
          <c:smooth val="0"/>
        </c:ser>
        <c:ser>
          <c:idx val="4"/>
          <c:order val="4"/>
          <c:tx>
            <c:strRef>
              <c:f>Sheet1!$A$6</c:f>
              <c:strCache>
                <c:ptCount val="1"/>
                <c:pt idx="0">
                  <c:v>5</c:v>
                </c:pt>
              </c:strCache>
            </c:strRef>
          </c:tx>
          <c:spPr>
            <a:solidFill>
              <a:srgbClr val="4BACC6"/>
            </a:solidFill>
            <a:ln w="47625" cap="flat">
              <a:solidFill>
                <a:srgbClr val="46AAC4"/>
              </a:solidFill>
              <a:prstDash val="solid"/>
              <a:round/>
            </a:ln>
            <a:effectLst/>
          </c:spPr>
          <c:marker>
            <c:symbol val="circle"/>
            <c:size val="6"/>
            <c:spPr>
              <a:solidFill>
                <a:srgbClr val="4BACC6"/>
              </a:solidFill>
              <a:ln w="9525" cap="flat">
                <a:solidFill>
                  <a:srgbClr val="46AAC4"/>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Sheet1!$B$6:$D$6</c:f>
              <c:numCache>
                <c:ptCount val="3"/>
                <c:pt idx="0">
                  <c:v>0.000000</c:v>
                </c:pt>
                <c:pt idx="1">
                  <c:v>0.000000</c:v>
                </c:pt>
                <c:pt idx="2">
                  <c:v>0.000000</c:v>
                </c:pt>
              </c:numCache>
            </c:numRef>
          </c:val>
          <c:smooth val="0"/>
        </c:ser>
        <c:ser>
          <c:idx val="5"/>
          <c:order val="5"/>
          <c:tx>
            <c:strRef>
              <c:f>Sheet1!$A$7</c:f>
              <c:strCache>
                <c:ptCount val="1"/>
                <c:pt idx="0">
                  <c:v>6</c:v>
                </c:pt>
              </c:strCache>
            </c:strRef>
          </c:tx>
          <c:spPr>
            <a:solidFill>
              <a:srgbClr val="F79646"/>
            </a:solidFill>
            <a:ln w="47625" cap="flat">
              <a:solidFill>
                <a:srgbClr val="F69240"/>
              </a:solidFill>
              <a:prstDash val="solid"/>
              <a:round/>
            </a:ln>
            <a:effectLst/>
          </c:spPr>
          <c:marker>
            <c:symbol val="circle"/>
            <c:size val="6"/>
            <c:spPr>
              <a:solidFill>
                <a:srgbClr val="F79646"/>
              </a:solidFill>
              <a:ln w="9525" cap="flat">
                <a:solidFill>
                  <a:srgbClr val="F6924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Sheet1!$B$7:$D$7</c:f>
              <c:numCache>
                <c:ptCount val="3"/>
                <c:pt idx="0">
                  <c:v>13.000000</c:v>
                </c:pt>
                <c:pt idx="1">
                  <c:v>6.000000</c:v>
                </c:pt>
                <c:pt idx="2">
                  <c:v>8.000000</c:v>
                </c:pt>
              </c:numCache>
            </c:numRef>
          </c:val>
          <c:smooth val="0"/>
        </c:ser>
        <c:ser>
          <c:idx val="6"/>
          <c:order val="6"/>
          <c:tx>
            <c:strRef>
              <c:f>Sheet1!$A$8</c:f>
              <c:strCache>
                <c:ptCount val="1"/>
                <c:pt idx="0">
                  <c:v>7</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Sheet1!$B$8:$D$8</c:f>
              <c:numCache>
                <c:ptCount val="3"/>
                <c:pt idx="0">
                  <c:v>13.000000</c:v>
                </c:pt>
                <c:pt idx="1">
                  <c:v>0.000000</c:v>
                </c:pt>
                <c:pt idx="2">
                  <c:v>0.000000</c:v>
                </c:pt>
              </c:numCache>
            </c:numRef>
          </c:val>
          <c:smooth val="0"/>
        </c:ser>
        <c:ser>
          <c:idx val="7"/>
          <c:order val="7"/>
          <c:tx>
            <c:strRef>
              <c:f>Sheet1!$A$9</c:f>
              <c:strCache>
                <c:ptCount val="1"/>
                <c:pt idx="0">
                  <c:v>8</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Sheet1!$B$9:$D$9</c:f>
              <c:numCache>
                <c:ptCount val="3"/>
                <c:pt idx="0">
                  <c:v>5.000000</c:v>
                </c:pt>
                <c:pt idx="1">
                  <c:v>0.000000</c:v>
                </c:pt>
                <c:pt idx="2">
                  <c:v>0.000000</c:v>
                </c:pt>
              </c:numCache>
            </c:numRef>
          </c:val>
          <c:smooth val="0"/>
        </c:ser>
        <c:ser>
          <c:idx val="8"/>
          <c:order val="8"/>
          <c:tx>
            <c:strRef>
              <c:f>Sheet1!$A$10</c:f>
              <c:strCache>
                <c:ptCount val="1"/>
                <c:pt idx="0">
                  <c:v>9</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Sheet1!$B$10:$D$10</c:f>
              <c:numCache>
                <c:ptCount val="3"/>
                <c:pt idx="0">
                  <c:v>9.000000</c:v>
                </c:pt>
                <c:pt idx="1">
                  <c:v>8.000000</c:v>
                </c:pt>
                <c:pt idx="2">
                  <c:v>8.000000</c:v>
                </c:pt>
              </c:numCache>
            </c:numRef>
          </c:val>
          <c:smooth val="0"/>
        </c:ser>
        <c:ser>
          <c:idx val="9"/>
          <c:order val="9"/>
          <c:tx>
            <c:strRef>
              <c:f>Sheet1!$A$11</c:f>
              <c:strCache>
                <c:ptCount val="1"/>
                <c:pt idx="0">
                  <c:v>10</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Sheet1!$B$11:$D$11</c:f>
              <c:numCache>
                <c:ptCount val="3"/>
                <c:pt idx="0">
                  <c:v>5.000000</c:v>
                </c:pt>
                <c:pt idx="1">
                  <c:v>0.000000</c:v>
                </c:pt>
                <c:pt idx="2">
                  <c:v>0.000000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1800" u="none">
                    <a:solidFill>
                      <a:srgbClr val="000000"/>
                    </a:solidFill>
                    <a:latin typeface="Helvetica Neue"/>
                  </a:defRPr>
                </a:pPr>
                <a:r>
                  <a:rPr b="0" i="0" strike="noStrike" sz="1800" u="none">
                    <a:solidFill>
                      <a:srgbClr val="000000"/>
                    </a:solidFill>
                    <a:latin typeface="Helvetica Neue"/>
                  </a:rPr>
                  <a:t>Months</a:t>
                </a:r>
              </a:p>
            </c:rich>
          </c:tx>
          <c:layout/>
          <c:overlay val="1"/>
        </c:title>
        <c:numFmt formatCode="General" sourceLinked="0"/>
        <c:majorTickMark val="none"/>
        <c:minorTickMark val="none"/>
        <c:tickLblPos val="low"/>
        <c:spPr>
          <a:ln w="12700" cap="flat">
            <a:no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midCat"/>
        <c:majorUnit val="3.5"/>
        <c:minorUnit val="1.75"/>
      </c:valAx>
      <c:spPr>
        <a:solidFill>
          <a:srgbClr val="FFFFFF"/>
        </a:solidFill>
        <a:ln w="12700" cap="flat">
          <a:noFill/>
          <a:miter lim="400000"/>
        </a:ln>
        <a:effectLst/>
      </c:spPr>
    </c:plotArea>
    <c:legend>
      <c:legendPos val="t"/>
      <c:layout>
        <c:manualLayout>
          <c:xMode val="edge"/>
          <c:yMode val="edge"/>
          <c:x val="0.0639613"/>
          <c:y val="0"/>
          <c:w val="0.9"/>
          <c:h val="0.154399"/>
        </c:manualLayout>
      </c:layout>
      <c:overlay val="1"/>
      <c:spPr>
        <a:noFill/>
        <a:ln w="12700" cap="flat">
          <a:noFill/>
          <a:miter lim="400000"/>
        </a:ln>
        <a:effectLst/>
      </c:spPr>
      <c:txPr>
        <a:bodyPr rot="0"/>
        <a:lstStyle/>
        <a:p>
          <a:pPr>
            <a:defRPr b="0" i="0" strike="noStrike" sz="1800" u="none">
              <a:solidFill>
                <a:srgbClr val="000000"/>
              </a:solidFill>
              <a:latin typeface="Helvetica Neue"/>
            </a:defRPr>
          </a:pPr>
        </a:p>
      </c:txPr>
    </c:legend>
    <c:plotVisOnly val="1"/>
    <c:dispBlanksAs val="gap"/>
  </c:chart>
  <c:spPr>
    <a:solidFill>
      <a:srgbClr val="FFFFFF"/>
    </a:solidFill>
    <a:ln w="12700" cap="flat">
      <a:solidFill>
        <a:srgbClr val="888888"/>
      </a:solidFill>
      <a:prstDash val="solid"/>
      <a:round/>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948106"/>
          <c:y val="0.194098"/>
          <c:w val="0.877895"/>
          <c:h val="0.606115"/>
        </c:manualLayout>
      </c:layout>
      <c:lineChart>
        <c:grouping val="standard"/>
        <c:varyColors val="0"/>
        <c:ser>
          <c:idx val="0"/>
          <c:order val="0"/>
          <c:tx>
            <c:strRef>
              <c:f>Sheet1!$A$2</c:f>
              <c:strCache>
                <c:ptCount val="1"/>
                <c:pt idx="0">
                  <c:v>1</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Sheet1!$B$2:$D$2</c:f>
              <c:numCache>
                <c:ptCount val="3"/>
                <c:pt idx="0">
                  <c:v>4.000000</c:v>
                </c:pt>
                <c:pt idx="1">
                  <c:v>0.000000</c:v>
                </c:pt>
                <c:pt idx="2">
                  <c:v>2.000000</c:v>
                </c:pt>
              </c:numCache>
            </c:numRef>
          </c:val>
          <c:smooth val="0"/>
        </c:ser>
        <c:ser>
          <c:idx val="1"/>
          <c:order val="1"/>
          <c:tx>
            <c:strRef>
              <c:f>Sheet1!$A$3</c:f>
              <c:strCache>
                <c:ptCount val="1"/>
                <c:pt idx="0">
                  <c:v>2</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Sheet1!$B$3:$D$3</c:f>
              <c:numCache>
                <c:ptCount val="3"/>
                <c:pt idx="0">
                  <c:v>8.000000</c:v>
                </c:pt>
                <c:pt idx="1">
                  <c:v>3.000000</c:v>
                </c:pt>
                <c:pt idx="2">
                  <c:v>0.000000</c:v>
                </c:pt>
              </c:numCache>
            </c:numRef>
          </c:val>
          <c:smooth val="0"/>
        </c:ser>
        <c:ser>
          <c:idx val="2"/>
          <c:order val="2"/>
          <c:tx>
            <c:strRef>
              <c:f>Sheet1!$A$4</c:f>
              <c:strCache>
                <c:ptCount val="1"/>
                <c:pt idx="0">
                  <c:v>3</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Sheet1!$B$4:$D$4</c:f>
              <c:numCache>
                <c:ptCount val="3"/>
                <c:pt idx="0">
                  <c:v>4.000000</c:v>
                </c:pt>
                <c:pt idx="1">
                  <c:v>0.000000</c:v>
                </c:pt>
                <c:pt idx="2">
                  <c:v>0.000000</c:v>
                </c:pt>
              </c:numCache>
            </c:numRef>
          </c:val>
          <c:smooth val="0"/>
        </c:ser>
        <c:ser>
          <c:idx val="3"/>
          <c:order val="3"/>
          <c:tx>
            <c:strRef>
              <c:f>Sheet1!$A$5</c:f>
              <c:strCache>
                <c:ptCount val="1"/>
                <c:pt idx="0">
                  <c:v>4</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Sheet1!$B$5:$D$5</c:f>
              <c:numCache>
                <c:ptCount val="3"/>
                <c:pt idx="0">
                  <c:v>18.000000</c:v>
                </c:pt>
                <c:pt idx="1">
                  <c:v>4.000000</c:v>
                </c:pt>
                <c:pt idx="2">
                  <c:v>2.000000</c:v>
                </c:pt>
              </c:numCache>
            </c:numRef>
          </c:val>
          <c:smooth val="0"/>
        </c:ser>
        <c:ser>
          <c:idx val="4"/>
          <c:order val="4"/>
          <c:tx>
            <c:strRef>
              <c:f>Sheet1!$A$6</c:f>
              <c:strCache>
                <c:ptCount val="1"/>
                <c:pt idx="0">
                  <c:v>5</c:v>
                </c:pt>
              </c:strCache>
            </c:strRef>
          </c:tx>
          <c:spPr>
            <a:solidFill>
              <a:srgbClr val="4BACC6"/>
            </a:solidFill>
            <a:ln w="47625" cap="flat">
              <a:solidFill>
                <a:srgbClr val="46AAC4"/>
              </a:solidFill>
              <a:prstDash val="solid"/>
              <a:round/>
            </a:ln>
            <a:effectLst/>
          </c:spPr>
          <c:marker>
            <c:symbol val="circle"/>
            <c:size val="6"/>
            <c:spPr>
              <a:solidFill>
                <a:srgbClr val="4BACC6"/>
              </a:solidFill>
              <a:ln w="9525" cap="flat">
                <a:solidFill>
                  <a:srgbClr val="46AAC4"/>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Sheet1!$B$6:$D$6</c:f>
              <c:numCache>
                <c:ptCount val="3"/>
                <c:pt idx="0">
                  <c:v>2.000000</c:v>
                </c:pt>
                <c:pt idx="1">
                  <c:v>2.000000</c:v>
                </c:pt>
                <c:pt idx="2">
                  <c:v>0.000000</c:v>
                </c:pt>
              </c:numCache>
            </c:numRef>
          </c:val>
          <c:smooth val="0"/>
        </c:ser>
        <c:ser>
          <c:idx val="5"/>
          <c:order val="5"/>
          <c:tx>
            <c:strRef>
              <c:f>Sheet1!$A$7</c:f>
              <c:strCache>
                <c:ptCount val="1"/>
                <c:pt idx="0">
                  <c:v>6</c:v>
                </c:pt>
              </c:strCache>
            </c:strRef>
          </c:tx>
          <c:spPr>
            <a:solidFill>
              <a:srgbClr val="F79646"/>
            </a:solidFill>
            <a:ln w="47625" cap="flat">
              <a:solidFill>
                <a:srgbClr val="F69240"/>
              </a:solidFill>
              <a:prstDash val="solid"/>
              <a:round/>
            </a:ln>
            <a:effectLst/>
          </c:spPr>
          <c:marker>
            <c:symbol val="circle"/>
            <c:size val="6"/>
            <c:spPr>
              <a:solidFill>
                <a:srgbClr val="F79646"/>
              </a:solidFill>
              <a:ln w="9525" cap="flat">
                <a:solidFill>
                  <a:srgbClr val="F6924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Sheet1!$B$7:$D$7</c:f>
              <c:numCache>
                <c:ptCount val="3"/>
                <c:pt idx="0">
                  <c:v>16.000000</c:v>
                </c:pt>
                <c:pt idx="1">
                  <c:v>0.000000</c:v>
                </c:pt>
                <c:pt idx="2">
                  <c:v>2.000000</c:v>
                </c:pt>
              </c:numCache>
            </c:numRef>
          </c:val>
          <c:smooth val="0"/>
        </c:ser>
        <c:ser>
          <c:idx val="6"/>
          <c:order val="6"/>
          <c:tx>
            <c:strRef>
              <c:f>Sheet1!$A$8</c:f>
              <c:strCache>
                <c:ptCount val="1"/>
                <c:pt idx="0">
                  <c:v>7</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Sheet1!$B$8:$D$8</c:f>
              <c:numCache>
                <c:ptCount val="3"/>
                <c:pt idx="0">
                  <c:v>4.000000</c:v>
                </c:pt>
                <c:pt idx="1">
                  <c:v>0.000000</c:v>
                </c:pt>
                <c:pt idx="2">
                  <c:v>0.000000</c:v>
                </c:pt>
              </c:numCache>
            </c:numRef>
          </c:val>
          <c:smooth val="0"/>
        </c:ser>
        <c:ser>
          <c:idx val="7"/>
          <c:order val="7"/>
          <c:tx>
            <c:strRef>
              <c:f>Sheet1!$A$9</c:f>
              <c:strCache>
                <c:ptCount val="1"/>
                <c:pt idx="0">
                  <c:v>8</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Sheet1!$B$9:$D$9</c:f>
              <c:numCache>
                <c:ptCount val="3"/>
                <c:pt idx="0">
                  <c:v>6.000000</c:v>
                </c:pt>
                <c:pt idx="1">
                  <c:v>8.000000</c:v>
                </c:pt>
                <c:pt idx="2">
                  <c:v>0.000000</c:v>
                </c:pt>
              </c:numCache>
            </c:numRef>
          </c:val>
          <c:smooth val="0"/>
        </c:ser>
        <c:ser>
          <c:idx val="8"/>
          <c:order val="8"/>
          <c:tx>
            <c:strRef>
              <c:f>Sheet1!$A$10</c:f>
              <c:strCache>
                <c:ptCount val="1"/>
                <c:pt idx="0">
                  <c:v>9</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Sheet1!$B$10:$D$10</c:f>
              <c:numCache>
                <c:ptCount val="3"/>
                <c:pt idx="0">
                  <c:v>20.000000</c:v>
                </c:pt>
                <c:pt idx="1">
                  <c:v>0.000000</c:v>
                </c:pt>
                <c:pt idx="2">
                  <c:v>4.000000</c:v>
                </c:pt>
              </c:numCache>
            </c:numRef>
          </c:val>
          <c:smooth val="0"/>
        </c:ser>
        <c:ser>
          <c:idx val="9"/>
          <c:order val="9"/>
          <c:tx>
            <c:strRef>
              <c:f>Sheet1!$A$11</c:f>
              <c:strCache>
                <c:ptCount val="1"/>
                <c:pt idx="0">
                  <c:v>10</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Sheet1!$B$11:$D$11</c:f>
              <c:numCache>
                <c:ptCount val="3"/>
                <c:pt idx="0">
                  <c:v>15.000000</c:v>
                </c:pt>
                <c:pt idx="1">
                  <c:v>0.000000</c:v>
                </c:pt>
                <c:pt idx="2">
                  <c:v>15.000000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1800" u="none">
                    <a:solidFill>
                      <a:srgbClr val="000000"/>
                    </a:solidFill>
                    <a:latin typeface="Helvetica Neue"/>
                  </a:defRPr>
                </a:pPr>
                <a:r>
                  <a:rPr b="0" i="0" strike="noStrike" sz="1800" u="none">
                    <a:solidFill>
                      <a:srgbClr val="000000"/>
                    </a:solidFill>
                    <a:latin typeface="Helvetica Neue"/>
                  </a:rPr>
                  <a:t>Months</a:t>
                </a:r>
              </a:p>
            </c:rich>
          </c:tx>
          <c:layout/>
          <c:overlay val="1"/>
        </c:title>
        <c:numFmt formatCode="General" sourceLinked="0"/>
        <c:majorTickMark val="none"/>
        <c:minorTickMark val="none"/>
        <c:tickLblPos val="low"/>
        <c:spPr>
          <a:ln w="12700" cap="flat">
            <a:no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midCat"/>
        <c:majorUnit val="5"/>
        <c:minorUnit val="2.5"/>
      </c:valAx>
      <c:spPr>
        <a:solidFill>
          <a:srgbClr val="FFFFFF"/>
        </a:solidFill>
        <a:ln w="12700" cap="flat">
          <a:noFill/>
          <a:miter lim="400000"/>
        </a:ln>
        <a:effectLst/>
      </c:spPr>
    </c:plotArea>
    <c:legend>
      <c:legendPos val="t"/>
      <c:layout>
        <c:manualLayout>
          <c:xMode val="edge"/>
          <c:yMode val="edge"/>
          <c:x val="0.0274619"/>
          <c:y val="0"/>
          <c:w val="0.935094"/>
          <c:h val="0.154399"/>
        </c:manualLayout>
      </c:layout>
      <c:overlay val="1"/>
      <c:spPr>
        <a:noFill/>
        <a:ln w="12700" cap="flat">
          <a:noFill/>
          <a:miter lim="400000"/>
        </a:ln>
        <a:effectLst/>
      </c:spPr>
      <c:txPr>
        <a:bodyPr rot="0"/>
        <a:lstStyle/>
        <a:p>
          <a:pPr>
            <a:defRPr b="0" i="0" strike="noStrike" sz="1800" u="none">
              <a:solidFill>
                <a:srgbClr val="000000"/>
              </a:solidFill>
              <a:latin typeface="Helvetica Neue"/>
            </a:defRPr>
          </a:pPr>
        </a:p>
      </c:txPr>
    </c:legend>
    <c:plotVisOnly val="1"/>
    <c:dispBlanksAs val="gap"/>
  </c:chart>
  <c:spPr>
    <a:solidFill>
      <a:srgbClr val="FFFFFF"/>
    </a:solidFill>
    <a:ln w="12700" cap="flat">
      <a:solidFill>
        <a:srgbClr val="888888"/>
      </a:solidFill>
      <a:prstDash val="solid"/>
      <a:round/>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8782"/>
          <c:y val="0.194098"/>
          <c:w val="0.844948"/>
          <c:h val="0.606115"/>
        </c:manualLayout>
      </c:layout>
      <c:lineChart>
        <c:grouping val="standard"/>
        <c:varyColors val="0"/>
        <c:ser>
          <c:idx val="0"/>
          <c:order val="0"/>
          <c:tx>
            <c:strRef>
              <c:f>Sheet1!$A$2</c:f>
              <c:strCache>
                <c:ptCount val="1"/>
                <c:pt idx="0">
                  <c:v>1</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Sheet1!$B$2:$D$2</c:f>
              <c:numCache>
                <c:ptCount val="3"/>
                <c:pt idx="0">
                  <c:v>10.000000</c:v>
                </c:pt>
                <c:pt idx="1">
                  <c:v>14.000000</c:v>
                </c:pt>
                <c:pt idx="2">
                  <c:v>7.000000</c:v>
                </c:pt>
              </c:numCache>
            </c:numRef>
          </c:val>
          <c:smooth val="0"/>
        </c:ser>
        <c:ser>
          <c:idx val="1"/>
          <c:order val="1"/>
          <c:tx>
            <c:strRef>
              <c:f>Sheet1!$A$3</c:f>
              <c:strCache>
                <c:ptCount val="1"/>
                <c:pt idx="0">
                  <c:v>2</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Sheet1!$B$3:$D$3</c:f>
              <c:numCache>
                <c:ptCount val="3"/>
                <c:pt idx="0">
                  <c:v>2.000000</c:v>
                </c:pt>
                <c:pt idx="1">
                  <c:v>5.000000</c:v>
                </c:pt>
                <c:pt idx="2">
                  <c:v>0.000000</c:v>
                </c:pt>
              </c:numCache>
            </c:numRef>
          </c:val>
          <c:smooth val="0"/>
        </c:ser>
        <c:ser>
          <c:idx val="2"/>
          <c:order val="2"/>
          <c:tx>
            <c:strRef>
              <c:f>Sheet1!$A$4</c:f>
              <c:strCache>
                <c:ptCount val="1"/>
                <c:pt idx="0">
                  <c:v>3</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Sheet1!$B$4:$D$4</c:f>
              <c:numCache>
                <c:ptCount val="3"/>
                <c:pt idx="0">
                  <c:v>8.000000</c:v>
                </c:pt>
                <c:pt idx="1">
                  <c:v>0.000000</c:v>
                </c:pt>
                <c:pt idx="2">
                  <c:v>0.000000</c:v>
                </c:pt>
              </c:numCache>
            </c:numRef>
          </c:val>
          <c:smooth val="0"/>
        </c:ser>
        <c:ser>
          <c:idx val="3"/>
          <c:order val="3"/>
          <c:tx>
            <c:strRef>
              <c:f>Sheet1!$A$5</c:f>
              <c:strCache>
                <c:ptCount val="1"/>
                <c:pt idx="0">
                  <c:v>4</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Sheet1!$B$5:$D$5</c:f>
              <c:numCache>
                <c:ptCount val="3"/>
                <c:pt idx="0">
                  <c:v>4.000000</c:v>
                </c:pt>
                <c:pt idx="1">
                  <c:v>0.000000</c:v>
                </c:pt>
                <c:pt idx="2">
                  <c:v>0.000000</c:v>
                </c:pt>
              </c:numCache>
            </c:numRef>
          </c:val>
          <c:smooth val="0"/>
        </c:ser>
        <c:ser>
          <c:idx val="4"/>
          <c:order val="4"/>
          <c:tx>
            <c:strRef>
              <c:f>Sheet1!$A$6</c:f>
              <c:strCache>
                <c:ptCount val="1"/>
                <c:pt idx="0">
                  <c:v>5</c:v>
                </c:pt>
              </c:strCache>
            </c:strRef>
          </c:tx>
          <c:spPr>
            <a:solidFill>
              <a:srgbClr val="4BACC6"/>
            </a:solidFill>
            <a:ln w="47625" cap="flat">
              <a:solidFill>
                <a:srgbClr val="46AAC4"/>
              </a:solidFill>
              <a:prstDash val="solid"/>
              <a:round/>
            </a:ln>
            <a:effectLst/>
          </c:spPr>
          <c:marker>
            <c:symbol val="circle"/>
            <c:size val="6"/>
            <c:spPr>
              <a:solidFill>
                <a:srgbClr val="4BACC6"/>
              </a:solidFill>
              <a:ln w="9525" cap="flat">
                <a:solidFill>
                  <a:srgbClr val="46AAC4"/>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Sheet1!$B$6:$D$6</c:f>
              <c:numCache>
                <c:ptCount val="3"/>
                <c:pt idx="0">
                  <c:v>4.000000</c:v>
                </c:pt>
                <c:pt idx="1">
                  <c:v>4.000000</c:v>
                </c:pt>
                <c:pt idx="2">
                  <c:v>2.000000</c:v>
                </c:pt>
              </c:numCache>
            </c:numRef>
          </c:val>
          <c:smooth val="0"/>
        </c:ser>
        <c:ser>
          <c:idx val="5"/>
          <c:order val="5"/>
          <c:tx>
            <c:strRef>
              <c:f>Sheet1!$A$7</c:f>
              <c:strCache>
                <c:ptCount val="1"/>
                <c:pt idx="0">
                  <c:v>6</c:v>
                </c:pt>
              </c:strCache>
            </c:strRef>
          </c:tx>
          <c:spPr>
            <a:solidFill>
              <a:srgbClr val="F79646"/>
            </a:solidFill>
            <a:ln w="47625" cap="flat">
              <a:solidFill>
                <a:srgbClr val="F69240"/>
              </a:solidFill>
              <a:prstDash val="solid"/>
              <a:round/>
            </a:ln>
            <a:effectLst/>
          </c:spPr>
          <c:marker>
            <c:symbol val="circle"/>
            <c:size val="6"/>
            <c:spPr>
              <a:solidFill>
                <a:srgbClr val="F79646"/>
              </a:solidFill>
              <a:ln w="9525" cap="flat">
                <a:solidFill>
                  <a:srgbClr val="F6924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Sheet1!$B$7:$D$7</c:f>
              <c:numCache>
                <c:ptCount val="2"/>
                <c:pt idx="0">
                  <c:v>7.000000</c:v>
                </c:pt>
                <c:pt idx="2">
                  <c:v>0.000000</c:v>
                </c:pt>
              </c:numCache>
            </c:numRef>
          </c:val>
          <c:smooth val="0"/>
        </c:ser>
        <c:ser>
          <c:idx val="6"/>
          <c:order val="6"/>
          <c:tx>
            <c:strRef>
              <c:f>Sheet1!$A$8</c:f>
              <c:strCache>
                <c:ptCount val="1"/>
                <c:pt idx="0">
                  <c:v>7</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Sheet1!$B$8:$D$8</c:f>
              <c:numCache>
                <c:ptCount val="2"/>
                <c:pt idx="0">
                  <c:v>8.000000</c:v>
                </c:pt>
                <c:pt idx="2">
                  <c:v>11.000000</c:v>
                </c:pt>
              </c:numCache>
            </c:numRef>
          </c:val>
          <c:smooth val="0"/>
        </c:ser>
        <c:ser>
          <c:idx val="7"/>
          <c:order val="7"/>
          <c:tx>
            <c:strRef>
              <c:f>Sheet1!$A$9</c:f>
              <c:strCache>
                <c:ptCount val="1"/>
                <c:pt idx="0">
                  <c:v>8</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Sheet1!$B$9:$D$9</c:f>
              <c:numCache>
                <c:ptCount val="3"/>
                <c:pt idx="0">
                  <c:v>2.000000</c:v>
                </c:pt>
                <c:pt idx="1">
                  <c:v>0.000000</c:v>
                </c:pt>
                <c:pt idx="2">
                  <c:v>0.000000</c:v>
                </c:pt>
              </c:numCache>
            </c:numRef>
          </c:val>
          <c:smooth val="0"/>
        </c:ser>
        <c:ser>
          <c:idx val="8"/>
          <c:order val="8"/>
          <c:tx>
            <c:strRef>
              <c:f>Sheet1!$A$10</c:f>
              <c:strCache>
                <c:ptCount val="1"/>
                <c:pt idx="0">
                  <c:v>9</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Sheet1!$B$10:$D$10</c:f>
              <c:numCache>
                <c:ptCount val="2"/>
                <c:pt idx="0">
                  <c:v>0.000000</c:v>
                </c:pt>
                <c:pt idx="2">
                  <c:v>0.000000</c:v>
                </c:pt>
              </c:numCache>
            </c:numRef>
          </c:val>
          <c:smooth val="0"/>
        </c:ser>
        <c:ser>
          <c:idx val="9"/>
          <c:order val="9"/>
          <c:tx>
            <c:strRef>
              <c:f>Sheet1!$A$11</c:f>
              <c:strCache>
                <c:ptCount val="1"/>
                <c:pt idx="0">
                  <c:v>10</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Sheet1!$B$11:$D$11</c:f>
              <c:numCache>
                <c:ptCount val="2"/>
                <c:pt idx="0">
                  <c:v>5.000000</c:v>
                </c:pt>
                <c:pt idx="2">
                  <c:v>8.000000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1800" u="none">
                    <a:solidFill>
                      <a:srgbClr val="000000"/>
                    </a:solidFill>
                    <a:latin typeface="Helvetica Neue"/>
                  </a:defRPr>
                </a:pPr>
                <a:r>
                  <a:rPr b="0" i="0" strike="noStrike" sz="1800" u="none">
                    <a:solidFill>
                      <a:srgbClr val="000000"/>
                    </a:solidFill>
                    <a:latin typeface="Helvetica Neue"/>
                  </a:rPr>
                  <a:t>Months</a:t>
                </a:r>
              </a:p>
            </c:rich>
          </c:tx>
          <c:layout/>
          <c:overlay val="1"/>
        </c:title>
        <c:numFmt formatCode="General" sourceLinked="0"/>
        <c:majorTickMark val="none"/>
        <c:minorTickMark val="none"/>
        <c:tickLblPos val="low"/>
        <c:spPr>
          <a:ln w="12700" cap="flat">
            <a:no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midCat"/>
        <c:majorUnit val="3.5"/>
        <c:minorUnit val="1.75"/>
      </c:valAx>
      <c:spPr>
        <a:solidFill>
          <a:srgbClr val="FFFFFF"/>
        </a:solidFill>
        <a:ln w="12700" cap="flat">
          <a:noFill/>
          <a:miter lim="400000"/>
        </a:ln>
        <a:effectLst/>
      </c:spPr>
    </c:plotArea>
    <c:legend>
      <c:legendPos val="t"/>
      <c:layout>
        <c:manualLayout>
          <c:xMode val="edge"/>
          <c:yMode val="edge"/>
          <c:x val="0.0639613"/>
          <c:y val="0"/>
          <c:w val="0.9"/>
          <c:h val="0.154399"/>
        </c:manualLayout>
      </c:layout>
      <c:overlay val="1"/>
      <c:spPr>
        <a:noFill/>
        <a:ln w="12700" cap="flat">
          <a:noFill/>
          <a:miter lim="400000"/>
        </a:ln>
        <a:effectLst/>
      </c:spPr>
      <c:txPr>
        <a:bodyPr rot="0"/>
        <a:lstStyle/>
        <a:p>
          <a:pPr>
            <a:defRPr b="0" i="0" strike="noStrike" sz="1800" u="none">
              <a:solidFill>
                <a:srgbClr val="000000"/>
              </a:solidFill>
              <a:latin typeface="Helvetica Neue"/>
            </a:defRPr>
          </a:pPr>
        </a:p>
      </c:txPr>
    </c:legend>
    <c:plotVisOnly val="1"/>
    <c:dispBlanksAs val="gap"/>
  </c:chart>
  <c:spPr>
    <a:solidFill>
      <a:srgbClr val="FFFFFF"/>
    </a:solidFill>
    <a:ln w="12700" cap="flat">
      <a:solidFill>
        <a:srgbClr val="888888"/>
      </a:solidFill>
      <a:prstDash val="solid"/>
      <a:round/>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28782"/>
          <c:y val="0.194098"/>
          <c:w val="0.844948"/>
          <c:h val="0.606115"/>
        </c:manualLayout>
      </c:layout>
      <c:lineChart>
        <c:grouping val="standard"/>
        <c:varyColors val="0"/>
        <c:ser>
          <c:idx val="0"/>
          <c:order val="0"/>
          <c:tx>
            <c:strRef>
              <c:f>Sheet1!$A$2</c:f>
              <c:strCache>
                <c:ptCount val="1"/>
                <c:pt idx="0">
                  <c:v>1</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Sheet1!$B$2:$D$2</c:f>
              <c:numCache>
                <c:ptCount val="3"/>
                <c:pt idx="0">
                  <c:v>14.000000</c:v>
                </c:pt>
                <c:pt idx="1">
                  <c:v>18.000000</c:v>
                </c:pt>
                <c:pt idx="2">
                  <c:v>9.000000</c:v>
                </c:pt>
              </c:numCache>
            </c:numRef>
          </c:val>
          <c:smooth val="0"/>
        </c:ser>
        <c:ser>
          <c:idx val="1"/>
          <c:order val="1"/>
          <c:tx>
            <c:strRef>
              <c:f>Sheet1!$A$3</c:f>
              <c:strCache>
                <c:ptCount val="1"/>
                <c:pt idx="0">
                  <c:v>2</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Sheet1!$B$3:$D$3</c:f>
              <c:numCache>
                <c:ptCount val="3"/>
                <c:pt idx="0">
                  <c:v>10.000000</c:v>
                </c:pt>
                <c:pt idx="1">
                  <c:v>10.000000</c:v>
                </c:pt>
                <c:pt idx="2">
                  <c:v>0.000000</c:v>
                </c:pt>
              </c:numCache>
            </c:numRef>
          </c:val>
          <c:smooth val="0"/>
        </c:ser>
        <c:ser>
          <c:idx val="2"/>
          <c:order val="2"/>
          <c:tx>
            <c:strRef>
              <c:f>Sheet1!$A$4</c:f>
              <c:strCache>
                <c:ptCount val="1"/>
                <c:pt idx="0">
                  <c:v>3</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Sheet1!$B$4:$D$4</c:f>
              <c:numCache>
                <c:ptCount val="3"/>
                <c:pt idx="0">
                  <c:v>12.000000</c:v>
                </c:pt>
                <c:pt idx="1">
                  <c:v>0.000000</c:v>
                </c:pt>
                <c:pt idx="2">
                  <c:v>0.000000</c:v>
                </c:pt>
              </c:numCache>
            </c:numRef>
          </c:val>
          <c:smooth val="0"/>
        </c:ser>
        <c:ser>
          <c:idx val="3"/>
          <c:order val="3"/>
          <c:tx>
            <c:strRef>
              <c:f>Sheet1!$A$5</c:f>
              <c:strCache>
                <c:ptCount val="1"/>
                <c:pt idx="0">
                  <c:v>4</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Sheet1!$B$5:$D$5</c:f>
              <c:numCache>
                <c:ptCount val="3"/>
                <c:pt idx="0">
                  <c:v>10.000000</c:v>
                </c:pt>
                <c:pt idx="1">
                  <c:v>2.000000</c:v>
                </c:pt>
                <c:pt idx="2">
                  <c:v>4.000000</c:v>
                </c:pt>
              </c:numCache>
            </c:numRef>
          </c:val>
          <c:smooth val="0"/>
        </c:ser>
        <c:ser>
          <c:idx val="4"/>
          <c:order val="4"/>
          <c:tx>
            <c:strRef>
              <c:f>Sheet1!$A$6</c:f>
              <c:strCache>
                <c:ptCount val="1"/>
                <c:pt idx="0">
                  <c:v>5</c:v>
                </c:pt>
              </c:strCache>
            </c:strRef>
          </c:tx>
          <c:spPr>
            <a:solidFill>
              <a:srgbClr val="4BACC6"/>
            </a:solidFill>
            <a:ln w="47625" cap="flat">
              <a:solidFill>
                <a:srgbClr val="46AAC4"/>
              </a:solidFill>
              <a:prstDash val="solid"/>
              <a:round/>
            </a:ln>
            <a:effectLst/>
          </c:spPr>
          <c:marker>
            <c:symbol val="circle"/>
            <c:size val="6"/>
            <c:spPr>
              <a:solidFill>
                <a:srgbClr val="4BACC6"/>
              </a:solidFill>
              <a:ln w="9525" cap="flat">
                <a:solidFill>
                  <a:srgbClr val="46AAC4"/>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Sheet1!$B$6:$D$6</c:f>
              <c:numCache>
                <c:ptCount val="3"/>
                <c:pt idx="0">
                  <c:v>6.000000</c:v>
                </c:pt>
                <c:pt idx="1">
                  <c:v>6.000000</c:v>
                </c:pt>
                <c:pt idx="2">
                  <c:v>2.000000</c:v>
                </c:pt>
              </c:numCache>
            </c:numRef>
          </c:val>
          <c:smooth val="0"/>
        </c:ser>
        <c:ser>
          <c:idx val="5"/>
          <c:order val="5"/>
          <c:tx>
            <c:strRef>
              <c:f>Sheet1!$A$7</c:f>
              <c:strCache>
                <c:ptCount val="1"/>
                <c:pt idx="0">
                  <c:v>6</c:v>
                </c:pt>
              </c:strCache>
            </c:strRef>
          </c:tx>
          <c:spPr>
            <a:solidFill>
              <a:srgbClr val="F79646"/>
            </a:solidFill>
            <a:ln w="47625" cap="flat">
              <a:solidFill>
                <a:srgbClr val="F69240"/>
              </a:solidFill>
              <a:prstDash val="solid"/>
              <a:round/>
            </a:ln>
            <a:effectLst/>
          </c:spPr>
          <c:marker>
            <c:symbol val="circle"/>
            <c:size val="6"/>
            <c:spPr>
              <a:solidFill>
                <a:srgbClr val="F79646"/>
              </a:solidFill>
              <a:ln w="9525" cap="flat">
                <a:solidFill>
                  <a:srgbClr val="F6924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Sheet1!$B$7:$D$7</c:f>
              <c:numCache>
                <c:ptCount val="2"/>
                <c:pt idx="0">
                  <c:v>19.000000</c:v>
                </c:pt>
                <c:pt idx="2">
                  <c:v>2.000000</c:v>
                </c:pt>
              </c:numCache>
            </c:numRef>
          </c:val>
          <c:smooth val="0"/>
        </c:ser>
        <c:ser>
          <c:idx val="6"/>
          <c:order val="6"/>
          <c:tx>
            <c:strRef>
              <c:f>Sheet1!$A$8</c:f>
              <c:strCache>
                <c:ptCount val="1"/>
                <c:pt idx="0">
                  <c:v>7</c:v>
                </c:pt>
              </c:strCache>
            </c:strRef>
          </c:tx>
          <c:spPr>
            <a:solidFill>
              <a:srgbClr val="4F81BD"/>
            </a:solidFill>
            <a:ln w="47625" cap="flat">
              <a:solidFill>
                <a:srgbClr val="4A7EBB"/>
              </a:solidFill>
              <a:prstDash val="solid"/>
              <a:round/>
            </a:ln>
            <a:effectLst/>
          </c:spPr>
          <c:marker>
            <c:symbol val="circle"/>
            <c:size val="6"/>
            <c:spPr>
              <a:solidFill>
                <a:srgbClr val="4F81BD"/>
              </a:solidFill>
              <a:ln w="9525" cap="flat">
                <a:solidFill>
                  <a:srgbClr val="4A7EBB"/>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Sheet1!$B$8:$D$8</c:f>
              <c:numCache>
                <c:ptCount val="2"/>
                <c:pt idx="0">
                  <c:v>12.000000</c:v>
                </c:pt>
                <c:pt idx="2">
                  <c:v>11.000000</c:v>
                </c:pt>
              </c:numCache>
            </c:numRef>
          </c:val>
          <c:smooth val="0"/>
        </c:ser>
        <c:ser>
          <c:idx val="7"/>
          <c:order val="7"/>
          <c:tx>
            <c:strRef>
              <c:f>Sheet1!$A$9</c:f>
              <c:strCache>
                <c:ptCount val="1"/>
                <c:pt idx="0">
                  <c:v>8</c:v>
                </c:pt>
              </c:strCache>
            </c:strRef>
          </c:tx>
          <c:spPr>
            <a:solidFill>
              <a:srgbClr val="C0504D"/>
            </a:solidFill>
            <a:ln w="47625" cap="flat">
              <a:solidFill>
                <a:srgbClr val="BE4B48"/>
              </a:solidFill>
              <a:prstDash val="solid"/>
              <a:round/>
            </a:ln>
            <a:effectLst/>
          </c:spPr>
          <c:marker>
            <c:symbol val="circle"/>
            <c:size val="6"/>
            <c:spPr>
              <a:solidFill>
                <a:srgbClr val="C0504D"/>
              </a:solidFill>
              <a:ln w="9525" cap="flat">
                <a:solidFill>
                  <a:srgbClr val="BE4B48"/>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Sheet1!$B$9:$D$9</c:f>
              <c:numCache>
                <c:ptCount val="3"/>
                <c:pt idx="0">
                  <c:v>6.000000</c:v>
                </c:pt>
                <c:pt idx="1">
                  <c:v>4.000000</c:v>
                </c:pt>
                <c:pt idx="2">
                  <c:v>0.000000</c:v>
                </c:pt>
              </c:numCache>
            </c:numRef>
          </c:val>
          <c:smooth val="0"/>
        </c:ser>
        <c:ser>
          <c:idx val="8"/>
          <c:order val="8"/>
          <c:tx>
            <c:strRef>
              <c:f>Sheet1!$A$10</c:f>
              <c:strCache>
                <c:ptCount val="1"/>
                <c:pt idx="0">
                  <c:v>9</c:v>
                </c:pt>
              </c:strCache>
            </c:strRef>
          </c:tx>
          <c:spPr>
            <a:solidFill>
              <a:srgbClr val="9BBB59"/>
            </a:solidFill>
            <a:ln w="47625" cap="flat">
              <a:solidFill>
                <a:srgbClr val="98B955"/>
              </a:solidFill>
              <a:prstDash val="solid"/>
              <a:round/>
            </a:ln>
            <a:effectLst/>
          </c:spPr>
          <c:marker>
            <c:symbol val="circle"/>
            <c:size val="6"/>
            <c:spPr>
              <a:solidFill>
                <a:srgbClr val="9BBB59"/>
              </a:solidFill>
              <a:ln w="9525" cap="flat">
                <a:solidFill>
                  <a:srgbClr val="98B955"/>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Sheet1!$B$10:$D$10</c:f>
              <c:numCache>
                <c:ptCount val="2"/>
                <c:pt idx="0">
                  <c:v>30.000000</c:v>
                </c:pt>
                <c:pt idx="2">
                  <c:v>2.000000</c:v>
                </c:pt>
              </c:numCache>
            </c:numRef>
          </c:val>
          <c:smooth val="0"/>
        </c:ser>
        <c:ser>
          <c:idx val="9"/>
          <c:order val="9"/>
          <c:tx>
            <c:strRef>
              <c:f>Sheet1!$A$11</c:f>
              <c:strCache>
                <c:ptCount val="1"/>
                <c:pt idx="0">
                  <c:v>10</c:v>
                </c:pt>
              </c:strCache>
            </c:strRef>
          </c:tx>
          <c:spPr>
            <a:solidFill>
              <a:srgbClr val="8064A2"/>
            </a:solidFill>
            <a:ln w="47625" cap="flat">
              <a:solidFill>
                <a:srgbClr val="7D60A0"/>
              </a:solidFill>
              <a:prstDash val="solid"/>
              <a:round/>
            </a:ln>
            <a:effectLst/>
          </c:spPr>
          <c:marker>
            <c:symbol val="circle"/>
            <c:size val="6"/>
            <c:spPr>
              <a:solidFill>
                <a:srgbClr val="8064A2"/>
              </a:solidFill>
              <a:ln w="9525" cap="flat">
                <a:solidFill>
                  <a:srgbClr val="7D60A0"/>
                </a:solidFill>
                <a:prstDash val="solid"/>
                <a:round/>
              </a:ln>
              <a:effectLst/>
            </c:spPr>
          </c:marker>
          <c:dLbls>
            <c:numFmt formatCode="#,##0" sourceLinked="0"/>
            <c:txPr>
              <a:bodyPr/>
              <a:lstStyle/>
              <a:p>
                <a:pPr>
                  <a:defRPr b="0" i="0" strike="noStrike" sz="1800" u="none">
                    <a:solidFill>
                      <a:srgbClr val="000000"/>
                    </a:solidFill>
                    <a:latin typeface="Helvetica Neue"/>
                  </a:defRPr>
                </a:pPr>
              </a:p>
            </c:txPr>
            <c:dLblPos val="t"/>
            <c:showLegendKey val="0"/>
            <c:showVal val="0"/>
            <c:showCatName val="0"/>
            <c:showSerName val="0"/>
            <c:showPercent val="0"/>
            <c:showBubbleSize val="0"/>
            <c:showLeaderLines val="0"/>
          </c:dLbls>
          <c:cat>
            <c:strRef>
              <c:f>Sheet1!$B$1:$D$1</c:f>
              <c:strCache>
                <c:ptCount val="3"/>
                <c:pt idx="0">
                  <c:v>0</c:v>
                </c:pt>
                <c:pt idx="1">
                  <c:v>6</c:v>
                </c:pt>
                <c:pt idx="2">
                  <c:v>12</c:v>
                </c:pt>
              </c:strCache>
            </c:strRef>
          </c:cat>
          <c:val>
            <c:numRef>
              <c:f>Sheet1!$B$11:$D$11</c:f>
              <c:numCache>
                <c:ptCount val="2"/>
                <c:pt idx="0">
                  <c:v>17.000000</c:v>
                </c:pt>
                <c:pt idx="2">
                  <c:v>22.000000</c:v>
                </c:pt>
              </c:numCache>
            </c:numRef>
          </c:val>
          <c:smooth val="0"/>
        </c:ser>
        <c:marker val="1"/>
        <c:axId val="2094734552"/>
        <c:axId val="2094734553"/>
      </c:lineChart>
      <c:catAx>
        <c:axId val="2094734552"/>
        <c:scaling>
          <c:orientation val="minMax"/>
        </c:scaling>
        <c:delete val="0"/>
        <c:axPos val="b"/>
        <c:title>
          <c:tx>
            <c:rich>
              <a:bodyPr rot="0"/>
              <a:lstStyle/>
              <a:p>
                <a:pPr>
                  <a:defRPr b="0" i="0" strike="noStrike" sz="1800" u="none">
                    <a:solidFill>
                      <a:srgbClr val="000000"/>
                    </a:solidFill>
                    <a:latin typeface="Helvetica Neue"/>
                  </a:defRPr>
                </a:pPr>
                <a:r>
                  <a:rPr b="0" i="0" strike="noStrike" sz="1800" u="none">
                    <a:solidFill>
                      <a:srgbClr val="000000"/>
                    </a:solidFill>
                    <a:latin typeface="Helvetica Neue"/>
                  </a:rPr>
                  <a:t>Months</a:t>
                </a:r>
              </a:p>
            </c:rich>
          </c:tx>
          <c:layout/>
          <c:overlay val="1"/>
        </c:title>
        <c:numFmt formatCode="General" sourceLinked="0"/>
        <c:majorTickMark val="none"/>
        <c:minorTickMark val="none"/>
        <c:tickLblPos val="low"/>
        <c:spPr>
          <a:ln w="12700" cap="flat">
            <a:noFill/>
            <a:prstDash val="solid"/>
            <a:miter lim="400000"/>
          </a:ln>
        </c:spPr>
        <c:txPr>
          <a:bodyPr rot="0"/>
          <a:lstStyle/>
          <a:p>
            <a:pPr>
              <a:defRPr b="0" i="0" strike="noStrike" sz="18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800" u="none">
                <a:solidFill>
                  <a:srgbClr val="000000"/>
                </a:solidFill>
                <a:latin typeface="Helvetica Neue"/>
              </a:defRPr>
            </a:pPr>
          </a:p>
        </c:txPr>
        <c:crossAx val="2094734552"/>
        <c:crosses val="autoZero"/>
        <c:crossBetween val="midCat"/>
        <c:majorUnit val="7.5"/>
        <c:minorUnit val="3.75"/>
      </c:valAx>
      <c:spPr>
        <a:solidFill>
          <a:srgbClr val="FFFFFF"/>
        </a:solidFill>
        <a:ln w="12700" cap="flat">
          <a:noFill/>
          <a:miter lim="400000"/>
        </a:ln>
        <a:effectLst/>
      </c:spPr>
    </c:plotArea>
    <c:legend>
      <c:legendPos val="t"/>
      <c:layout>
        <c:manualLayout>
          <c:xMode val="edge"/>
          <c:yMode val="edge"/>
          <c:x val="0.0639613"/>
          <c:y val="0"/>
          <c:w val="0.9"/>
          <c:h val="0.154399"/>
        </c:manualLayout>
      </c:layout>
      <c:overlay val="1"/>
      <c:spPr>
        <a:noFill/>
        <a:ln w="12700" cap="flat">
          <a:noFill/>
          <a:miter lim="400000"/>
        </a:ln>
        <a:effectLst/>
      </c:spPr>
      <c:txPr>
        <a:bodyPr rot="0"/>
        <a:lstStyle/>
        <a:p>
          <a:pPr>
            <a:defRPr b="0" i="0" strike="noStrike" sz="1800" u="none">
              <a:solidFill>
                <a:srgbClr val="000000"/>
              </a:solidFill>
              <a:latin typeface="Helvetica Neue"/>
            </a:defRPr>
          </a:pPr>
        </a:p>
      </c:txPr>
    </c:legend>
    <c:plotVisOnly val="1"/>
    <c:dispBlanksAs val="gap"/>
  </c:chart>
  <c:spPr>
    <a:solidFill>
      <a:srgbClr val="FFFFFF"/>
    </a:solidFill>
    <a:ln w="12700" cap="flat">
      <a:solidFill>
        <a:srgbClr val="888888"/>
      </a:solidFill>
      <a:prstDash val="solid"/>
      <a:round/>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5" name="Shape 95"/>
          <p:cNvSpPr/>
          <p:nvPr>
            <p:ph type="sldImg"/>
          </p:nvPr>
        </p:nvSpPr>
        <p:spPr>
          <a:xfrm>
            <a:off x="1143000" y="685800"/>
            <a:ext cx="4572000" cy="3429000"/>
          </a:xfrm>
          <a:prstGeom prst="rect">
            <a:avLst/>
          </a:prstGeom>
        </p:spPr>
        <p:txBody>
          <a:bodyPr/>
          <a:lstStyle/>
          <a:p>
            <a:pPr/>
          </a:p>
        </p:txBody>
      </p:sp>
      <p:sp>
        <p:nvSpPr>
          <p:cNvPr id="96" name="Shape 9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j-lt"/>
        <a:ea typeface="+mj-ea"/>
        <a:cs typeface="+mj-cs"/>
        <a:sym typeface="Lucida Grande"/>
      </a:defRPr>
    </a:lvl1pPr>
    <a:lvl2pPr indent="228600" defTabSz="584200" latinLnBrk="0">
      <a:defRPr sz="2200">
        <a:latin typeface="+mj-lt"/>
        <a:ea typeface="+mj-ea"/>
        <a:cs typeface="+mj-cs"/>
        <a:sym typeface="Lucida Grande"/>
      </a:defRPr>
    </a:lvl2pPr>
    <a:lvl3pPr indent="457200" defTabSz="584200" latinLnBrk="0">
      <a:defRPr sz="2200">
        <a:latin typeface="+mj-lt"/>
        <a:ea typeface="+mj-ea"/>
        <a:cs typeface="+mj-cs"/>
        <a:sym typeface="Lucida Grande"/>
      </a:defRPr>
    </a:lvl3pPr>
    <a:lvl4pPr indent="685800" defTabSz="584200" latinLnBrk="0">
      <a:defRPr sz="2200">
        <a:latin typeface="+mj-lt"/>
        <a:ea typeface="+mj-ea"/>
        <a:cs typeface="+mj-cs"/>
        <a:sym typeface="Lucida Grande"/>
      </a:defRPr>
    </a:lvl4pPr>
    <a:lvl5pPr indent="914400" defTabSz="584200" latinLnBrk="0">
      <a:defRPr sz="2200">
        <a:latin typeface="+mj-lt"/>
        <a:ea typeface="+mj-ea"/>
        <a:cs typeface="+mj-cs"/>
        <a:sym typeface="Lucida Grande"/>
      </a:defRPr>
    </a:lvl5pPr>
    <a:lvl6pPr indent="1143000" defTabSz="584200" latinLnBrk="0">
      <a:defRPr sz="2200">
        <a:latin typeface="+mj-lt"/>
        <a:ea typeface="+mj-ea"/>
        <a:cs typeface="+mj-cs"/>
        <a:sym typeface="Lucida Grande"/>
      </a:defRPr>
    </a:lvl6pPr>
    <a:lvl7pPr indent="1371600" defTabSz="584200" latinLnBrk="0">
      <a:defRPr sz="2200">
        <a:latin typeface="+mj-lt"/>
        <a:ea typeface="+mj-ea"/>
        <a:cs typeface="+mj-cs"/>
        <a:sym typeface="Lucida Grande"/>
      </a:defRPr>
    </a:lvl7pPr>
    <a:lvl8pPr indent="1600200" defTabSz="584200" latinLnBrk="0">
      <a:defRPr sz="2200">
        <a:latin typeface="+mj-lt"/>
        <a:ea typeface="+mj-ea"/>
        <a:cs typeface="+mj-cs"/>
        <a:sym typeface="Lucida Grande"/>
      </a:defRPr>
    </a:lvl8pPr>
    <a:lvl9pPr indent="1828800" defTabSz="584200" latinLnBrk="0">
      <a:defRPr sz="2200">
        <a:latin typeface="+mj-lt"/>
        <a:ea typeface="+mj-ea"/>
        <a:cs typeface="+mj-cs"/>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defRPr b="1"/>
            </a:pPr>
            <a:r>
              <a:t>Slide 138</a:t>
            </a:r>
          </a:p>
          <a:p>
            <a:pPr/>
            <a:r>
              <a:t>Wireless video capsule</a:t>
            </a:r>
          </a:p>
          <a:p>
            <a:pPr/>
            <a:r>
              <a:t>[Pillcam SB]– component parts. Images are obtained with a CMOS chip and transmitted via an 8 piece sensor array to a recording device/ battery pack. Eight hours after ingestion the recording ceases. The digital data can then be transferred to a workstation where the images are processed into a video. The video is then reviewed by the gastroenterologist.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copy">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lvl4pPr marL="592137" indent="-400050"/>
            <a:lvl5pPr marL="1049337"/>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0697071"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cean copy 1">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lvl4pPr marL="642937" indent="-400050"/>
            <a:lvl5pPr marL="1100137"/>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10697864" y="9334797"/>
            <a:ext cx="238722"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50240" y="2709333"/>
            <a:ext cx="5743788" cy="5852160"/>
          </a:xfrm>
          <a:prstGeom prst="rect">
            <a:avLst/>
          </a:prstGeom>
        </p:spPr>
        <p:txBody>
          <a:bodyPr/>
          <a:lstStyle>
            <a:lvl1pPr>
              <a:defRPr sz="4000"/>
            </a:lvl1pPr>
            <a:lvl2pPr marL="375863" indent="-336176">
              <a:defRPr sz="4000"/>
            </a:lvl2pPr>
            <a:lvl3pPr marL="366258" indent="-326571">
              <a:defRPr sz="4000"/>
            </a:lvl3pPr>
            <a:lvl4pPr marL="442179" indent="-351692">
              <a:defRPr sz="4000"/>
            </a:lvl4pPr>
            <a:lvl5pPr marL="899379" indent="-351692">
              <a:defRPr sz="40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7"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4" name="Title Text"/>
          <p:cNvSpPr txBox="1"/>
          <p:nvPr>
            <p:ph type="title"/>
          </p:nvPr>
        </p:nvSpPr>
        <p:spPr>
          <a:prstGeom prst="rect">
            <a:avLst/>
          </a:prstGeom>
        </p:spPr>
        <p:txBody>
          <a:bodyPr/>
          <a:lstStyle/>
          <a:p>
            <a:pPr/>
            <a:r>
              <a:t>Title Text</a:t>
            </a:r>
          </a:p>
        </p:txBody>
      </p:sp>
      <p:sp>
        <p:nvSpPr>
          <p:cNvPr id="5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6"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3" name="Title Text"/>
          <p:cNvSpPr txBox="1"/>
          <p:nvPr>
            <p:ph type="title"/>
          </p:nvPr>
        </p:nvSpPr>
        <p:spPr>
          <a:prstGeom prst="rect">
            <a:avLst/>
          </a:prstGeom>
        </p:spPr>
        <p:txBody>
          <a:bodyPr/>
          <a:lstStyle/>
          <a:p>
            <a:pPr/>
            <a:r>
              <a:t>Title Text</a:t>
            </a:r>
          </a:p>
        </p:txBody>
      </p:sp>
      <p:sp>
        <p:nvSpPr>
          <p:cNvPr id="64" name="Slide Number"/>
          <p:cNvSpPr txBox="1"/>
          <p:nvPr>
            <p:ph type="sldNum" sz="quarter" idx="2"/>
          </p:nvPr>
        </p:nvSpPr>
        <p:spPr>
          <a:xfrm>
            <a:off x="10695483" y="9334797"/>
            <a:ext cx="238721" cy="221953"/>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71" name="Rectangle"/>
          <p:cNvSpPr/>
          <p:nvPr/>
        </p:nvSpPr>
        <p:spPr>
          <a:xfrm>
            <a:off x="593795" y="1562382"/>
            <a:ext cx="623148" cy="675076"/>
          </a:xfrm>
          <a:prstGeom prst="rect">
            <a:avLst/>
          </a:prstGeom>
          <a:solidFill>
            <a:srgbClr val="FFCF01"/>
          </a:soli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2" name="Rectangle"/>
          <p:cNvSpPr/>
          <p:nvPr/>
        </p:nvSpPr>
        <p:spPr>
          <a:xfrm>
            <a:off x="1137919" y="1562382"/>
            <a:ext cx="467361" cy="675076"/>
          </a:xfrm>
          <a:prstGeom prst="rect">
            <a:avLst/>
          </a:prstGeom>
          <a:gradFill>
            <a:gsLst>
              <a:gs pos="0">
                <a:srgbClr val="FFCF01"/>
              </a:gs>
              <a:gs pos="100000">
                <a:srgbClr val="FFFFFF"/>
              </a:gs>
            </a:gsLst>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3" name="Rectangle"/>
          <p:cNvSpPr/>
          <p:nvPr/>
        </p:nvSpPr>
        <p:spPr>
          <a:xfrm>
            <a:off x="769902" y="2162951"/>
            <a:ext cx="600569" cy="675076"/>
          </a:xfrm>
          <a:prstGeom prst="rect">
            <a:avLst/>
          </a:prstGeom>
          <a:solidFill>
            <a:srgbClr val="3333CC"/>
          </a:soli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4" name="Rectangle"/>
          <p:cNvSpPr/>
          <p:nvPr/>
        </p:nvSpPr>
        <p:spPr>
          <a:xfrm>
            <a:off x="1295964" y="2162951"/>
            <a:ext cx="523805" cy="675076"/>
          </a:xfrm>
          <a:prstGeom prst="rect">
            <a:avLst/>
          </a:prstGeom>
          <a:gradFill>
            <a:gsLst>
              <a:gs pos="0">
                <a:srgbClr val="3333CC"/>
              </a:gs>
              <a:gs pos="100000">
                <a:srgbClr val="FFFFFF"/>
              </a:gs>
            </a:gsLst>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5" name="Rectangle"/>
          <p:cNvSpPr/>
          <p:nvPr/>
        </p:nvSpPr>
        <p:spPr>
          <a:xfrm>
            <a:off x="180622" y="2059093"/>
            <a:ext cx="796996" cy="600570"/>
          </a:xfrm>
          <a:prstGeom prst="rect">
            <a:avLst/>
          </a:prstGeom>
          <a:gradFill>
            <a:gsLst>
              <a:gs pos="0">
                <a:srgbClr val="FFFFFF"/>
              </a:gs>
              <a:gs pos="100000">
                <a:srgbClr val="FF0000"/>
              </a:gs>
            </a:gsLst>
            <a:lin ang="18900000"/>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6" name="Rectangle"/>
          <p:cNvSpPr/>
          <p:nvPr/>
        </p:nvSpPr>
        <p:spPr>
          <a:xfrm>
            <a:off x="1083733" y="1408853"/>
            <a:ext cx="45156" cy="1496907"/>
          </a:xfrm>
          <a:prstGeom prst="rect">
            <a:avLst/>
          </a:prstGeom>
          <a:solidFill>
            <a:srgbClr val="1C1C1C"/>
          </a:soli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7" name="Rectangle"/>
          <p:cNvSpPr/>
          <p:nvPr/>
        </p:nvSpPr>
        <p:spPr>
          <a:xfrm>
            <a:off x="629919" y="2533226"/>
            <a:ext cx="11699806" cy="45157"/>
          </a:xfrm>
          <a:prstGeom prst="rect">
            <a:avLst/>
          </a:prstGeom>
          <a:gradFill>
            <a:gsLst>
              <a:gs pos="0">
                <a:srgbClr val="1C1C1C"/>
              </a:gs>
              <a:gs pos="100000">
                <a:srgbClr val="FFFFFF"/>
              </a:gs>
            </a:gsLst>
          </a:gradFill>
          <a:ln w="12700">
            <a:miter lim="400000"/>
          </a:ln>
        </p:spPr>
        <p:txBody>
          <a:bodyPr lIns="65023" tIns="65023" rIns="65023" bIns="65023" anchor="ctr"/>
          <a:lstStyle/>
          <a:p>
            <a:pPr marR="0" indent="0" algn="ctr" defTabSz="650240">
              <a:defRPr sz="2400">
                <a:solidFill>
                  <a:srgbClr val="000000"/>
                </a:solidFill>
                <a:uFillTx/>
              </a:defRPr>
            </a:pPr>
          </a:p>
        </p:txBody>
      </p:sp>
      <p:sp>
        <p:nvSpPr>
          <p:cNvPr id="78" name="Slide Number"/>
          <p:cNvSpPr txBox="1"/>
          <p:nvPr>
            <p:ph type="sldNum" sz="quarter" idx="2"/>
          </p:nvPr>
        </p:nvSpPr>
        <p:spPr>
          <a:xfrm>
            <a:off x="11962227" y="9235778"/>
            <a:ext cx="392333" cy="409449"/>
          </a:xfrm>
          <a:prstGeom prst="rect">
            <a:avLst/>
          </a:prstGeom>
        </p:spPr>
        <p:txBody>
          <a:bodyPr lIns="65023" tIns="65023" rIns="65023" bIns="65023"/>
          <a:lstStyle>
            <a:lvl1pPr algn="r" defTabSz="650240">
              <a:defRPr sz="1800">
                <a:solidFill>
                  <a:srgbClr val="000000"/>
                </a:solidFill>
                <a:uFillTx/>
                <a:latin typeface="Tahoma"/>
                <a:ea typeface="Tahoma"/>
                <a:cs typeface="Tahoma"/>
                <a:sym typeface="Tahoma"/>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85" name="Rectangle"/>
          <p:cNvSpPr/>
          <p:nvPr/>
        </p:nvSpPr>
        <p:spPr>
          <a:xfrm>
            <a:off x="-1" y="-1"/>
            <a:ext cx="205459" cy="9753601"/>
          </a:xfrm>
          <a:prstGeom prst="rect">
            <a:avLst/>
          </a:prstGeom>
          <a:solidFill>
            <a:srgbClr val="0054A6"/>
          </a:solidFill>
          <a:ln w="12700">
            <a:miter lim="400000"/>
          </a:ln>
        </p:spPr>
        <p:txBody>
          <a:bodyPr lIns="65023" tIns="65023" rIns="65023" bIns="65023" anchor="ctr"/>
          <a:lstStyle/>
          <a:p>
            <a:pPr marR="0" indent="0" defTabSz="650240">
              <a:defRPr sz="1800">
                <a:solidFill>
                  <a:srgbClr val="000000"/>
                </a:solidFill>
                <a:uFillTx/>
                <a:latin typeface="Arial"/>
                <a:ea typeface="Arial"/>
                <a:cs typeface="Arial"/>
                <a:sym typeface="Arial"/>
              </a:defRPr>
            </a:pPr>
          </a:p>
        </p:txBody>
      </p:sp>
      <p:sp>
        <p:nvSpPr>
          <p:cNvPr id="86" name="Rectangle"/>
          <p:cNvSpPr/>
          <p:nvPr/>
        </p:nvSpPr>
        <p:spPr>
          <a:xfrm>
            <a:off x="-1" y="-1"/>
            <a:ext cx="205459" cy="1704624"/>
          </a:xfrm>
          <a:prstGeom prst="rect">
            <a:avLst/>
          </a:prstGeom>
          <a:solidFill>
            <a:srgbClr val="FFCE34"/>
          </a:solidFill>
          <a:ln w="12700">
            <a:miter lim="400000"/>
          </a:ln>
        </p:spPr>
        <p:txBody>
          <a:bodyPr lIns="65023" tIns="65023" rIns="65023" bIns="65023" anchor="ctr"/>
          <a:lstStyle/>
          <a:p>
            <a:pPr marR="0" indent="0" defTabSz="650240">
              <a:defRPr sz="1800">
                <a:solidFill>
                  <a:srgbClr val="000000"/>
                </a:solidFill>
                <a:uFillTx/>
                <a:latin typeface="Arial"/>
                <a:ea typeface="Arial"/>
                <a:cs typeface="Arial"/>
                <a:sym typeface="Arial"/>
              </a:defRPr>
            </a:pPr>
          </a:p>
        </p:txBody>
      </p:sp>
      <p:sp>
        <p:nvSpPr>
          <p:cNvPr id="87" name="Title Text"/>
          <p:cNvSpPr txBox="1"/>
          <p:nvPr>
            <p:ph type="title"/>
          </p:nvPr>
        </p:nvSpPr>
        <p:spPr>
          <a:xfrm>
            <a:off x="975359" y="3029937"/>
            <a:ext cx="11054082" cy="2090703"/>
          </a:xfrm>
          <a:prstGeom prst="rect">
            <a:avLst/>
          </a:prstGeom>
        </p:spPr>
        <p:txBody>
          <a:bodyPr lIns="65023" tIns="65023" rIns="65023" bIns="65023" anchor="t"/>
          <a:lstStyle>
            <a:lvl1pPr marR="0" indent="0" algn="ctr" defTabSz="650240">
              <a:lnSpc>
                <a:spcPct val="93000"/>
              </a:lnSpc>
              <a:defRPr sz="6200">
                <a:solidFill>
                  <a:srgbClr val="000000"/>
                </a:solidFill>
                <a:uFillTx/>
                <a:latin typeface="Arial"/>
                <a:ea typeface="Arial"/>
                <a:cs typeface="Arial"/>
                <a:sym typeface="Arial"/>
              </a:defRPr>
            </a:lvl1pPr>
          </a:lstStyle>
          <a:p>
            <a:pPr>
              <a:defRPr>
                <a:effectLst/>
              </a:defRPr>
            </a:pPr>
            <a:r>
              <a:t>Title Text</a:t>
            </a:r>
          </a:p>
        </p:txBody>
      </p:sp>
      <p:sp>
        <p:nvSpPr>
          <p:cNvPr id="88" name="Body Level One…"/>
          <p:cNvSpPr txBox="1"/>
          <p:nvPr>
            <p:ph type="body" sz="quarter" idx="1"/>
          </p:nvPr>
        </p:nvSpPr>
        <p:spPr>
          <a:xfrm>
            <a:off x="1950719" y="5527040"/>
            <a:ext cx="9103361" cy="2492587"/>
          </a:xfrm>
          <a:prstGeom prst="rect">
            <a:avLst/>
          </a:prstGeom>
        </p:spPr>
        <p:txBody>
          <a:bodyPr lIns="65023" tIns="65023" rIns="65023" bIns="65023"/>
          <a:lstStyle>
            <a:lvl1pPr marL="487680" marR="0" indent="-487680" algn="ctr" defTabSz="650240">
              <a:lnSpc>
                <a:spcPct val="93000"/>
              </a:lnSpc>
              <a:spcBef>
                <a:spcPts val="0"/>
              </a:spcBef>
              <a:buClrTx/>
              <a:buSzTx/>
              <a:buFontTx/>
              <a:buNone/>
              <a:defRPr sz="4400">
                <a:solidFill>
                  <a:srgbClr val="000000"/>
                </a:solidFill>
                <a:uFillTx/>
                <a:latin typeface="Arial"/>
                <a:ea typeface="Arial"/>
                <a:cs typeface="Arial"/>
                <a:sym typeface="Arial"/>
              </a:defRPr>
            </a:lvl1pPr>
            <a:lvl2pPr marL="487680" marR="0" indent="-30480" algn="ctr" defTabSz="650240">
              <a:lnSpc>
                <a:spcPct val="93000"/>
              </a:lnSpc>
              <a:spcBef>
                <a:spcPts val="0"/>
              </a:spcBef>
              <a:buClrTx/>
              <a:buSzTx/>
              <a:buFontTx/>
              <a:buNone/>
              <a:defRPr sz="4400">
                <a:solidFill>
                  <a:srgbClr val="000000"/>
                </a:solidFill>
                <a:uFillTx/>
                <a:latin typeface="Arial"/>
                <a:ea typeface="Arial"/>
                <a:cs typeface="Arial"/>
                <a:sym typeface="Arial"/>
              </a:defRPr>
            </a:lvl2pPr>
            <a:lvl3pPr marL="487680" marR="0" indent="426719" algn="ctr" defTabSz="650240">
              <a:lnSpc>
                <a:spcPct val="93000"/>
              </a:lnSpc>
              <a:spcBef>
                <a:spcPts val="0"/>
              </a:spcBef>
              <a:buClrTx/>
              <a:buSzTx/>
              <a:buFontTx/>
              <a:buNone/>
              <a:defRPr sz="4400">
                <a:solidFill>
                  <a:srgbClr val="000000"/>
                </a:solidFill>
                <a:uFillTx/>
                <a:latin typeface="Arial"/>
                <a:ea typeface="Arial"/>
                <a:cs typeface="Arial"/>
                <a:sym typeface="Arial"/>
              </a:defRPr>
            </a:lvl3pPr>
            <a:lvl4pPr marL="487680" marR="0" indent="883919" algn="ctr" defTabSz="650240">
              <a:lnSpc>
                <a:spcPct val="93000"/>
              </a:lnSpc>
              <a:spcBef>
                <a:spcPts val="0"/>
              </a:spcBef>
              <a:buClrTx/>
              <a:buSzTx/>
              <a:buFontTx/>
              <a:buNone/>
              <a:defRPr sz="4400">
                <a:solidFill>
                  <a:srgbClr val="000000"/>
                </a:solidFill>
                <a:uFillTx/>
                <a:latin typeface="Arial"/>
                <a:ea typeface="Arial"/>
                <a:cs typeface="Arial"/>
                <a:sym typeface="Arial"/>
              </a:defRPr>
            </a:lvl4pPr>
            <a:lvl5pPr marL="487680" marR="0" indent="1341119" algn="ctr" defTabSz="650240">
              <a:lnSpc>
                <a:spcPct val="93000"/>
              </a:lnSpc>
              <a:spcBef>
                <a:spcPts val="0"/>
              </a:spcBef>
              <a:buClrTx/>
              <a:buSzTx/>
              <a:buFontTx/>
              <a:buNone/>
              <a:defRPr sz="4400">
                <a:solidFill>
                  <a:srgbClr val="000000"/>
                </a:solidFill>
                <a:uFillTx/>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9" name="Slide Number"/>
          <p:cNvSpPr txBox="1"/>
          <p:nvPr>
            <p:ph type="sldNum" sz="quarter" idx="2"/>
          </p:nvPr>
        </p:nvSpPr>
        <p:spPr>
          <a:xfrm>
            <a:off x="6285653" y="8779792"/>
            <a:ext cx="3034455" cy="520701"/>
          </a:xfrm>
          <a:prstGeom prst="rect">
            <a:avLst/>
          </a:prstGeom>
        </p:spPr>
        <p:txBody>
          <a:bodyPr lIns="65023" tIns="65023" rIns="65023" bIns="65023" anchor="ctr"/>
          <a:lstStyle>
            <a:lvl1pPr algn="r" defTabSz="650240">
              <a:defRPr>
                <a:solidFill>
                  <a:srgbClr val="000000"/>
                </a:solidFill>
                <a:uFillTx/>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A57"/>
            </a:gs>
            <a:gs pos="100000">
              <a:srgbClr val="021EAA"/>
            </a:gs>
          </a:gsLst>
          <a:lin ang="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647700" y="88900"/>
            <a:ext cx="11709400" cy="261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47700" y="2705100"/>
            <a:ext cx="11709400" cy="7048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695482" y="9334797"/>
            <a:ext cx="238722" cy="221953"/>
          </a:xfrm>
          <a:prstGeom prst="rect">
            <a:avLst/>
          </a:prstGeom>
          <a:ln w="12700">
            <a:miter lim="400000"/>
          </a:ln>
        </p:spPr>
        <p:txBody>
          <a:bodyPr wrap="none" lIns="0" tIns="0" rIns="0" bIns="0" anchor="b">
            <a:spAutoFit/>
          </a:bodyPr>
          <a:lstStyle>
            <a:lvl1pPr marR="0" indent="0" algn="ctr" defTabSz="584200">
              <a:defRPr sz="1600">
                <a:solidFill>
                  <a:srgbClr val="FFFFFF"/>
                </a:solidFill>
                <a:effectLst>
                  <a:outerShdw sx="100000" sy="100000" kx="0" ky="0" algn="b" rotWithShape="0" blurRad="12700" dist="25400" dir="2700000">
                    <a:srgbClr val="000000"/>
                  </a:outerShdw>
                </a:effectLst>
                <a:latin typeface="Arial"/>
                <a:ea typeface="Arial"/>
                <a:cs typeface="Arial"/>
                <a:sym typeface="Aria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1pPr>
      <a:lvl2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2pPr>
      <a:lvl3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3pPr>
      <a:lvl4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4pPr>
      <a:lvl5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5pPr>
      <a:lvl6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6pPr>
      <a:lvl7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7pPr>
      <a:lvl8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8pPr>
      <a:lvl9pPr marL="0" marR="57798" indent="4762" algn="l" defTabSz="914400" rtl="0" latinLnBrk="0">
        <a:lnSpc>
          <a:spcPct val="100000"/>
        </a:lnSpc>
        <a:spcBef>
          <a:spcPts val="0"/>
        </a:spcBef>
        <a:spcAft>
          <a:spcPts val="0"/>
        </a:spcAft>
        <a:buClrTx/>
        <a:buSzTx/>
        <a:buFontTx/>
        <a:buNone/>
        <a:tabLst/>
        <a:defRPr b="0" baseline="0" cap="none" i="0" spc="0" strike="noStrike" sz="5800" u="none">
          <a:solidFill>
            <a:srgbClr val="FFFFFF"/>
          </a:solidFill>
          <a:effectLst>
            <a:outerShdw sx="100000" sy="100000" kx="0" ky="0" algn="b" rotWithShape="0" blurRad="12700" dist="38100" dir="2700000">
              <a:srgbClr val="000000"/>
            </a:outerShdw>
          </a:effectLst>
          <a:uFill>
            <a:solidFill>
              <a:srgbClr val="FFFFFF"/>
            </a:solidFill>
          </a:uFill>
          <a:latin typeface="Tahoma"/>
          <a:ea typeface="Tahoma"/>
          <a:cs typeface="Tahoma"/>
          <a:sym typeface="Tahoma"/>
        </a:defRPr>
      </a:lvl9pPr>
    </p:titleStyle>
    <p:bodyStyle>
      <a:lvl1pPr marL="382586" marR="57798" indent="-342900" algn="l" defTabSz="914400" rtl="0" latinLnBrk="0">
        <a:lnSpc>
          <a:spcPct val="100000"/>
        </a:lnSpc>
        <a:spcBef>
          <a:spcPts val="1100"/>
        </a:spcBef>
        <a:spcAft>
          <a:spcPts val="0"/>
        </a:spcAft>
        <a:buClr>
          <a:srgbClr val="FFD300"/>
        </a:buClr>
        <a:buSzPct val="12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1pPr>
      <a:lvl2pPr marL="373061" marR="57798" indent="-333375" algn="l" defTabSz="914400" rtl="0" latinLnBrk="0">
        <a:lnSpc>
          <a:spcPct val="100000"/>
        </a:lnSpc>
        <a:spcBef>
          <a:spcPts val="1100"/>
        </a:spcBef>
        <a:spcAft>
          <a:spcPts val="0"/>
        </a:spcAft>
        <a:buClr>
          <a:srgbClr val="FFD300"/>
        </a:buClr>
        <a:buSzPct val="10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2pPr>
      <a:lvl3pPr marL="359727" marR="57798" indent="-320040" algn="l" defTabSz="914400" rtl="0" latinLnBrk="0">
        <a:lnSpc>
          <a:spcPct val="100000"/>
        </a:lnSpc>
        <a:spcBef>
          <a:spcPts val="1100"/>
        </a:spcBef>
        <a:spcAft>
          <a:spcPts val="0"/>
        </a:spcAft>
        <a:buClr>
          <a:srgbClr val="FFD300"/>
        </a:buClr>
        <a:buSzPct val="12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3pPr>
      <a:lvl4pPr marL="490537" marR="57798" indent="-400050" algn="l" defTabSz="914400" rtl="0" latinLnBrk="0">
        <a:lnSpc>
          <a:spcPct val="100000"/>
        </a:lnSpc>
        <a:spcBef>
          <a:spcPts val="1100"/>
        </a:spcBef>
        <a:spcAft>
          <a:spcPts val="0"/>
        </a:spcAft>
        <a:buClr>
          <a:srgbClr val="FFD300"/>
        </a:buClr>
        <a:buSzPct val="10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4pPr>
      <a:lvl5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5pPr>
      <a:lvl6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6pPr>
      <a:lvl7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7pPr>
      <a:lvl8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8pPr>
      <a:lvl9pPr marL="947737" marR="57798" indent="-400050" algn="l" defTabSz="914400" rtl="0" latinLnBrk="0">
        <a:lnSpc>
          <a:spcPct val="100000"/>
        </a:lnSpc>
        <a:spcBef>
          <a:spcPts val="1100"/>
        </a:spcBef>
        <a:spcAft>
          <a:spcPts val="0"/>
        </a:spcAft>
        <a:buClr>
          <a:srgbClr val="FFD300"/>
        </a:buClr>
        <a:buSzPct val="80000"/>
        <a:buFont typeface="Tahoma"/>
        <a:buChar char="•"/>
        <a:tabLst/>
        <a:defRPr b="0" baseline="0" cap="none" i="0" spc="0" strike="noStrike" sz="4200" u="none">
          <a:solidFill>
            <a:srgbClr val="FFFFFF"/>
          </a:solidFill>
          <a:effectLst>
            <a:outerShdw sx="100000" sy="100000" kx="0" ky="0" algn="b" rotWithShape="0" blurRad="12700" dist="25400" dir="2700000">
              <a:srgbClr val="000000"/>
            </a:outerShdw>
          </a:effectLst>
          <a:uFill>
            <a:solidFill>
              <a:srgbClr val="FFFFFF"/>
            </a:solidFill>
          </a:uFill>
          <a:latin typeface="Tahoma"/>
          <a:ea typeface="Tahoma"/>
          <a:cs typeface="Tahoma"/>
          <a:sym typeface="Tahoma"/>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1pPr>
      <a:lvl2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2pPr>
      <a:lvl3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3pPr>
      <a:lvl4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4pPr>
      <a:lvl5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5pPr>
      <a:lvl6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6pPr>
      <a:lvl7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7pPr>
      <a:lvl8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8pPr>
      <a:lvl9pPr marL="0" marR="0" indent="40639"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effectLst>
            <a:outerShdw sx="100000" sy="100000" kx="0" ky="0" algn="b" rotWithShape="0" blurRad="12700" dist="25400" dir="2700000">
              <a:srgbClr val="000000"/>
            </a:outerShdw>
          </a:effectLst>
          <a:uFill>
            <a:solidFill>
              <a:srgbClr val="FFFFFF"/>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openxmlformats.org/officeDocument/2006/relationships/image" Target="../media/image2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 Id="rId3" Type="http://schemas.openxmlformats.org/officeDocument/2006/relationships/image" Target="../media/image29.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3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 Id="rId3" Type="http://schemas.openxmlformats.org/officeDocument/2006/relationships/image" Target="../media/image3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1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image.png" descr="image.png"/>
          <p:cNvPicPr>
            <a:picLocks noChangeAspect="1"/>
          </p:cNvPicPr>
          <p:nvPr/>
        </p:nvPicPr>
        <p:blipFill>
          <a:blip r:embed="rId2">
            <a:extLst/>
          </a:blip>
          <a:stretch>
            <a:fillRect/>
          </a:stretch>
        </p:blipFill>
        <p:spPr>
          <a:xfrm>
            <a:off x="2728911" y="1204912"/>
            <a:ext cx="9871077" cy="1231901"/>
          </a:xfrm>
          <a:prstGeom prst="rect">
            <a:avLst/>
          </a:prstGeom>
          <a:ln w="12700">
            <a:miter lim="400000"/>
          </a:ln>
        </p:spPr>
      </p:pic>
      <p:pic>
        <p:nvPicPr>
          <p:cNvPr id="99" name="image.png" descr="image.png"/>
          <p:cNvPicPr>
            <a:picLocks noChangeAspect="1"/>
          </p:cNvPicPr>
          <p:nvPr/>
        </p:nvPicPr>
        <p:blipFill>
          <a:blip r:embed="rId3">
            <a:extLst/>
          </a:blip>
          <a:srcRect l="22146" t="17770" r="112" b="0"/>
          <a:stretch>
            <a:fillRect/>
          </a:stretch>
        </p:blipFill>
        <p:spPr>
          <a:xfrm>
            <a:off x="0" y="0"/>
            <a:ext cx="4457700" cy="5519738"/>
          </a:xfrm>
          <a:prstGeom prst="rect">
            <a:avLst/>
          </a:prstGeom>
          <a:ln w="12700">
            <a:miter lim="400000"/>
          </a:ln>
        </p:spPr>
      </p:pic>
      <p:sp>
        <p:nvSpPr>
          <p:cNvPr id="100" name="Shape 26"/>
          <p:cNvSpPr txBox="1"/>
          <p:nvPr/>
        </p:nvSpPr>
        <p:spPr>
          <a:xfrm>
            <a:off x="4129682" y="2806700"/>
            <a:ext cx="8722718" cy="1828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0" indent="0" algn="ctr">
              <a:defRPr sz="4000">
                <a:solidFill>
                  <a:srgbClr val="FFFFFF"/>
                </a:solidFill>
              </a:defRPr>
            </a:pPr>
            <a:r>
              <a:t>Pan-Enteric Capsule Endoscopy</a:t>
            </a:r>
          </a:p>
          <a:p>
            <a:pPr marR="0" indent="0" algn="ctr">
              <a:defRPr sz="4000">
                <a:solidFill>
                  <a:srgbClr val="FFFFFF"/>
                </a:solidFill>
              </a:defRPr>
            </a:pPr>
            <a:r>
              <a:t>as a means to evaluating the treatment outcomes from Vedolizumab</a:t>
            </a:r>
          </a:p>
        </p:txBody>
      </p:sp>
      <p:sp>
        <p:nvSpPr>
          <p:cNvPr id="101" name="Shape 27"/>
          <p:cNvSpPr txBox="1"/>
          <p:nvPr/>
        </p:nvSpPr>
        <p:spPr>
          <a:xfrm>
            <a:off x="3642021" y="4893034"/>
            <a:ext cx="9698040" cy="548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7796" indent="55561" algn="ctr">
              <a:defRPr sz="3600">
                <a:solidFill>
                  <a:srgbClr val="FFFFFF"/>
                </a:solidFill>
              </a:defRPr>
            </a:pPr>
            <a:r>
              <a:t>Dr. Matt W. Johnson</a:t>
            </a:r>
            <a:r>
              <a:rPr>
                <a:latin typeface="Arial"/>
                <a:ea typeface="Arial"/>
                <a:cs typeface="Arial"/>
                <a:sym typeface="Arial"/>
              </a:rPr>
              <a:t> </a:t>
            </a:r>
          </a:p>
        </p:txBody>
      </p:sp>
      <p:pic>
        <p:nvPicPr>
          <p:cNvPr id="102" name="image.jpg" descr="image.jpg"/>
          <p:cNvPicPr>
            <a:picLocks noChangeAspect="1"/>
          </p:cNvPicPr>
          <p:nvPr/>
        </p:nvPicPr>
        <p:blipFill>
          <a:blip r:embed="rId4">
            <a:extLst/>
          </a:blip>
          <a:stretch>
            <a:fillRect/>
          </a:stretch>
        </p:blipFill>
        <p:spPr>
          <a:xfrm>
            <a:off x="3543300" y="5716587"/>
            <a:ext cx="5570538" cy="3708402"/>
          </a:xfrm>
          <a:prstGeom prst="rect">
            <a:avLst/>
          </a:prstGeom>
          <a:ln w="12700">
            <a:miter lim="400000"/>
          </a:ln>
        </p:spPr>
      </p:pic>
      <p:pic>
        <p:nvPicPr>
          <p:cNvPr id="103" name="image.jpg" descr="image.jpg"/>
          <p:cNvPicPr>
            <a:picLocks noChangeAspect="1"/>
          </p:cNvPicPr>
          <p:nvPr/>
        </p:nvPicPr>
        <p:blipFill>
          <a:blip r:embed="rId5">
            <a:extLst/>
          </a:blip>
          <a:stretch>
            <a:fillRect/>
          </a:stretch>
        </p:blipFill>
        <p:spPr>
          <a:xfrm>
            <a:off x="10034586" y="5699125"/>
            <a:ext cx="2481264" cy="37242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Rectangle 2"/>
          <p:cNvSpPr txBox="1"/>
          <p:nvPr>
            <p:ph type="title"/>
          </p:nvPr>
        </p:nvSpPr>
        <p:spPr>
          <a:prstGeom prst="rect">
            <a:avLst/>
          </a:prstGeom>
        </p:spPr>
        <p:txBody>
          <a:bodyPr/>
          <a:lstStyle/>
          <a:p>
            <a:pPr algn="ctr">
              <a:defRPr>
                <a:latin typeface="Arial"/>
                <a:ea typeface="Arial"/>
                <a:cs typeface="Arial"/>
                <a:sym typeface="Arial"/>
              </a:defRPr>
            </a:pPr>
            <a:r>
              <a:t>Capsule Endoscopy </a:t>
            </a:r>
          </a:p>
          <a:p>
            <a:pPr algn="ctr">
              <a:defRPr>
                <a:latin typeface="Arial"/>
                <a:ea typeface="Arial"/>
                <a:cs typeface="Arial"/>
                <a:sym typeface="Arial"/>
              </a:defRPr>
            </a:pPr>
            <a:r>
              <a:t>Clinical efficacy</a:t>
            </a:r>
          </a:p>
        </p:txBody>
      </p:sp>
      <p:sp>
        <p:nvSpPr>
          <p:cNvPr id="149" name="Rectangle 3"/>
          <p:cNvSpPr txBox="1"/>
          <p:nvPr>
            <p:ph type="body" idx="1"/>
          </p:nvPr>
        </p:nvSpPr>
        <p:spPr>
          <a:xfrm>
            <a:off x="666044" y="24180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r>
              <a:t>Meta-analysis of 14 studies  reported yields  </a:t>
            </a:r>
          </a:p>
          <a:p>
            <a:pPr>
              <a:defRPr sz="2800">
                <a:latin typeface="Arial"/>
                <a:ea typeface="Arial"/>
                <a:cs typeface="Arial"/>
                <a:sym typeface="Arial"/>
              </a:defRPr>
            </a:pPr>
            <a:r>
              <a:t>63% for CE compared with 28% for PE (Push Enteroscopy)</a:t>
            </a:r>
          </a:p>
          <a:p>
            <a:pPr marL="342900" indent="-303213">
              <a:buSzTx/>
              <a:buNone/>
              <a:defRPr sz="2800">
                <a:latin typeface="Arial"/>
                <a:ea typeface="Arial"/>
                <a:cs typeface="Arial"/>
                <a:sym typeface="Arial"/>
              </a:defRPr>
            </a:pPr>
            <a:r>
              <a:t>    Triester </a:t>
            </a:r>
            <a:r>
              <a:rPr i="1"/>
              <a:t>et al</a:t>
            </a:r>
            <a:r>
              <a:t> </a:t>
            </a:r>
            <a:r>
              <a:rPr i="1"/>
              <a:t>American Journal of Gastroenterolgy</a:t>
            </a:r>
            <a:r>
              <a:t> 2005</a:t>
            </a:r>
          </a:p>
          <a:p>
            <a:pPr marL="342900" indent="-303213">
              <a:buSzTx/>
              <a:buNone/>
              <a:defRPr sz="2800">
                <a:latin typeface="Arial"/>
                <a:ea typeface="Arial"/>
                <a:cs typeface="Arial"/>
                <a:sym typeface="Arial"/>
              </a:defRPr>
            </a:pPr>
          </a:p>
          <a:p>
            <a:pPr>
              <a:defRPr sz="2800">
                <a:latin typeface="Arial"/>
                <a:ea typeface="Arial"/>
                <a:cs typeface="Arial"/>
                <a:sym typeface="Arial"/>
              </a:defRPr>
            </a:pPr>
            <a:r>
              <a:t>Yield of CE superior to barium follow through and CT enteroclysis</a:t>
            </a:r>
          </a:p>
          <a:p>
            <a:pPr marL="342900" indent="-303213">
              <a:buSzTx/>
              <a:buNone/>
              <a:defRPr sz="2800">
                <a:latin typeface="Arial"/>
                <a:ea typeface="Arial"/>
                <a:cs typeface="Arial"/>
                <a:sym typeface="Arial"/>
              </a:defRPr>
            </a:pPr>
            <a:r>
              <a:t>     Nakamura </a:t>
            </a:r>
            <a:r>
              <a:rPr i="1"/>
              <a:t>et al Endoscopy</a:t>
            </a:r>
            <a:r>
              <a:t> 2006</a:t>
            </a:r>
          </a:p>
          <a:p>
            <a:pPr marL="342900" indent="-303213">
              <a:buSzTx/>
              <a:buNone/>
              <a:defRPr sz="2800">
                <a:latin typeface="Arial"/>
                <a:ea typeface="Arial"/>
                <a:cs typeface="Arial"/>
                <a:sym typeface="Arial"/>
              </a:defRPr>
            </a:pPr>
          </a:p>
          <a:p>
            <a:pPr>
              <a:defRPr sz="2800">
                <a:latin typeface="Arial"/>
                <a:ea typeface="Arial"/>
                <a:cs typeface="Arial"/>
                <a:sym typeface="Arial"/>
              </a:defRPr>
            </a:pPr>
            <a:r>
              <a:t>Further meta-analysis of 17 studies shows CE superior to all other modalities (including sb MRI). Rate of positive finding in CE 95% compared with 44%</a:t>
            </a:r>
          </a:p>
          <a:p>
            <a:pPr marL="342900" indent="-303213">
              <a:buSzTx/>
              <a:buNone/>
              <a:defRPr sz="2800">
                <a:latin typeface="Arial"/>
                <a:ea typeface="Arial"/>
                <a:cs typeface="Arial"/>
                <a:sym typeface="Arial"/>
              </a:defRPr>
            </a:pPr>
            <a:r>
              <a:t>    Marmo et al. </a:t>
            </a:r>
            <a:r>
              <a:rPr i="1"/>
              <a:t>Alimentary Pharmacology and Therapeutics </a:t>
            </a:r>
            <a:r>
              <a:t>2005</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Rectangle 3"/>
          <p:cNvSpPr txBox="1"/>
          <p:nvPr>
            <p:ph type="body" sz="half" idx="1"/>
          </p:nvPr>
        </p:nvSpPr>
        <p:spPr>
          <a:xfrm>
            <a:off x="739139" y="5034281"/>
            <a:ext cx="11704322" cy="4108320"/>
          </a:xfrm>
          <a:prstGeom prst="rect">
            <a:avLst/>
          </a:prstGeom>
        </p:spPr>
        <p:txBody>
          <a:bodyPr/>
          <a:lstStyle/>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ESGE recommends:-</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SBCE 1st-line investigation for Obscure GI bleeding (strong recommendation, moderate quality evidence).</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In Overt obscure GI bleeding = Optimal ASAP &lt;14 days to maximize the diagnostic yield (strong recommendation, moderate quality evidence).</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Ileocolonoscopy still 1st-line for investigating suspected Crohn’s disease (strong recommendation, high quality evidence).</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SBCE recommended in those suspected Crohn’s disease and negative (or failed)  ileocolonoscopy findings, in the absence of obstructive symptoms or known stenosis (strong recommendation, moderate quality evidence).</a:t>
            </a:r>
          </a:p>
        </p:txBody>
      </p:sp>
      <p:pic>
        <p:nvPicPr>
          <p:cNvPr id="152" name="ESGE Capsule.jpeg" descr="ESGE Capsule.jpeg"/>
          <p:cNvPicPr>
            <a:picLocks noChangeAspect="1"/>
          </p:cNvPicPr>
          <p:nvPr/>
        </p:nvPicPr>
        <p:blipFill>
          <a:blip r:embed="rId2">
            <a:extLst/>
          </a:blip>
          <a:stretch>
            <a:fillRect/>
          </a:stretch>
        </p:blipFill>
        <p:spPr>
          <a:xfrm>
            <a:off x="1006637" y="241451"/>
            <a:ext cx="11169326" cy="4399315"/>
          </a:xfrm>
          <a:prstGeom prst="rect">
            <a:avLst/>
          </a:prstGeom>
          <a:ln w="12700">
            <a:miter lim="400000"/>
          </a:ln>
        </p:spPr>
      </p:pic>
      <p:sp>
        <p:nvSpPr>
          <p:cNvPr id="153" name="Endoscopy 2015; 47: 352–376"/>
          <p:cNvSpPr txBox="1"/>
          <p:nvPr/>
        </p:nvSpPr>
        <p:spPr>
          <a:xfrm>
            <a:off x="9002683" y="9188449"/>
            <a:ext cx="392415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0" indent="0" defTabSz="457200">
              <a:lnSpc>
                <a:spcPts val="3800"/>
              </a:lnSpc>
              <a:spcBef>
                <a:spcPts val="1200"/>
              </a:spcBef>
              <a:defRPr sz="2400">
                <a:ln w="0" cap="flat">
                  <a:solidFill>
                    <a:srgbClr val="231F20"/>
                  </a:solidFill>
                  <a:prstDash val="solid"/>
                  <a:miter lim="400000"/>
                </a:ln>
                <a:solidFill>
                  <a:srgbClr val="FF2F92"/>
                </a:solidFill>
                <a:uFillTx/>
                <a:latin typeface="Times"/>
                <a:ea typeface="Times"/>
                <a:cs typeface="Times"/>
                <a:sym typeface="Times"/>
              </a:defRPr>
            </a:lvl1pPr>
          </a:lstStyle>
          <a:p>
            <a:pPr/>
            <a:r>
              <a:t>Endoscopy 2015; 47: 352–376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ectangle 3"/>
          <p:cNvSpPr txBox="1"/>
          <p:nvPr>
            <p:ph type="body" idx="1"/>
          </p:nvPr>
        </p:nvSpPr>
        <p:spPr>
          <a:xfrm>
            <a:off x="739139" y="4284981"/>
            <a:ext cx="11704322" cy="5138955"/>
          </a:xfrm>
          <a:prstGeom prst="rect">
            <a:avLst/>
          </a:prstGeom>
        </p:spPr>
        <p:txBody>
          <a:bodyPr/>
          <a:lstStyle/>
          <a:p>
            <a:pPr>
              <a:defRPr sz="2800">
                <a:latin typeface="Arial"/>
                <a:ea typeface="Arial"/>
                <a:cs typeface="Arial"/>
                <a:sym typeface="Arial"/>
              </a:defRPr>
            </a:pPr>
            <a:r>
              <a:t>How does it compare to Colonoscopy in Diagnostic Ability?</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Meta-analysis = Compared to colonoscopy, colon capsule endoscopy (CCE) has 87% sensitivity and 95% specificity for detection of polyps of ≥10 mm.</a:t>
            </a:r>
            <a:r>
              <a:rPr sz="1320"/>
              <a:t>2</a:t>
            </a:r>
            <a:r>
              <a:t>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This was achieved despite variable completion rates of between 57% and 100%.</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Systematic reviews demonstrated detection of cancer in 44 cases; cancers missed were due to eight incomplete examinations, one lesion being incorrectly measured as ≤5mm (it was a malignant 10mm polyp) and a cancer of which an image was saved but not commented on by the reporter. </a:t>
            </a:r>
            <a:r>
              <a:rPr sz="1320"/>
              <a:t>2,3</a:t>
            </a:r>
            <a:r>
              <a:t>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CCE IBD pick=up rate = Sensitivity of 97% in patients with ulcerative colitis.</a:t>
            </a:r>
            <a:r>
              <a:rPr sz="1320"/>
              <a:t>4</a:t>
            </a:r>
          </a:p>
          <a:p>
            <a:pPr marL="0" marR="0" indent="0" defTabSz="457200">
              <a:spcBef>
                <a:spcPts val="0"/>
              </a:spcBef>
              <a:buClrTx/>
              <a:buSzTx/>
              <a:buFontTx/>
              <a:buNone/>
              <a:defRPr sz="1760">
                <a:solidFill>
                  <a:srgbClr val="000000"/>
                </a:solidFill>
                <a:effectLst/>
                <a:uFillTx/>
                <a:latin typeface="+mn-lt"/>
                <a:ea typeface="+mn-ea"/>
                <a:cs typeface="+mn-cs"/>
                <a:sym typeface="Helvetica"/>
              </a:defRPr>
            </a:pPr>
            <a:r>
              <a:t> </a:t>
            </a:r>
          </a:p>
          <a:p>
            <a:pPr>
              <a:defRPr sz="2800">
                <a:latin typeface="Arial"/>
                <a:ea typeface="Arial"/>
                <a:cs typeface="Arial"/>
                <a:sym typeface="Arial"/>
              </a:defRPr>
            </a:pPr>
            <a:r>
              <a:t>How does it compare to CT Colonography?</a:t>
            </a:r>
          </a:p>
          <a:p>
            <a:pPr marL="0" marR="0" indent="0" defTabSz="457200">
              <a:spcBef>
                <a:spcPts val="0"/>
              </a:spcBef>
              <a:buClrTx/>
              <a:buSzTx/>
              <a:buFontTx/>
              <a:buNone/>
              <a:defRPr sz="1760">
                <a:solidFill>
                  <a:srgbClr val="000000"/>
                </a:solidFill>
                <a:effectLst/>
                <a:uFillTx/>
                <a:latin typeface="+mn-lt"/>
                <a:ea typeface="+mn-ea"/>
                <a:cs typeface="+mn-cs"/>
                <a:sym typeface="Helvetica"/>
              </a:defRPr>
            </a:pP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Large polyps &gt;9mm = Relative sensitivity of 1.91 (95% confidence interval 1.18‒3.09)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Smaller polyps (≥5‒≤9 mm) = 2.67, 95% confidence interval 1.76‒4.04).</a:t>
            </a:r>
            <a:r>
              <a:rPr sz="1320"/>
              <a:t>5</a:t>
            </a:r>
            <a:r>
              <a:t>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CCE Vs CT with flat and depressed lesions = 87% versus 67%, </a:t>
            </a:r>
            <a:r>
              <a:rPr i="1"/>
              <a:t>P</a:t>
            </a:r>
            <a:r>
              <a:t>=0.01.</a:t>
            </a:r>
            <a:r>
              <a:rPr sz="1320"/>
              <a:t>6</a:t>
            </a:r>
          </a:p>
        </p:txBody>
      </p:sp>
      <p:pic>
        <p:nvPicPr>
          <p:cNvPr id="156" name="CCE.jpeg" descr="CCE.jpeg"/>
          <p:cNvPicPr>
            <a:picLocks noChangeAspect="1"/>
          </p:cNvPicPr>
          <p:nvPr/>
        </p:nvPicPr>
        <p:blipFill>
          <a:blip r:embed="rId2">
            <a:extLst/>
          </a:blip>
          <a:stretch>
            <a:fillRect/>
          </a:stretch>
        </p:blipFill>
        <p:spPr>
          <a:xfrm>
            <a:off x="2287438" y="166637"/>
            <a:ext cx="8429924" cy="373688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ctangle 3"/>
          <p:cNvSpPr txBox="1"/>
          <p:nvPr>
            <p:ph type="body" sz="half" idx="1"/>
          </p:nvPr>
        </p:nvSpPr>
        <p:spPr>
          <a:xfrm>
            <a:off x="650239" y="4983481"/>
            <a:ext cx="11704322" cy="4303930"/>
          </a:xfrm>
          <a:prstGeom prst="rect">
            <a:avLst/>
          </a:prstGeom>
        </p:spPr>
        <p:txBody>
          <a:bodyPr/>
          <a:lstStyle/>
          <a:p>
            <a:pPr marL="0" marR="0" indent="0" defTabSz="457200">
              <a:spcBef>
                <a:spcPts val="0"/>
              </a:spcBef>
              <a:buClrTx/>
              <a:buSzTx/>
              <a:buFontTx/>
              <a:buNone/>
              <a:defRPr b="1" sz="2400">
                <a:effectLst/>
                <a:uFillTx/>
                <a:latin typeface="+mn-lt"/>
                <a:ea typeface="+mn-ea"/>
                <a:cs typeface="+mn-cs"/>
                <a:sym typeface="Helvetica"/>
              </a:defRPr>
            </a:pPr>
            <a:r>
              <a:t>What are the indications for Colon Capsule Endoscopy?</a:t>
            </a:r>
          </a:p>
          <a:p>
            <a:pPr marL="0" marR="0" indent="0" defTabSz="457200">
              <a:spcBef>
                <a:spcPts val="0"/>
              </a:spcBef>
              <a:buClrTx/>
              <a:buSzTx/>
              <a:buFontTx/>
              <a:buNone/>
              <a:defRPr b="1" sz="2400">
                <a:effectLst/>
                <a:uFillTx/>
                <a:latin typeface="+mn-lt"/>
                <a:ea typeface="+mn-ea"/>
                <a:cs typeface="+mn-cs"/>
                <a:sym typeface="Helvetica"/>
              </a:defRPr>
            </a:pP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CCE is feasible, safe, and accurate in individuals at average risk of colorectal cancer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Could be considered in those who have incomplete examination by or have declined colonoscopy.</a:t>
            </a:r>
            <a:r>
              <a:rPr sz="1320"/>
              <a:t>8,12,13</a:t>
            </a:r>
            <a:r>
              <a:t>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ScotCap project study - Use of CCE as a primary diagnostic tool avoided 70% of colonoscopy (some may need a completion FS if the CCE recording was incomplete).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The NHS England pilot of CCE in 2WW patients referred with +ive FITT (10‒100 µg haemoglobin/g.</a:t>
            </a:r>
            <a:r>
              <a:rPr sz="1320"/>
              <a:t>15</a:t>
            </a:r>
            <a:r>
              <a:t> </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During COVID - Alternative investigation of those with 20% risk of organic disease (inflammatory bowel disease, cancer, or advanced adenomas)</a:t>
            </a:r>
          </a:p>
          <a:p>
            <a:pPr marL="176463" marR="0" indent="-176463" defTabSz="457200">
              <a:spcBef>
                <a:spcPts val="0"/>
              </a:spcBef>
              <a:buClrTx/>
              <a:buSzPct val="100000"/>
              <a:buFontTx/>
              <a:defRPr sz="1760">
                <a:solidFill>
                  <a:srgbClr val="FFFB00"/>
                </a:solidFill>
                <a:effectLst/>
                <a:uFillTx/>
                <a:latin typeface="+mn-lt"/>
                <a:ea typeface="+mn-ea"/>
                <a:cs typeface="+mn-cs"/>
                <a:sym typeface="Helvetica"/>
              </a:defRPr>
            </a:pPr>
            <a:r>
              <a:t>It seems likely that in the future, CCE would be best suited for use in the 80% low-risk patients (FIT &lt;10 µg/g).</a:t>
            </a:r>
            <a:r>
              <a:rPr sz="1320"/>
              <a:t>16</a:t>
            </a:r>
          </a:p>
        </p:txBody>
      </p:sp>
      <p:pic>
        <p:nvPicPr>
          <p:cNvPr id="159" name="CCE.jpeg" descr="CCE.jpeg"/>
          <p:cNvPicPr>
            <a:picLocks noChangeAspect="1"/>
          </p:cNvPicPr>
          <p:nvPr/>
        </p:nvPicPr>
        <p:blipFill>
          <a:blip r:embed="rId2">
            <a:extLst/>
          </a:blip>
          <a:stretch>
            <a:fillRect/>
          </a:stretch>
        </p:blipFill>
        <p:spPr>
          <a:xfrm>
            <a:off x="1892668" y="166637"/>
            <a:ext cx="9219464" cy="408688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ctangle 2"/>
          <p:cNvSpPr txBox="1"/>
          <p:nvPr>
            <p:ph type="title"/>
          </p:nvPr>
        </p:nvSpPr>
        <p:spPr>
          <a:prstGeom prst="rect">
            <a:avLst/>
          </a:prstGeom>
        </p:spPr>
        <p:txBody>
          <a:bodyPr/>
          <a:lstStyle>
            <a:lvl1pPr>
              <a:defRPr>
                <a:latin typeface="Arial"/>
                <a:ea typeface="Arial"/>
                <a:cs typeface="Arial"/>
                <a:sym typeface="Arial"/>
              </a:defRPr>
            </a:lvl1pPr>
          </a:lstStyle>
          <a:p>
            <a:pPr/>
            <a:r>
              <a:t>UEGW Submitted Abstracts</a:t>
            </a:r>
          </a:p>
        </p:txBody>
      </p:sp>
      <p:sp>
        <p:nvSpPr>
          <p:cNvPr id="162" name="Rectangle 3"/>
          <p:cNvSpPr txBox="1"/>
          <p:nvPr>
            <p:ph type="body" idx="1"/>
          </p:nvPr>
        </p:nvSpPr>
        <p:spPr>
          <a:xfrm>
            <a:off x="666044" y="24180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p>
          <a:p>
            <a:pPr>
              <a:defRPr sz="2800">
                <a:latin typeface="Arial"/>
                <a:ea typeface="Arial"/>
                <a:cs typeface="Arial"/>
                <a:sym typeface="Arial"/>
              </a:defRPr>
            </a:pPr>
            <a:r>
              <a:t>Acceptability of PanEnteric Capsule Endoscopy as a means of assessing the treatment outcome of Biological agents in patients with inflammatory bowel disease: A proof of concept study</a:t>
            </a:r>
          </a:p>
          <a:p>
            <a:pPr>
              <a:defRPr sz="2800">
                <a:latin typeface="Arial"/>
                <a:ea typeface="Arial"/>
                <a:cs typeface="Arial"/>
                <a:sym typeface="Arial"/>
              </a:defRPr>
            </a:pPr>
          </a:p>
          <a:p>
            <a:pPr>
              <a:defRPr sz="2800">
                <a:latin typeface="Arial"/>
                <a:ea typeface="Arial"/>
                <a:cs typeface="Arial"/>
                <a:sym typeface="Arial"/>
              </a:defRPr>
            </a:pPr>
            <a:r>
              <a:t>The use of PanEnteric Crohn’s Capsules to assess treatment outcome of Vedolizumab in IBD patients: A 1 year proof of concept study</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ctangle 2"/>
          <p:cNvSpPr txBox="1"/>
          <p:nvPr>
            <p:ph type="title"/>
          </p:nvPr>
        </p:nvSpPr>
        <p:spPr>
          <a:prstGeom prst="rect">
            <a:avLst/>
          </a:prstGeom>
        </p:spPr>
        <p:txBody>
          <a:bodyPr/>
          <a:lstStyle>
            <a:lvl1pPr>
              <a:defRPr>
                <a:latin typeface="Arial"/>
                <a:ea typeface="Arial"/>
                <a:cs typeface="Arial"/>
                <a:sym typeface="Arial"/>
              </a:defRPr>
            </a:lvl1pPr>
          </a:lstStyle>
          <a:p>
            <a:pPr/>
            <a:r>
              <a:t>Why do these studies</a:t>
            </a:r>
          </a:p>
        </p:txBody>
      </p:sp>
      <p:sp>
        <p:nvSpPr>
          <p:cNvPr id="165" name="Rectangle 3"/>
          <p:cNvSpPr txBox="1"/>
          <p:nvPr>
            <p:ph type="body" idx="1"/>
          </p:nvPr>
        </p:nvSpPr>
        <p:spPr>
          <a:xfrm>
            <a:off x="666044" y="2418081"/>
            <a:ext cx="11704322" cy="6274365"/>
          </a:xfrm>
          <a:prstGeom prst="rect">
            <a:avLst/>
          </a:prstGeom>
        </p:spPr>
        <p:txBody>
          <a:bodyPr/>
          <a:lstStyle/>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Patients with IBD suffer flares</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Their condition may require strong Biological therapy</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Prior to funding / starting it is important to assess Severity and Extent</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These invasive endoscopies are often performed in patients at a time point when they are at their most vulnerable and most uncomfortable. </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This study set out to assess whether PanEnteric Crohn’s Capsule (PECC) assessments could be used as an acceptable alternative.</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Vedolizumab has been shown to be an effective biological agent in the treatment of both ulcerative colitis (GEMINI 1)</a:t>
            </a:r>
            <a:r>
              <a:rPr baseline="31999"/>
              <a:t>1</a:t>
            </a:r>
            <a:r>
              <a:t> and Crohn’s disease (GEMINI 2+3)</a:t>
            </a:r>
            <a:r>
              <a:rPr baseline="31999"/>
              <a:t>2</a:t>
            </a:r>
            <a:r>
              <a:t>. </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These studies largely concentrated their endoscopic analysis on the improvements seen within the colonic mucosa. </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Little is known about the effects of Vedolizumab on the small bowel presentation of Crohn’s disease. </a:t>
            </a:r>
          </a:p>
          <a:p>
            <a:pPr marL="286940" marR="43349" indent="-257175" defTabSz="685800">
              <a:spcBef>
                <a:spcPts val="800"/>
              </a:spcBef>
              <a:defRPr sz="2100">
                <a:effectLst>
                  <a:outerShdw sx="100000" sy="100000" kx="0" ky="0" algn="b" rotWithShape="0" blurRad="9525" dist="19050" dir="2700000">
                    <a:srgbClr val="000000"/>
                  </a:outerShdw>
                </a:effectLst>
                <a:latin typeface="Arial"/>
                <a:ea typeface="Arial"/>
                <a:cs typeface="Arial"/>
                <a:sym typeface="Arial"/>
              </a:defRPr>
            </a:pPr>
            <a:r>
              <a:t>We set out to evaluate the symptomatic, clinical and endoscopic improvements seen in a group of IBD patients over a 1 year treatment course of Vedolizumab, using the new PanEnteric Crohn’s Capsule.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2"/>
          <p:cNvSpPr txBox="1"/>
          <p:nvPr>
            <p:ph type="title"/>
          </p:nvPr>
        </p:nvSpPr>
        <p:spPr>
          <a:prstGeom prst="rect">
            <a:avLst/>
          </a:prstGeom>
        </p:spPr>
        <p:txBody>
          <a:bodyPr/>
          <a:lstStyle>
            <a:lvl1pPr>
              <a:defRPr>
                <a:latin typeface="Arial"/>
                <a:ea typeface="Arial"/>
                <a:cs typeface="Arial"/>
                <a:sym typeface="Arial"/>
              </a:defRPr>
            </a:lvl1pPr>
          </a:lstStyle>
          <a:p>
            <a:pPr/>
            <a:r>
              <a:t>Proof of Concept Study</a:t>
            </a:r>
          </a:p>
        </p:txBody>
      </p:sp>
      <p:sp>
        <p:nvSpPr>
          <p:cNvPr id="168" name="Rectangle 3"/>
          <p:cNvSpPr txBox="1"/>
          <p:nvPr>
            <p:ph type="body" idx="1"/>
          </p:nvPr>
        </p:nvSpPr>
        <p:spPr>
          <a:xfrm>
            <a:off x="666044" y="2418081"/>
            <a:ext cx="11704322" cy="6274365"/>
          </a:xfrm>
          <a:prstGeom prst="rect">
            <a:avLst/>
          </a:prstGeom>
        </p:spPr>
        <p:txBody>
          <a:bodyPr/>
          <a:lstStyle/>
          <a:p>
            <a:pPr marL="0" marR="0" indent="0" defTabSz="402336">
              <a:lnSpc>
                <a:spcPct val="115000"/>
              </a:lnSpc>
              <a:spcBef>
                <a:spcPts val="0"/>
              </a:spcBef>
              <a:buClrTx/>
              <a:buSzTx/>
              <a:buFontTx/>
              <a:buNone/>
              <a:defRPr sz="968">
                <a:solidFill>
                  <a:srgbClr val="000000"/>
                </a:solidFill>
                <a:effectLst/>
                <a:uFill>
                  <a:solidFill>
                    <a:srgbClr val="000000"/>
                  </a:solidFill>
                </a:uFill>
                <a:latin typeface="Calibri"/>
                <a:ea typeface="Calibri"/>
                <a:cs typeface="Calibri"/>
                <a:sym typeface="Calibri"/>
              </a:defRPr>
            </a:pPr>
            <a:endParaRPr sz="2464">
              <a:latin typeface="Arial"/>
              <a:ea typeface="Arial"/>
              <a:cs typeface="Arial"/>
              <a:sym typeface="Arial"/>
            </a:endParaRP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1 year study with 10 patients </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IBD patients were started on Vedolizumab </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9 had sb+lb Crohn’s disease + 1 had pan-colonic UC (ulcerative colitis) </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Treatment evaluations at 0, 6 and 12 months. </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They all had ;-</a:t>
            </a:r>
          </a:p>
          <a:p>
            <a:pPr lvl="5" marL="783716" marR="50863" indent="-301752" defTabSz="804672">
              <a:spcBef>
                <a:spcPts val="900"/>
              </a:spcBef>
              <a:buSzPct val="120000"/>
              <a:defRPr sz="2464">
                <a:effectLst>
                  <a:outerShdw sx="100000" sy="100000" kx="0" ky="0" algn="b" rotWithShape="0" blurRad="11176" dist="22352" dir="2700000">
                    <a:srgbClr val="000000"/>
                  </a:outerShdw>
                </a:effectLst>
                <a:latin typeface="Arial"/>
                <a:ea typeface="Arial"/>
                <a:cs typeface="Arial"/>
                <a:sym typeface="Arial"/>
              </a:defRPr>
            </a:pPr>
            <a:r>
              <a:t>ESR</a:t>
            </a:r>
          </a:p>
          <a:p>
            <a:pPr lvl="5" marL="783716" marR="50863" indent="-301752" defTabSz="804672">
              <a:spcBef>
                <a:spcPts val="900"/>
              </a:spcBef>
              <a:buSzPct val="120000"/>
              <a:defRPr sz="2464">
                <a:effectLst>
                  <a:outerShdw sx="100000" sy="100000" kx="0" ky="0" algn="b" rotWithShape="0" blurRad="11176" dist="22352" dir="2700000">
                    <a:srgbClr val="000000"/>
                  </a:outerShdw>
                </a:effectLst>
                <a:latin typeface="Arial"/>
                <a:ea typeface="Arial"/>
                <a:cs typeface="Arial"/>
                <a:sym typeface="Arial"/>
              </a:defRPr>
            </a:pPr>
            <a:r>
              <a:t>Calprotectin</a:t>
            </a:r>
          </a:p>
          <a:p>
            <a:pPr lvl="5" marL="783716" marR="50863" indent="-301752" defTabSz="804672">
              <a:spcBef>
                <a:spcPts val="900"/>
              </a:spcBef>
              <a:buSzPct val="120000"/>
              <a:defRPr sz="2464">
                <a:effectLst>
                  <a:outerShdw sx="100000" sy="100000" kx="0" ky="0" algn="b" rotWithShape="0" blurRad="11176" dist="22352" dir="2700000">
                    <a:srgbClr val="000000"/>
                  </a:outerShdw>
                </a:effectLst>
                <a:latin typeface="Arial"/>
                <a:ea typeface="Arial"/>
                <a:cs typeface="Arial"/>
                <a:sym typeface="Arial"/>
              </a:defRPr>
            </a:pPr>
            <a:r>
              <a:t>Symptomatic scores (HBI or mUCDAI)</a:t>
            </a:r>
          </a:p>
          <a:p>
            <a:pPr lvl="5" marL="783716" marR="50863" indent="-301752" defTabSz="804672">
              <a:spcBef>
                <a:spcPts val="900"/>
              </a:spcBef>
              <a:buSzPct val="120000"/>
              <a:defRPr sz="2464">
                <a:effectLst>
                  <a:outerShdw sx="100000" sy="100000" kx="0" ky="0" algn="b" rotWithShape="0" blurRad="11176" dist="22352" dir="2700000">
                    <a:srgbClr val="000000"/>
                  </a:outerShdw>
                </a:effectLst>
                <a:latin typeface="Arial"/>
                <a:ea typeface="Arial"/>
                <a:cs typeface="Arial"/>
                <a:sym typeface="Arial"/>
              </a:defRPr>
            </a:pPr>
            <a:r>
              <a:t>Medtronic’s (Given) PanEnteric Crohn’s Capsules (PECCs)</a:t>
            </a:r>
          </a:p>
          <a:p>
            <a:pPr lvl="5" marL="783716" marR="50863" indent="-301752" defTabSz="804672">
              <a:spcBef>
                <a:spcPts val="900"/>
              </a:spcBef>
              <a:buSzPct val="120000"/>
              <a:defRPr sz="2464">
                <a:effectLst>
                  <a:outerShdw sx="100000" sy="100000" kx="0" ky="0" algn="b" rotWithShape="0" blurRad="11176" dist="22352" dir="2700000">
                    <a:srgbClr val="000000"/>
                  </a:outerShdw>
                </a:effectLst>
                <a:latin typeface="Arial"/>
                <a:ea typeface="Arial"/>
                <a:cs typeface="Arial"/>
                <a:sym typeface="Arial"/>
              </a:defRPr>
            </a:pPr>
            <a:r>
              <a:t>Eliakim Scores (built in, validated, assessment of extent and severity)</a:t>
            </a:r>
          </a:p>
          <a:p>
            <a:pPr marL="336676" marR="50863" indent="-301752" defTabSz="804672">
              <a:spcBef>
                <a:spcPts val="900"/>
              </a:spcBef>
              <a:defRPr sz="2464">
                <a:effectLst>
                  <a:outerShdw sx="100000" sy="100000" kx="0" ky="0" algn="b" rotWithShape="0" blurRad="11176" dist="22352" dir="2700000">
                    <a:srgbClr val="000000"/>
                  </a:outerShdw>
                </a:effectLst>
                <a:latin typeface="Arial"/>
                <a:ea typeface="Arial"/>
                <a:cs typeface="Arial"/>
                <a:sym typeface="Arial"/>
              </a:defRPr>
            </a:pPr>
            <a:r>
              <a:t>All outcomes were collected </a:t>
            </a:r>
          </a:p>
          <a:p>
            <a:pPr lvl="4" marL="783716" marR="50863" indent="-301752" defTabSz="804672">
              <a:spcBef>
                <a:spcPts val="900"/>
              </a:spcBef>
              <a:buSzPct val="120000"/>
              <a:buChar char="•"/>
              <a:defRPr sz="2464">
                <a:effectLst>
                  <a:outerShdw sx="100000" sy="100000" kx="0" ky="0" algn="b" rotWithShape="0" blurRad="11176" dist="22352" dir="2700000">
                    <a:srgbClr val="000000"/>
                  </a:outerShdw>
                </a:effectLst>
                <a:latin typeface="Arial"/>
                <a:ea typeface="Arial"/>
                <a:cs typeface="Arial"/>
                <a:sym typeface="Arial"/>
              </a:defRPr>
            </a:pPr>
            <a:r>
              <a:t>Exception - 4 Capsules were not completed at 6m due to COVID restrictions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2"/>
          <p:cNvSpPr txBox="1"/>
          <p:nvPr>
            <p:ph type="title"/>
          </p:nvPr>
        </p:nvSpPr>
        <p:spPr>
          <a:prstGeom prst="rect">
            <a:avLst/>
          </a:prstGeom>
        </p:spPr>
        <p:txBody>
          <a:bodyPr/>
          <a:lstStyle>
            <a:lvl1pPr>
              <a:defRPr>
                <a:latin typeface="Arial"/>
                <a:ea typeface="Arial"/>
                <a:cs typeface="Arial"/>
                <a:sym typeface="Arial"/>
              </a:defRPr>
            </a:lvl1pPr>
          </a:lstStyle>
          <a:p>
            <a:pPr/>
            <a:r>
              <a:t>Capsule Endoscopy - Scoring</a:t>
            </a:r>
          </a:p>
        </p:txBody>
      </p:sp>
      <p:sp>
        <p:nvSpPr>
          <p:cNvPr id="171" name="Rectangle 3"/>
          <p:cNvSpPr txBox="1"/>
          <p:nvPr>
            <p:ph type="body" idx="1"/>
          </p:nvPr>
        </p:nvSpPr>
        <p:spPr>
          <a:xfrm>
            <a:off x="666044" y="2418081"/>
            <a:ext cx="11704322" cy="6274365"/>
          </a:xfrm>
          <a:prstGeom prst="rect">
            <a:avLst/>
          </a:prstGeom>
        </p:spPr>
        <p:txBody>
          <a:bodyPr/>
          <a:lstStyle/>
          <a:p>
            <a:pPr marL="374935" marR="56643" indent="-336042" defTabSz="896111">
              <a:spcBef>
                <a:spcPts val="1000"/>
              </a:spcBef>
              <a:defRPr sz="2744">
                <a:effectLst>
                  <a:outerShdw sx="100000" sy="100000" kx="0" ky="0" algn="b" rotWithShape="0" blurRad="12446" dist="24892" dir="2700000">
                    <a:srgbClr val="000000"/>
                  </a:outerShdw>
                </a:effectLst>
                <a:latin typeface="Arial"/>
                <a:ea typeface="Arial"/>
                <a:cs typeface="Arial"/>
                <a:sym typeface="Arial"/>
              </a:defRPr>
            </a:pPr>
          </a:p>
          <a:p>
            <a:pPr marL="374935" marR="56643" indent="-336042" defTabSz="896111">
              <a:spcBef>
                <a:spcPts val="1000"/>
              </a:spcBef>
              <a:defRPr sz="2744">
                <a:effectLst>
                  <a:outerShdw sx="100000" sy="100000" kx="0" ky="0" algn="b" rotWithShape="0" blurRad="12446" dist="24892" dir="2700000">
                    <a:srgbClr val="000000"/>
                  </a:outerShdw>
                </a:effectLst>
                <a:latin typeface="Arial"/>
                <a:ea typeface="Arial"/>
                <a:cs typeface="Arial"/>
                <a:sym typeface="Arial"/>
              </a:defRPr>
            </a:pPr>
            <a:r>
              <a:t>ESGE suggests the use of activity scores to allow for longitudinal assessment of the course of small-bowel Crohn’s disease and its response to medical therapy (using mucosal healing as an end point) (weak recommendation, low quality evidence). </a:t>
            </a:r>
          </a:p>
          <a:p>
            <a:pPr marL="374935" marR="56643" indent="-336042" defTabSz="896111">
              <a:spcBef>
                <a:spcPts val="1000"/>
              </a:spcBef>
              <a:defRPr sz="2744">
                <a:effectLst>
                  <a:outerShdw sx="100000" sy="100000" kx="0" ky="0" algn="b" rotWithShape="0" blurRad="12446" dist="24892" dir="2700000">
                    <a:srgbClr val="000000"/>
                  </a:outerShdw>
                </a:effectLst>
                <a:latin typeface="Arial"/>
                <a:ea typeface="Arial"/>
                <a:cs typeface="Arial"/>
                <a:sym typeface="Arial"/>
              </a:defRPr>
            </a:pPr>
            <a:r>
              <a:t>Mucosal healing is increasingly recognised as an important end point for assessment of therapeutic efficacy in patients with IBD . </a:t>
            </a:r>
          </a:p>
          <a:p>
            <a:pPr marL="374935" marR="56643" indent="-336042" defTabSz="896111">
              <a:spcBef>
                <a:spcPts val="1000"/>
              </a:spcBef>
              <a:defRPr sz="2744">
                <a:effectLst>
                  <a:outerShdw sx="100000" sy="100000" kx="0" ky="0" algn="b" rotWithShape="0" blurRad="12446" dist="24892" dir="2700000">
                    <a:srgbClr val="000000"/>
                  </a:outerShdw>
                </a:effectLst>
                <a:latin typeface="Arial"/>
                <a:ea typeface="Arial"/>
                <a:cs typeface="Arial"/>
                <a:sym typeface="Arial"/>
              </a:defRPr>
            </a:pPr>
            <a:r>
              <a:t>Recent clinical trials have begun to evaluate the potential role of VCE for assessment of mucosal healing in the small bowel [193 – 195], using ;-</a:t>
            </a:r>
          </a:p>
          <a:p>
            <a:pPr lvl="6" marL="872775" marR="56643" indent="-336042" defTabSz="896111">
              <a:spcBef>
                <a:spcPts val="1000"/>
              </a:spcBef>
              <a:buSzPct val="120000"/>
              <a:defRPr sz="2744">
                <a:effectLst>
                  <a:outerShdw sx="100000" sy="100000" kx="0" ky="0" algn="b" rotWithShape="0" blurRad="12446" dist="24892" dir="2700000">
                    <a:srgbClr val="000000"/>
                  </a:outerShdw>
                </a:effectLst>
                <a:latin typeface="Arial"/>
                <a:ea typeface="Arial"/>
                <a:cs typeface="Arial"/>
                <a:sym typeface="Arial"/>
              </a:defRPr>
            </a:pPr>
            <a:r>
              <a:t>Lewis score [190] or </a:t>
            </a:r>
          </a:p>
          <a:p>
            <a:pPr lvl="6" marL="872775" marR="56643" indent="-336042" defTabSz="896111">
              <a:spcBef>
                <a:spcPts val="1000"/>
              </a:spcBef>
              <a:buSzPct val="120000"/>
              <a:defRPr sz="2744">
                <a:effectLst>
                  <a:outerShdw sx="100000" sy="100000" kx="0" ky="0" algn="b" rotWithShape="0" blurRad="12446" dist="24892" dir="2700000">
                    <a:srgbClr val="000000"/>
                  </a:outerShdw>
                </a:effectLst>
                <a:latin typeface="Arial"/>
                <a:ea typeface="Arial"/>
                <a:cs typeface="Arial"/>
                <a:sym typeface="Arial"/>
              </a:defRPr>
            </a:pPr>
            <a:r>
              <a:t>CECDAI [189] - Capsule Endoscopy CDAI Score</a:t>
            </a:r>
            <a:endParaRPr sz="1176">
              <a:ln w="0" cap="flat">
                <a:solidFill>
                  <a:srgbClr val="000000"/>
                </a:solidFill>
                <a:prstDash val="solid"/>
                <a:miter lim="400000"/>
              </a:ln>
              <a:solidFill>
                <a:srgbClr val="000000"/>
              </a:solidFill>
            </a:endParaRPr>
          </a:p>
          <a:p>
            <a:pPr marL="374935" marR="56643" indent="-336042" defTabSz="896111">
              <a:spcBef>
                <a:spcPts val="1000"/>
              </a:spcBef>
              <a:defRPr sz="2744">
                <a:effectLst>
                  <a:outerShdw sx="100000" sy="100000" kx="0" ky="0" algn="b" rotWithShape="0" blurRad="12446" dist="24892" dir="2700000">
                    <a:srgbClr val="000000"/>
                  </a:outerShdw>
                </a:effectLst>
                <a:latin typeface="Arial"/>
                <a:ea typeface="Arial"/>
                <a:cs typeface="Arial"/>
                <a:sym typeface="Arial"/>
              </a:defRPr>
            </a:pPr>
            <a:r>
              <a:t>The results of these scoring systems must be interpreted in the appropriate clinical context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ctangle 2"/>
          <p:cNvSpPr txBox="1"/>
          <p:nvPr>
            <p:ph type="title"/>
          </p:nvPr>
        </p:nvSpPr>
        <p:spPr>
          <a:prstGeom prst="rect">
            <a:avLst/>
          </a:prstGeom>
        </p:spPr>
        <p:txBody>
          <a:bodyPr/>
          <a:lstStyle/>
          <a:p>
            <a:pPr algn="ctr">
              <a:defRPr>
                <a:latin typeface="Arial"/>
                <a:ea typeface="Arial"/>
                <a:cs typeface="Arial"/>
                <a:sym typeface="Arial"/>
              </a:defRPr>
            </a:pPr>
            <a:r>
              <a:t>Capsule Endoscopy </a:t>
            </a:r>
          </a:p>
          <a:p>
            <a:pPr algn="ctr">
              <a:defRPr>
                <a:latin typeface="Arial"/>
                <a:ea typeface="Arial"/>
                <a:cs typeface="Arial"/>
                <a:sym typeface="Arial"/>
              </a:defRPr>
            </a:pPr>
            <a:r>
              <a:t>Eliakim Score</a:t>
            </a:r>
          </a:p>
        </p:txBody>
      </p:sp>
      <p:graphicFrame>
        <p:nvGraphicFramePr>
          <p:cNvPr id="174" name="Table"/>
          <p:cNvGraphicFramePr/>
          <p:nvPr/>
        </p:nvGraphicFramePr>
        <p:xfrm>
          <a:off x="1476405" y="2902655"/>
          <a:ext cx="10064690" cy="5910997"/>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010397"/>
                <a:gridCol w="2010397"/>
                <a:gridCol w="2010397"/>
                <a:gridCol w="2010397"/>
                <a:gridCol w="2010397"/>
              </a:tblGrid>
              <a:tr h="1179659">
                <a:tc>
                  <a:txBody>
                    <a:bodyPr/>
                    <a:lstStyle/>
                    <a:p>
                      <a:pPr indent="228600">
                        <a:defRPr sz="2000">
                          <a:sym typeface="Tahoma"/>
                        </a:defRPr>
                      </a:pPr>
                    </a:p>
                  </a:txBody>
                  <a:tcPr marL="0" marR="0" marT="0" marB="0" anchor="t" anchorCtr="0" horzOverflow="overflow"/>
                </a:tc>
                <a:tc>
                  <a:txBody>
                    <a:bodyPr/>
                    <a:lstStyle/>
                    <a:p>
                      <a:pPr indent="228600">
                        <a:defRPr b="0" sz="1800">
                          <a:solidFill>
                            <a:srgbClr val="000000"/>
                          </a:solidFill>
                          <a:effectLst/>
                          <a:uFillTx/>
                        </a:defRPr>
                      </a:pPr>
                      <a:r>
                        <a:rPr b="1" sz="2000">
                          <a:solidFill>
                            <a:srgbClr val="FFFFFF"/>
                          </a:solidFill>
                          <a:effectLst>
                            <a:outerShdw sx="100000" sy="100000" kx="0" ky="0" algn="b" rotWithShape="0" blurRad="12700" dist="25400" dir="2700000">
                              <a:srgbClr val="000000"/>
                            </a:outerShdw>
                          </a:effectLst>
                          <a:uFill>
                            <a:solidFill>
                              <a:srgbClr val="FFFFFF"/>
                            </a:solidFill>
                          </a:uFill>
                          <a:sym typeface="Tahoma"/>
                        </a:rPr>
                        <a:t>0</a:t>
                      </a:r>
                    </a:p>
                  </a:txBody>
                  <a:tcPr marL="0" marR="0" marT="0" marB="0" anchor="t" anchorCtr="0" horzOverflow="overflow"/>
                </a:tc>
                <a:tc>
                  <a:txBody>
                    <a:bodyPr/>
                    <a:lstStyle/>
                    <a:p>
                      <a:pPr indent="228600">
                        <a:defRPr b="0" sz="1800">
                          <a:solidFill>
                            <a:srgbClr val="000000"/>
                          </a:solidFill>
                          <a:effectLst/>
                          <a:uFillTx/>
                        </a:defRPr>
                      </a:pPr>
                      <a:r>
                        <a:rPr b="1" sz="2000">
                          <a:solidFill>
                            <a:srgbClr val="FFFFFF"/>
                          </a:solidFill>
                          <a:effectLst>
                            <a:outerShdw sx="100000" sy="100000" kx="0" ky="0" algn="b" rotWithShape="0" blurRad="12700" dist="25400" dir="2700000">
                              <a:srgbClr val="000000"/>
                            </a:outerShdw>
                          </a:effectLst>
                          <a:uFill>
                            <a:solidFill>
                              <a:srgbClr val="FFFFFF"/>
                            </a:solidFill>
                          </a:uFill>
                          <a:sym typeface="Tahoma"/>
                        </a:rPr>
                        <a:t>1</a:t>
                      </a:r>
                    </a:p>
                  </a:txBody>
                  <a:tcPr marL="0" marR="0" marT="0" marB="0" anchor="t" anchorCtr="0" horzOverflow="overflow"/>
                </a:tc>
                <a:tc>
                  <a:txBody>
                    <a:bodyPr/>
                    <a:lstStyle/>
                    <a:p>
                      <a:pPr indent="228600">
                        <a:defRPr b="0" sz="1800">
                          <a:solidFill>
                            <a:srgbClr val="000000"/>
                          </a:solidFill>
                          <a:effectLst/>
                          <a:uFillTx/>
                        </a:defRPr>
                      </a:pPr>
                      <a:r>
                        <a:rPr b="1" sz="2000">
                          <a:solidFill>
                            <a:srgbClr val="FFFFFF"/>
                          </a:solidFill>
                          <a:effectLst>
                            <a:outerShdw sx="100000" sy="100000" kx="0" ky="0" algn="b" rotWithShape="0" blurRad="12700" dist="25400" dir="2700000">
                              <a:srgbClr val="000000"/>
                            </a:outerShdw>
                          </a:effectLst>
                          <a:uFill>
                            <a:solidFill>
                              <a:srgbClr val="FFFFFF"/>
                            </a:solidFill>
                          </a:uFill>
                          <a:sym typeface="Tahoma"/>
                        </a:rPr>
                        <a:t>2</a:t>
                      </a:r>
                    </a:p>
                  </a:txBody>
                  <a:tcPr marL="0" marR="0" marT="0" marB="0" anchor="t" anchorCtr="0" horzOverflow="overflow"/>
                </a:tc>
                <a:tc>
                  <a:txBody>
                    <a:bodyPr/>
                    <a:lstStyle/>
                    <a:p>
                      <a:pPr indent="228600">
                        <a:defRPr b="0" sz="1800">
                          <a:solidFill>
                            <a:srgbClr val="000000"/>
                          </a:solidFill>
                          <a:effectLst/>
                          <a:uFillTx/>
                        </a:defRPr>
                      </a:pPr>
                      <a:r>
                        <a:rPr b="1" sz="2000">
                          <a:solidFill>
                            <a:srgbClr val="FFFFFF"/>
                          </a:solidFill>
                          <a:effectLst>
                            <a:outerShdw sx="100000" sy="100000" kx="0" ky="0" algn="b" rotWithShape="0" blurRad="12700" dist="25400" dir="2700000">
                              <a:srgbClr val="000000"/>
                            </a:outerShdw>
                          </a:effectLst>
                          <a:uFill>
                            <a:solidFill>
                              <a:srgbClr val="FFFFFF"/>
                            </a:solidFill>
                          </a:uFill>
                          <a:sym typeface="Tahoma"/>
                        </a:rPr>
                        <a:t>3</a:t>
                      </a:r>
                    </a:p>
                  </a:txBody>
                  <a:tcPr marL="0" marR="0" marT="0" marB="0" anchor="t" anchorCtr="0" horzOverflow="overflow"/>
                </a:tc>
              </a:tr>
              <a:tr h="1179659">
                <a:tc>
                  <a:txBody>
                    <a:bodyPr/>
                    <a:lstStyle/>
                    <a:p>
                      <a:pPr indent="228600">
                        <a:defRPr sz="2000">
                          <a:sym typeface="Tahoma"/>
                        </a:defRPr>
                      </a:pPr>
                      <a:r>
                        <a:t>MCL</a:t>
                      </a:r>
                    </a:p>
                    <a:p>
                      <a:pPr indent="228600">
                        <a:defRPr sz="1800">
                          <a:sym typeface="Tahoma"/>
                        </a:defRPr>
                      </a:pPr>
                      <a:r>
                        <a:t>Most Common Lesion</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None</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Mild </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Moderate</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Severe</a:t>
                      </a:r>
                    </a:p>
                  </a:txBody>
                  <a:tcPr marL="0" marR="0" marT="0" marB="0" anchor="t" anchorCtr="0" horzOverflow="overflow"/>
                </a:tc>
              </a:tr>
              <a:tr h="1179659">
                <a:tc>
                  <a:txBody>
                    <a:bodyPr/>
                    <a:lstStyle/>
                    <a:p>
                      <a:pPr indent="228600">
                        <a:defRPr sz="2000">
                          <a:sym typeface="Tahoma"/>
                        </a:defRPr>
                      </a:pPr>
                      <a:r>
                        <a:t>MSL</a:t>
                      </a:r>
                    </a:p>
                    <a:p>
                      <a:pPr indent="228600">
                        <a:defRPr sz="1800">
                          <a:sym typeface="Tahoma"/>
                        </a:defRPr>
                      </a:pPr>
                      <a:r>
                        <a:t>Most Severe Lesion</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None</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Mild </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Moderate</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Severe</a:t>
                      </a:r>
                    </a:p>
                  </a:txBody>
                  <a:tcPr marL="0" marR="0" marT="0" marB="0" anchor="t" anchorCtr="0" horzOverflow="overflow"/>
                </a:tc>
              </a:tr>
              <a:tr h="1179659">
                <a:tc>
                  <a:txBody>
                    <a:bodyPr/>
                    <a:lstStyle/>
                    <a:p>
                      <a:pPr indent="228600">
                        <a:defRPr b="0" sz="1800">
                          <a:solidFill>
                            <a:srgbClr val="000000"/>
                          </a:solidFill>
                          <a:effectLst/>
                          <a:uFillTx/>
                        </a:defRPr>
                      </a:pPr>
                      <a:r>
                        <a:rPr b="1" sz="2000">
                          <a:solidFill>
                            <a:srgbClr val="FFFFFF"/>
                          </a:solidFill>
                          <a:effectLst>
                            <a:outerShdw sx="100000" sy="100000" kx="0" ky="0" algn="b" rotWithShape="0" blurRad="12700" dist="25400" dir="2700000">
                              <a:srgbClr val="000000"/>
                            </a:outerShdw>
                          </a:effectLst>
                          <a:uFill>
                            <a:solidFill>
                              <a:srgbClr val="FFFFFF"/>
                            </a:solidFill>
                          </a:uFill>
                          <a:sym typeface="Tahoma"/>
                        </a:rPr>
                        <a:t>Extent</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None</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10-30</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30-60</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60-100</a:t>
                      </a:r>
                    </a:p>
                  </a:txBody>
                  <a:tcPr marL="0" marR="0" marT="0" marB="0" anchor="t" anchorCtr="0" horzOverflow="overflow"/>
                </a:tc>
              </a:tr>
              <a:tr h="1179659">
                <a:tc>
                  <a:txBody>
                    <a:bodyPr/>
                    <a:lstStyle/>
                    <a:p>
                      <a:pPr indent="228600">
                        <a:defRPr b="0" sz="1800">
                          <a:solidFill>
                            <a:srgbClr val="000000"/>
                          </a:solidFill>
                          <a:effectLst/>
                          <a:uFillTx/>
                        </a:defRPr>
                      </a:pPr>
                      <a:r>
                        <a:rPr b="1" sz="2000">
                          <a:solidFill>
                            <a:srgbClr val="FFFFFF"/>
                          </a:solidFill>
                          <a:effectLst>
                            <a:outerShdw sx="100000" sy="100000" kx="0" ky="0" algn="b" rotWithShape="0" blurRad="12700" dist="25400" dir="2700000">
                              <a:srgbClr val="000000"/>
                            </a:outerShdw>
                          </a:effectLst>
                          <a:uFill>
                            <a:solidFill>
                              <a:srgbClr val="FFFFFF"/>
                            </a:solidFill>
                          </a:uFill>
                          <a:sym typeface="Tahoma"/>
                        </a:rPr>
                        <a:t>Strictured</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None</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1x traversed</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&gt;1x traversed</a:t>
                      </a:r>
                    </a:p>
                  </a:txBody>
                  <a:tcPr marL="0" marR="0" marT="0" marB="0" anchor="t" anchorCtr="0" horzOverflow="overflow"/>
                </a:tc>
                <a:tc>
                  <a:txBody>
                    <a:bodyPr/>
                    <a:lstStyle/>
                    <a:p>
                      <a:pPr indent="228600">
                        <a:defRPr sz="1800">
                          <a:solidFill>
                            <a:srgbClr val="000000"/>
                          </a:solidFill>
                          <a:effectLst/>
                          <a:uFillTx/>
                        </a:defRPr>
                      </a:pPr>
                      <a:r>
                        <a:rPr sz="2000">
                          <a:solidFill>
                            <a:srgbClr val="FF0000"/>
                          </a:solidFill>
                          <a:effectLst>
                            <a:outerShdw sx="100000" sy="100000" kx="0" ky="0" algn="b" rotWithShape="0" blurRad="12700" dist="25400" dir="2700000">
                              <a:srgbClr val="000000"/>
                            </a:outerShdw>
                          </a:effectLst>
                          <a:uFill>
                            <a:solidFill>
                              <a:srgbClr val="FFFFFF"/>
                            </a:solidFill>
                          </a:uFill>
                          <a:sym typeface="Tahoma"/>
                        </a:rPr>
                        <a:t>Retention</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Rectangle 2"/>
          <p:cNvSpPr txBox="1"/>
          <p:nvPr>
            <p:ph type="title"/>
          </p:nvPr>
        </p:nvSpPr>
        <p:spPr>
          <a:xfrm>
            <a:off x="647700" y="88900"/>
            <a:ext cx="11709400" cy="1315393"/>
          </a:xfrm>
          <a:prstGeom prst="rect">
            <a:avLst/>
          </a:prstGeom>
        </p:spPr>
        <p:txBody>
          <a:bodyPr/>
          <a:lstStyle>
            <a:lvl1pPr algn="ctr">
              <a:defRPr>
                <a:latin typeface="Arial"/>
                <a:ea typeface="Arial"/>
                <a:cs typeface="Arial"/>
                <a:sym typeface="Arial"/>
              </a:defRPr>
            </a:lvl1pPr>
          </a:lstStyle>
          <a:p>
            <a:pPr/>
            <a:r>
              <a:t>Eliakim Score</a:t>
            </a:r>
          </a:p>
        </p:txBody>
      </p:sp>
      <p:pic>
        <p:nvPicPr>
          <p:cNvPr id="177" name="image.jpeg" descr="image.jpeg"/>
          <p:cNvPicPr>
            <a:picLocks noChangeAspect="1"/>
          </p:cNvPicPr>
          <p:nvPr/>
        </p:nvPicPr>
        <p:blipFill>
          <a:blip r:embed="rId2">
            <a:extLst/>
          </a:blip>
          <a:stretch>
            <a:fillRect/>
          </a:stretch>
        </p:blipFill>
        <p:spPr>
          <a:xfrm>
            <a:off x="1986844" y="4598246"/>
            <a:ext cx="9031112" cy="3903699"/>
          </a:xfrm>
          <a:prstGeom prst="rect">
            <a:avLst/>
          </a:prstGeom>
          <a:ln w="12700">
            <a:miter lim="400000"/>
          </a:ln>
        </p:spPr>
      </p:pic>
      <p:sp>
        <p:nvSpPr>
          <p:cNvPr id="178" name="A novel PillCam Crohn’s capsule score (Eliakim score) for quantification of mucosal inflammation in Crohn’s disease…"/>
          <p:cNvSpPr txBox="1"/>
          <p:nvPr/>
        </p:nvSpPr>
        <p:spPr>
          <a:xfrm>
            <a:off x="754533" y="8969304"/>
            <a:ext cx="11495733" cy="578553"/>
          </a:xfrm>
          <a:prstGeom prst="rect">
            <a:avLst/>
          </a:prstGeom>
          <a:ln w="12700">
            <a:miter lim="400000"/>
          </a:ln>
          <a:extLst>
            <a:ext uri="{C572A759-6A51-4108-AA02-DFA0A04FC94B}">
              <ma14:wrappingTextBoxFlag xmlns:ma14="http://schemas.microsoft.com/office/mac/drawingml/2011/main" val="1"/>
            </a:ext>
          </a:extLst>
        </p:spPr>
        <p:txBody>
          <a:bodyPr lIns="63999" tIns="63999" rIns="63999" bIns="63999">
            <a:spAutoFit/>
          </a:bodyPr>
          <a:lstStyle/>
          <a:p>
            <a:pPr marR="0" indent="0" defTabSz="650240">
              <a:tabLst>
                <a:tab pos="1028700" algn="l"/>
                <a:tab pos="2057400" algn="l"/>
                <a:tab pos="3086100" algn="l"/>
                <a:tab pos="4114800" algn="l"/>
                <a:tab pos="5143500" algn="l"/>
                <a:tab pos="6172200" algn="l"/>
                <a:tab pos="7200900" algn="l"/>
                <a:tab pos="8229600" algn="l"/>
                <a:tab pos="9258300" algn="l"/>
                <a:tab pos="10287000" algn="l"/>
                <a:tab pos="11315700" algn="l"/>
              </a:tabLst>
              <a:defRPr b="1" sz="1600">
                <a:solidFill>
                  <a:srgbClr val="FFFB00"/>
                </a:solidFill>
                <a:uFillTx/>
                <a:latin typeface="Arial"/>
                <a:ea typeface="Arial"/>
                <a:cs typeface="Arial"/>
                <a:sym typeface="Arial"/>
              </a:defRPr>
            </a:pPr>
            <a:r>
              <a:t>A novel PillCam Crohn’s capsule score (Eliakim score) for quantification of mucosal inflammation in Crohn’s disease</a:t>
            </a:r>
          </a:p>
          <a:p>
            <a:pPr marR="0" indent="0" defTabSz="650240">
              <a:tabLst>
                <a:tab pos="1028700" algn="l"/>
                <a:tab pos="2057400" algn="l"/>
                <a:tab pos="3086100" algn="l"/>
                <a:tab pos="4114800" algn="l"/>
                <a:tab pos="5143500" algn="l"/>
                <a:tab pos="6172200" algn="l"/>
                <a:tab pos="7200900" algn="l"/>
                <a:tab pos="8229600" algn="l"/>
                <a:tab pos="9258300" algn="l"/>
                <a:tab pos="10287000" algn="l"/>
                <a:tab pos="11315700" algn="l"/>
              </a:tabLst>
              <a:defRPr b="1" sz="1600">
                <a:solidFill>
                  <a:srgbClr val="FFFB00"/>
                </a:solidFill>
                <a:uFillTx/>
                <a:latin typeface="Arial"/>
                <a:ea typeface="Arial"/>
                <a:cs typeface="Arial"/>
                <a:sym typeface="Arial"/>
              </a:defRPr>
            </a:pPr>
            <a:r>
              <a:t>United European Gastroenterol. j., Volume: 8, Issue: 5, Pages: 544-551, First published: 01 June 2020</a:t>
            </a:r>
          </a:p>
        </p:txBody>
      </p:sp>
      <p:pic>
        <p:nvPicPr>
          <p:cNvPr id="179" name="ueg2bf00929-fig-0002-m.jpg" descr="ueg2bf00929-fig-0002-m.jpg"/>
          <p:cNvPicPr>
            <a:picLocks noChangeAspect="1"/>
          </p:cNvPicPr>
          <p:nvPr/>
        </p:nvPicPr>
        <p:blipFill>
          <a:blip r:embed="rId3">
            <a:extLst/>
          </a:blip>
          <a:stretch>
            <a:fillRect/>
          </a:stretch>
        </p:blipFill>
        <p:spPr>
          <a:xfrm>
            <a:off x="1973581" y="1488558"/>
            <a:ext cx="9031113" cy="302542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itle 1"/>
          <p:cNvSpPr txBox="1"/>
          <p:nvPr>
            <p:ph type="title"/>
          </p:nvPr>
        </p:nvSpPr>
        <p:spPr>
          <a:prstGeom prst="rect">
            <a:avLst/>
          </a:prstGeom>
        </p:spPr>
        <p:txBody>
          <a:bodyPr/>
          <a:lstStyle>
            <a:lvl1pPr algn="ctr"/>
          </a:lstStyle>
          <a:p>
            <a:pPr/>
            <a:r>
              <a:t>What is Capsule Endoscopy</a:t>
            </a:r>
          </a:p>
        </p:txBody>
      </p:sp>
      <p:pic>
        <p:nvPicPr>
          <p:cNvPr id="106" name="Picture 4" descr="Picture 4"/>
          <p:cNvPicPr>
            <a:picLocks noChangeAspect="1"/>
          </p:cNvPicPr>
          <p:nvPr/>
        </p:nvPicPr>
        <p:blipFill>
          <a:blip r:embed="rId2">
            <a:extLst/>
          </a:blip>
          <a:stretch>
            <a:fillRect/>
          </a:stretch>
        </p:blipFill>
        <p:spPr>
          <a:xfrm>
            <a:off x="7288028" y="2457161"/>
            <a:ext cx="4603735" cy="6197601"/>
          </a:xfrm>
          <a:prstGeom prst="rect">
            <a:avLst/>
          </a:prstGeom>
          <a:ln w="12700">
            <a:miter lim="400000"/>
          </a:ln>
        </p:spPr>
      </p:pic>
      <p:pic>
        <p:nvPicPr>
          <p:cNvPr id="107" name="Picture 5" descr="Picture 5"/>
          <p:cNvPicPr>
            <a:picLocks noChangeAspect="1"/>
          </p:cNvPicPr>
          <p:nvPr/>
        </p:nvPicPr>
        <p:blipFill>
          <a:blip r:embed="rId3">
            <a:extLst/>
          </a:blip>
          <a:stretch>
            <a:fillRect/>
          </a:stretch>
        </p:blipFill>
        <p:spPr>
          <a:xfrm>
            <a:off x="1686220" y="2457161"/>
            <a:ext cx="4649313" cy="61976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ctangle 2"/>
          <p:cNvSpPr txBox="1"/>
          <p:nvPr>
            <p:ph type="title"/>
          </p:nvPr>
        </p:nvSpPr>
        <p:spPr>
          <a:prstGeom prst="rect">
            <a:avLst/>
          </a:prstGeom>
        </p:spPr>
        <p:txBody>
          <a:bodyPr/>
          <a:lstStyle/>
          <a:p>
            <a:pPr algn="ctr">
              <a:defRPr>
                <a:latin typeface="Arial"/>
                <a:ea typeface="Arial"/>
                <a:cs typeface="Arial"/>
                <a:sym typeface="Arial"/>
              </a:defRPr>
            </a:pPr>
            <a:r>
              <a:t>Capsule Endoscopy </a:t>
            </a:r>
          </a:p>
          <a:p>
            <a:pPr algn="ctr">
              <a:defRPr>
                <a:latin typeface="Arial"/>
                <a:ea typeface="Arial"/>
                <a:cs typeface="Arial"/>
                <a:sym typeface="Arial"/>
              </a:defRPr>
            </a:pPr>
            <a:r>
              <a:t>Eliakim Score</a:t>
            </a:r>
          </a:p>
        </p:txBody>
      </p:sp>
      <p:sp>
        <p:nvSpPr>
          <p:cNvPr id="182" name="Rectangle 3"/>
          <p:cNvSpPr txBox="1"/>
          <p:nvPr>
            <p:ph type="body" idx="1"/>
          </p:nvPr>
        </p:nvSpPr>
        <p:spPr>
          <a:xfrm>
            <a:off x="666044" y="24180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p>
          <a:p>
            <a:pPr>
              <a:defRPr sz="2800">
                <a:latin typeface="Arial"/>
                <a:ea typeface="Arial"/>
                <a:cs typeface="Arial"/>
                <a:sym typeface="Arial"/>
              </a:defRPr>
            </a:pPr>
          </a:p>
          <a:p>
            <a:pPr>
              <a:defRPr sz="2800">
                <a:latin typeface="Arial"/>
                <a:ea typeface="Arial"/>
                <a:cs typeface="Arial"/>
                <a:sym typeface="Arial"/>
              </a:defRPr>
            </a:pPr>
            <a:r>
              <a:t>Segmental Score = [(MCL + MSL) x Extent] + Stricture</a:t>
            </a:r>
          </a:p>
          <a:p>
            <a:pPr>
              <a:defRPr sz="2800">
                <a:latin typeface="Arial"/>
                <a:ea typeface="Arial"/>
                <a:cs typeface="Arial"/>
                <a:sym typeface="Arial"/>
              </a:defRPr>
            </a:pPr>
            <a:r>
              <a:t>Segmental Score = SB1</a:t>
            </a:r>
            <a:r>
              <a:t> / SB2 / SB3 / Right Colon / Left Colon</a:t>
            </a:r>
          </a:p>
          <a:p>
            <a:pPr>
              <a:defRPr sz="2800">
                <a:latin typeface="Arial"/>
                <a:ea typeface="Arial"/>
                <a:cs typeface="Arial"/>
                <a:sym typeface="Arial"/>
              </a:defRPr>
            </a:pPr>
          </a:p>
          <a:p>
            <a:pPr>
              <a:defRPr sz="2800">
                <a:latin typeface="Arial"/>
                <a:ea typeface="Arial"/>
                <a:cs typeface="Arial"/>
                <a:sym typeface="Arial"/>
              </a:defRPr>
            </a:pPr>
            <a:r>
              <a:t>Small Bowel PECC Score = </a:t>
            </a:r>
            <a:r>
              <a:t>SB1 + SB2 + SB3 </a:t>
            </a:r>
          </a:p>
          <a:p>
            <a:pPr>
              <a:defRPr sz="2800">
                <a:latin typeface="Arial"/>
                <a:ea typeface="Arial"/>
                <a:cs typeface="Arial"/>
                <a:sym typeface="Arial"/>
              </a:defRPr>
            </a:pPr>
            <a:r>
              <a:t>PanEnteric PECC Score = SB1 + SB2 + SB3 + Right Colon + Left Colon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2"/>
          <p:cNvSpPr txBox="1"/>
          <p:nvPr>
            <p:ph type="title"/>
          </p:nvPr>
        </p:nvSpPr>
        <p:spPr>
          <a:prstGeom prst="rect">
            <a:avLst/>
          </a:prstGeom>
        </p:spPr>
        <p:txBody>
          <a:bodyPr/>
          <a:lstStyle>
            <a:lvl1pPr algn="ctr">
              <a:defRPr>
                <a:latin typeface="Arial"/>
                <a:ea typeface="Arial"/>
                <a:cs typeface="Arial"/>
                <a:sym typeface="Arial"/>
              </a:defRPr>
            </a:lvl1pPr>
          </a:lstStyle>
          <a:p>
            <a:pPr/>
            <a:r>
              <a:t>ESR</a:t>
            </a:r>
          </a:p>
        </p:txBody>
      </p:sp>
      <p:graphicFrame>
        <p:nvGraphicFramePr>
          <p:cNvPr id="185" name="2D Line Chart"/>
          <p:cNvGraphicFramePr/>
          <p:nvPr/>
        </p:nvGraphicFramePr>
        <p:xfrm>
          <a:off x="3891476" y="2752679"/>
          <a:ext cx="5080001" cy="4219500"/>
        </p:xfrm>
        <a:graphic xmlns:a="http://schemas.openxmlformats.org/drawingml/2006/main">
          <a:graphicData uri="http://schemas.openxmlformats.org/drawingml/2006/chart">
            <c:chart xmlns:c="http://schemas.openxmlformats.org/drawingml/2006/chart" r:id="rId2"/>
          </a:graphicData>
        </a:graphic>
      </p:graphicFrame>
      <p:graphicFrame>
        <p:nvGraphicFramePr>
          <p:cNvPr id="186" name="Table"/>
          <p:cNvGraphicFramePr/>
          <p:nvPr/>
        </p:nvGraphicFramePr>
        <p:xfrm>
          <a:off x="2229922" y="7594600"/>
          <a:ext cx="5073728" cy="10420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8384"/>
                <a:gridCol w="1688384"/>
                <a:gridCol w="1688384"/>
                <a:gridCol w="1688384"/>
              </a:tblGrid>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Average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30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17.3</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12.1</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Range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7 - 81</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5 - 45</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2 - 31</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ectangle 2"/>
          <p:cNvSpPr txBox="1"/>
          <p:nvPr>
            <p:ph type="title"/>
          </p:nvPr>
        </p:nvSpPr>
        <p:spPr>
          <a:prstGeom prst="rect">
            <a:avLst/>
          </a:prstGeom>
        </p:spPr>
        <p:txBody>
          <a:bodyPr/>
          <a:lstStyle>
            <a:lvl1pPr algn="ctr">
              <a:defRPr>
                <a:latin typeface="Arial"/>
                <a:ea typeface="Arial"/>
                <a:cs typeface="Arial"/>
                <a:sym typeface="Arial"/>
              </a:defRPr>
            </a:lvl1pPr>
          </a:lstStyle>
          <a:p>
            <a:pPr/>
            <a:r>
              <a:t>Calprotectin</a:t>
            </a:r>
          </a:p>
        </p:txBody>
      </p:sp>
      <p:graphicFrame>
        <p:nvGraphicFramePr>
          <p:cNvPr id="189" name="2D Line Chart"/>
          <p:cNvGraphicFramePr/>
          <p:nvPr/>
        </p:nvGraphicFramePr>
        <p:xfrm>
          <a:off x="3859701" y="2752679"/>
          <a:ext cx="5080001" cy="4219500"/>
        </p:xfrm>
        <a:graphic xmlns:a="http://schemas.openxmlformats.org/drawingml/2006/main">
          <a:graphicData uri="http://schemas.openxmlformats.org/drawingml/2006/chart">
            <c:chart xmlns:c="http://schemas.openxmlformats.org/drawingml/2006/chart" r:id="rId2"/>
          </a:graphicData>
        </a:graphic>
      </p:graphicFrame>
      <p:graphicFrame>
        <p:nvGraphicFramePr>
          <p:cNvPr id="190" name="Table"/>
          <p:cNvGraphicFramePr/>
          <p:nvPr/>
        </p:nvGraphicFramePr>
        <p:xfrm>
          <a:off x="2229922" y="7594600"/>
          <a:ext cx="5073728" cy="10420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8384"/>
                <a:gridCol w="1688384"/>
                <a:gridCol w="1688384"/>
                <a:gridCol w="1688384"/>
              </a:tblGrid>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Average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1263.6</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852.3</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440.1</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Range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187-&gt;1800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73-&gt;1800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30-1460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2"/>
          <p:cNvSpPr txBox="1"/>
          <p:nvPr>
            <p:ph type="title"/>
          </p:nvPr>
        </p:nvSpPr>
        <p:spPr>
          <a:prstGeom prst="rect">
            <a:avLst/>
          </a:prstGeom>
        </p:spPr>
        <p:txBody>
          <a:bodyPr/>
          <a:lstStyle>
            <a:lvl1pPr algn="ctr">
              <a:defRPr>
                <a:latin typeface="Arial"/>
                <a:ea typeface="Arial"/>
                <a:cs typeface="Arial"/>
                <a:sym typeface="Arial"/>
              </a:defRPr>
            </a:lvl1pPr>
          </a:lstStyle>
          <a:p>
            <a:pPr/>
            <a:r>
              <a:t>Symptomatic scores</a:t>
            </a:r>
          </a:p>
        </p:txBody>
      </p:sp>
      <p:graphicFrame>
        <p:nvGraphicFramePr>
          <p:cNvPr id="193" name="2D Line Chart"/>
          <p:cNvGraphicFramePr/>
          <p:nvPr/>
        </p:nvGraphicFramePr>
        <p:xfrm>
          <a:off x="3891476" y="2752679"/>
          <a:ext cx="5080001" cy="4219500"/>
        </p:xfrm>
        <a:graphic xmlns:a="http://schemas.openxmlformats.org/drawingml/2006/main">
          <a:graphicData uri="http://schemas.openxmlformats.org/drawingml/2006/chart">
            <c:chart xmlns:c="http://schemas.openxmlformats.org/drawingml/2006/chart" r:id="rId2"/>
          </a:graphicData>
        </a:graphic>
      </p:graphicFrame>
      <p:graphicFrame>
        <p:nvGraphicFramePr>
          <p:cNvPr id="194" name="Table"/>
          <p:cNvGraphicFramePr/>
          <p:nvPr/>
        </p:nvGraphicFramePr>
        <p:xfrm>
          <a:off x="2229922" y="7594600"/>
          <a:ext cx="5073728" cy="10420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8384"/>
                <a:gridCol w="1688384"/>
                <a:gridCol w="1688384"/>
                <a:gridCol w="1688384"/>
              </a:tblGrid>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HBS</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7.5</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2.1</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3.4</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mUCDAI</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5</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2"/>
          <p:cNvSpPr txBox="1"/>
          <p:nvPr>
            <p:ph type="title"/>
          </p:nvPr>
        </p:nvSpPr>
        <p:spPr>
          <a:prstGeom prst="rect">
            <a:avLst/>
          </a:prstGeom>
        </p:spPr>
        <p:txBody>
          <a:bodyPr/>
          <a:lstStyle>
            <a:lvl1pPr algn="ctr">
              <a:defRPr>
                <a:latin typeface="Arial"/>
                <a:ea typeface="Arial"/>
                <a:cs typeface="Arial"/>
                <a:sym typeface="Arial"/>
              </a:defRPr>
            </a:lvl1pPr>
          </a:lstStyle>
          <a:p>
            <a:pPr/>
            <a:r>
              <a:t>Colonic Eliakim Score</a:t>
            </a:r>
          </a:p>
        </p:txBody>
      </p:sp>
      <p:graphicFrame>
        <p:nvGraphicFramePr>
          <p:cNvPr id="197" name="2D Line Chart"/>
          <p:cNvGraphicFramePr/>
          <p:nvPr/>
        </p:nvGraphicFramePr>
        <p:xfrm>
          <a:off x="3892671" y="2752679"/>
          <a:ext cx="4889348" cy="4219500"/>
        </p:xfrm>
        <a:graphic xmlns:a="http://schemas.openxmlformats.org/drawingml/2006/main">
          <a:graphicData uri="http://schemas.openxmlformats.org/drawingml/2006/chart">
            <c:chart xmlns:c="http://schemas.openxmlformats.org/drawingml/2006/chart" r:id="rId2"/>
          </a:graphicData>
        </a:graphic>
      </p:graphicFrame>
      <p:graphicFrame>
        <p:nvGraphicFramePr>
          <p:cNvPr id="198" name="Table"/>
          <p:cNvGraphicFramePr/>
          <p:nvPr/>
        </p:nvGraphicFramePr>
        <p:xfrm>
          <a:off x="2229922" y="7594600"/>
          <a:ext cx="5073728" cy="10420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8384"/>
                <a:gridCol w="1688384"/>
                <a:gridCol w="1688384"/>
                <a:gridCol w="1688384"/>
              </a:tblGrid>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Av C-ES</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9.7</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1.7</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2.5</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Rectangle 2"/>
          <p:cNvSpPr txBox="1"/>
          <p:nvPr>
            <p:ph type="title"/>
          </p:nvPr>
        </p:nvSpPr>
        <p:spPr>
          <a:prstGeom prst="rect">
            <a:avLst/>
          </a:prstGeom>
        </p:spPr>
        <p:txBody>
          <a:bodyPr/>
          <a:lstStyle>
            <a:lvl1pPr algn="ctr">
              <a:defRPr>
                <a:latin typeface="Arial"/>
                <a:ea typeface="Arial"/>
                <a:cs typeface="Arial"/>
                <a:sym typeface="Arial"/>
              </a:defRPr>
            </a:lvl1pPr>
          </a:lstStyle>
          <a:p>
            <a:pPr/>
            <a:r>
              <a:t>Segmental SB Eliakim Score</a:t>
            </a:r>
          </a:p>
        </p:txBody>
      </p:sp>
      <p:graphicFrame>
        <p:nvGraphicFramePr>
          <p:cNvPr id="201" name="2D Line Chart"/>
          <p:cNvGraphicFramePr/>
          <p:nvPr/>
        </p:nvGraphicFramePr>
        <p:xfrm>
          <a:off x="3702018" y="2752679"/>
          <a:ext cx="5080001" cy="4219500"/>
        </p:xfrm>
        <a:graphic xmlns:a="http://schemas.openxmlformats.org/drawingml/2006/main">
          <a:graphicData uri="http://schemas.openxmlformats.org/drawingml/2006/chart">
            <c:chart xmlns:c="http://schemas.openxmlformats.org/drawingml/2006/chart" r:id="rId2"/>
          </a:graphicData>
        </a:graphic>
      </p:graphicFrame>
      <p:graphicFrame>
        <p:nvGraphicFramePr>
          <p:cNvPr id="202" name="Table"/>
          <p:cNvGraphicFramePr/>
          <p:nvPr/>
        </p:nvGraphicFramePr>
        <p:xfrm>
          <a:off x="2229922" y="7594600"/>
          <a:ext cx="5073728" cy="10420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8384"/>
                <a:gridCol w="1688384"/>
                <a:gridCol w="1688384"/>
                <a:gridCol w="1688384"/>
              </a:tblGrid>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Average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5</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3.8</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2.8</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Range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0 - 10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0 - 14</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0 - 11</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bl>
          </a:graphicData>
        </a:graphic>
      </p:graphicFrame>
      <p:sp>
        <p:nvSpPr>
          <p:cNvPr id="203" name="6 Patients = 0…"/>
          <p:cNvSpPr txBox="1"/>
          <p:nvPr/>
        </p:nvSpPr>
        <p:spPr>
          <a:xfrm>
            <a:off x="7326283" y="8521700"/>
            <a:ext cx="1636617"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700"/>
            </a:pPr>
            <a:r>
              <a:t>6 Patients = 0 </a:t>
            </a:r>
          </a:p>
          <a:p>
            <a:pPr>
              <a:defRPr sz="1700"/>
            </a:pPr>
            <a:r>
              <a:t>by the 12m</a:t>
            </a:r>
          </a:p>
        </p:txBody>
      </p:sp>
      <p:sp>
        <p:nvSpPr>
          <p:cNvPr id="204" name="Missing 4"/>
          <p:cNvSpPr txBox="1"/>
          <p:nvPr/>
        </p:nvSpPr>
        <p:spPr>
          <a:xfrm>
            <a:off x="5887292" y="8553450"/>
            <a:ext cx="103772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Missing 4</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ctangle 2"/>
          <p:cNvSpPr txBox="1"/>
          <p:nvPr>
            <p:ph type="title"/>
          </p:nvPr>
        </p:nvSpPr>
        <p:spPr>
          <a:prstGeom prst="rect">
            <a:avLst/>
          </a:prstGeom>
        </p:spPr>
        <p:txBody>
          <a:bodyPr/>
          <a:lstStyle>
            <a:lvl1pPr algn="ctr">
              <a:defRPr>
                <a:latin typeface="Arial"/>
                <a:ea typeface="Arial"/>
                <a:cs typeface="Arial"/>
                <a:sym typeface="Arial"/>
              </a:defRPr>
            </a:lvl1pPr>
          </a:lstStyle>
          <a:p>
            <a:pPr/>
            <a:r>
              <a:t>Total Eliakim Score</a:t>
            </a:r>
          </a:p>
        </p:txBody>
      </p:sp>
      <p:graphicFrame>
        <p:nvGraphicFramePr>
          <p:cNvPr id="207" name="2D Line Chart"/>
          <p:cNvGraphicFramePr/>
          <p:nvPr/>
        </p:nvGraphicFramePr>
        <p:xfrm>
          <a:off x="3702018" y="2752679"/>
          <a:ext cx="5080001" cy="4219500"/>
        </p:xfrm>
        <a:graphic xmlns:a="http://schemas.openxmlformats.org/drawingml/2006/main">
          <a:graphicData uri="http://schemas.openxmlformats.org/drawingml/2006/chart">
            <c:chart xmlns:c="http://schemas.openxmlformats.org/drawingml/2006/chart" r:id="rId2"/>
          </a:graphicData>
        </a:graphic>
      </p:graphicFrame>
      <p:graphicFrame>
        <p:nvGraphicFramePr>
          <p:cNvPr id="208" name="Table"/>
          <p:cNvGraphicFramePr/>
          <p:nvPr/>
        </p:nvGraphicFramePr>
        <p:xfrm>
          <a:off x="2229922" y="7594600"/>
          <a:ext cx="5073728" cy="104209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8384"/>
                <a:gridCol w="1688384"/>
                <a:gridCol w="1688384"/>
                <a:gridCol w="1688384"/>
              </a:tblGrid>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Average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13.6</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6.6</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5.2</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r h="413543">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Range</a:t>
                      </a:r>
                    </a:p>
                  </a:txBody>
                  <a:tcPr marL="25400" marR="25400" marT="0" marB="25400" anchor="b" anchorCtr="0" horzOverflow="overflow">
                    <a:lnL w="4445">
                      <a:solidFill>
                        <a:srgbClr val="000000"/>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6-30</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0-18</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c>
                  <a:txBody>
                    <a:bodyPr/>
                    <a:lstStyle/>
                    <a:p>
                      <a:pPr defTabSz="457200">
                        <a:defRPr sz="1800">
                          <a:solidFill>
                            <a:srgbClr val="000000"/>
                          </a:solidFill>
                          <a:effectLst/>
                          <a:uFillTx/>
                        </a:defRPr>
                      </a:pPr>
                      <a:r>
                        <a:rPr sz="2400">
                          <a:solidFill>
                            <a:srgbClr val="FFFB00"/>
                          </a:solidFill>
                          <a:latin typeface="Calibri"/>
                          <a:ea typeface="Calibri"/>
                          <a:cs typeface="Calibri"/>
                          <a:sym typeface="Calibri"/>
                        </a:rPr>
                        <a:t>0-22</a:t>
                      </a:r>
                    </a:p>
                  </a:txBody>
                  <a:tcPr marL="25400" marR="25400" marT="0" marB="25400" anchor="b" anchorCtr="0"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noFill/>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ctangle 2"/>
          <p:cNvSpPr txBox="1"/>
          <p:nvPr>
            <p:ph type="title"/>
          </p:nvPr>
        </p:nvSpPr>
        <p:spPr>
          <a:xfrm>
            <a:off x="647700" y="228600"/>
            <a:ext cx="11709400" cy="2616200"/>
          </a:xfrm>
          <a:prstGeom prst="rect">
            <a:avLst/>
          </a:prstGeom>
        </p:spPr>
        <p:txBody>
          <a:bodyPr/>
          <a:lstStyle/>
          <a:p>
            <a:pPr marR="24275" indent="2000" algn="ctr" defTabSz="384047">
              <a:defRPr sz="3612">
                <a:effectLst>
                  <a:outerShdw sx="100000" sy="100000" kx="0" ky="0" algn="b" rotWithShape="0" blurRad="5334" dist="16002" dir="2700000">
                    <a:srgbClr val="000000"/>
                  </a:outerShdw>
                </a:effectLst>
                <a:latin typeface="Arial"/>
                <a:ea typeface="Arial"/>
                <a:cs typeface="Arial"/>
                <a:sym typeface="Arial"/>
              </a:defRPr>
            </a:pPr>
            <a:r>
              <a:t>Acceptability of PanEnteric Capsule Endoscopy as a means of assessing the treatment outcome of Biological agents in patients with inflammatory bowel disease: </a:t>
            </a:r>
          </a:p>
          <a:p>
            <a:pPr marR="24275" indent="2000" algn="ctr" defTabSz="384047">
              <a:defRPr sz="3612">
                <a:effectLst>
                  <a:outerShdw sx="100000" sy="100000" kx="0" ky="0" algn="b" rotWithShape="0" blurRad="5334" dist="16002" dir="2700000">
                    <a:srgbClr val="000000"/>
                  </a:outerShdw>
                </a:effectLst>
                <a:latin typeface="Arial"/>
                <a:ea typeface="Arial"/>
                <a:cs typeface="Arial"/>
                <a:sym typeface="Arial"/>
              </a:defRPr>
            </a:pPr>
            <a:r>
              <a:t>A proof of concept study</a:t>
            </a:r>
          </a:p>
        </p:txBody>
      </p:sp>
      <p:sp>
        <p:nvSpPr>
          <p:cNvPr id="211" name="Rectangle 3"/>
          <p:cNvSpPr txBox="1"/>
          <p:nvPr>
            <p:ph type="body" idx="1"/>
          </p:nvPr>
        </p:nvSpPr>
        <p:spPr>
          <a:xfrm>
            <a:off x="650239" y="29006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r>
              <a:t>The PanEnteric Crohn’s Capsules (PECCs) provide an excellent evaluation of the pan-intestinal extent and severity of IBD, allowing the effects of different treatment regimes to be reviewed with ease. As an alternative to invasive endoscopy it was deemed much more acceptable and preferred. </a:t>
            </a:r>
          </a:p>
          <a:p>
            <a:pPr>
              <a:defRPr sz="2800">
                <a:latin typeface="Arial"/>
                <a:ea typeface="Arial"/>
                <a:cs typeface="Arial"/>
                <a:sym typeface="Arial"/>
              </a:defRPr>
            </a:pPr>
            <a:r>
              <a:t>Other patient benefits included; “less painful”,”didn’t have to take time off from work”, “no after-effects from sedation”,”didn’t have to stay in hospital” and “didn’t have to be accompanied by a family member”. </a:t>
            </a:r>
          </a:p>
          <a:p>
            <a:pPr>
              <a:defRPr sz="2800">
                <a:latin typeface="Arial"/>
                <a:ea typeface="Arial"/>
                <a:cs typeface="Arial"/>
                <a:sym typeface="Arial"/>
              </a:defRPr>
            </a:pPr>
            <a:r>
              <a:t>We feel that PECCs should be considered as a less invasive 1st line assessment tool in the evaluation of Biological therapy in IBD patients. </a:t>
            </a:r>
          </a:p>
          <a:p>
            <a:pPr>
              <a:defRPr sz="2800">
                <a:latin typeface="Arial"/>
                <a:ea typeface="Arial"/>
                <a:cs typeface="Arial"/>
                <a:sym typeface="Arial"/>
              </a:defRPr>
            </a:pPr>
            <a:r>
              <a:t>Further work is needed to optimise the acceptability of our PECC bowel prep regime, whilst still maintaining good views.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2"/>
          <p:cNvSpPr txBox="1"/>
          <p:nvPr>
            <p:ph type="title"/>
          </p:nvPr>
        </p:nvSpPr>
        <p:spPr>
          <a:xfrm>
            <a:off x="647700" y="368300"/>
            <a:ext cx="11709400" cy="2616200"/>
          </a:xfrm>
          <a:prstGeom prst="rect">
            <a:avLst/>
          </a:prstGeom>
        </p:spPr>
        <p:txBody>
          <a:bodyPr/>
          <a:lstStyle/>
          <a:p>
            <a:pPr marR="43349" indent="3571" algn="ctr" defTabSz="685800">
              <a:defRPr sz="4350">
                <a:effectLst>
                  <a:outerShdw sx="100000" sy="100000" kx="0" ky="0" algn="b" rotWithShape="0" blurRad="9525" dist="28575" dir="2700000">
                    <a:srgbClr val="000000"/>
                  </a:outerShdw>
                </a:effectLst>
                <a:latin typeface="Arial"/>
                <a:ea typeface="Arial"/>
                <a:cs typeface="Arial"/>
                <a:sym typeface="Arial"/>
              </a:defRPr>
            </a:pPr>
            <a:r>
              <a:t>The use of PanEnteric Crohn’s Capsules to assess treatment outcome of Vedolizumab in IBD patients: </a:t>
            </a:r>
          </a:p>
          <a:p>
            <a:pPr marR="43349" indent="3571" algn="ctr" defTabSz="685800">
              <a:defRPr sz="4350">
                <a:effectLst>
                  <a:outerShdw sx="100000" sy="100000" kx="0" ky="0" algn="b" rotWithShape="0" blurRad="9525" dist="28575" dir="2700000">
                    <a:srgbClr val="000000"/>
                  </a:outerShdw>
                </a:effectLst>
                <a:latin typeface="Arial"/>
                <a:ea typeface="Arial"/>
                <a:cs typeface="Arial"/>
                <a:sym typeface="Arial"/>
              </a:defRPr>
            </a:pPr>
            <a:r>
              <a:t>A 1 year proof of concept study</a:t>
            </a:r>
          </a:p>
        </p:txBody>
      </p:sp>
      <p:sp>
        <p:nvSpPr>
          <p:cNvPr id="214" name="Rectangle 3"/>
          <p:cNvSpPr txBox="1"/>
          <p:nvPr>
            <p:ph type="body" idx="1"/>
          </p:nvPr>
        </p:nvSpPr>
        <p:spPr>
          <a:xfrm>
            <a:off x="650239" y="2786381"/>
            <a:ext cx="11704322" cy="6274365"/>
          </a:xfrm>
          <a:prstGeom prst="rect">
            <a:avLst/>
          </a:prstGeom>
        </p:spPr>
        <p:txBody>
          <a:bodyPr/>
          <a:lstStyle/>
          <a:p>
            <a:pPr>
              <a:defRPr sz="2800">
                <a:latin typeface="Arial"/>
                <a:ea typeface="Arial"/>
                <a:cs typeface="Arial"/>
                <a:sym typeface="Arial"/>
              </a:defRPr>
            </a:pPr>
          </a:p>
          <a:p>
            <a:pPr>
              <a:defRPr sz="2800">
                <a:latin typeface="Arial"/>
                <a:ea typeface="Arial"/>
                <a:cs typeface="Arial"/>
                <a:sym typeface="Arial"/>
              </a:defRPr>
            </a:pPr>
          </a:p>
          <a:p>
            <a:pPr>
              <a:defRPr sz="2800">
                <a:latin typeface="Arial"/>
                <a:ea typeface="Arial"/>
                <a:cs typeface="Arial"/>
                <a:sym typeface="Arial"/>
              </a:defRPr>
            </a:pPr>
            <a:r>
              <a:t>Medtronic’s PanEnteric Crohn’s Capsules (PECCs) provides an excellent evaluation of the pan-intestinal extent and severity of IBD, and the effects of different treatment regimes. </a:t>
            </a:r>
          </a:p>
          <a:p>
            <a:pPr>
              <a:defRPr sz="2800">
                <a:latin typeface="Arial"/>
                <a:ea typeface="Arial"/>
                <a:cs typeface="Arial"/>
                <a:sym typeface="Arial"/>
              </a:defRPr>
            </a:pPr>
            <a:r>
              <a:t>We feel PECCs should be considered as a less invasive 1st line assessment tool when evaluating the effectiveness of Biological therapy in IBD patients, especially those with small bowel Crohn’s disease. </a:t>
            </a:r>
          </a:p>
          <a:p>
            <a:pPr>
              <a:defRPr sz="2800">
                <a:latin typeface="Arial"/>
                <a:ea typeface="Arial"/>
                <a:cs typeface="Arial"/>
                <a:sym typeface="Arial"/>
              </a:defRPr>
            </a:pPr>
            <a:r>
              <a:t>Whilst Vedolizumab has already been shown to be beneficial in the treatment of colonic inflammation, this proof of concept study also demonstrated its beneficial effect in reducing intestinal inflammation, across all 3 segments of the small bowel.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prstGeom prst="rect">
            <a:avLst/>
          </a:prstGeom>
        </p:spPr>
        <p:txBody>
          <a:bodyPr/>
          <a:lstStyle>
            <a:lvl1pPr algn="ctr"/>
          </a:lstStyle>
          <a:p>
            <a:pPr/>
            <a:r>
              <a:t>Double Balloon Enteroscopy</a:t>
            </a:r>
          </a:p>
        </p:txBody>
      </p:sp>
      <p:pic>
        <p:nvPicPr>
          <p:cNvPr id="217" name="Picture 5" descr="Picture 5"/>
          <p:cNvPicPr>
            <a:picLocks noChangeAspect="1"/>
          </p:cNvPicPr>
          <p:nvPr/>
        </p:nvPicPr>
        <p:blipFill>
          <a:blip r:embed="rId2">
            <a:extLst/>
          </a:blip>
          <a:stretch>
            <a:fillRect/>
          </a:stretch>
        </p:blipFill>
        <p:spPr>
          <a:xfrm>
            <a:off x="7461208" y="2705100"/>
            <a:ext cx="3134617" cy="3521655"/>
          </a:xfrm>
          <a:prstGeom prst="rect">
            <a:avLst/>
          </a:prstGeom>
          <a:ln w="12700">
            <a:miter lim="400000"/>
          </a:ln>
        </p:spPr>
      </p:pic>
      <p:pic>
        <p:nvPicPr>
          <p:cNvPr id="218" name="Content Placeholder 7" descr="Content Placeholder 7"/>
          <p:cNvPicPr>
            <a:picLocks noChangeAspect="1"/>
          </p:cNvPicPr>
          <p:nvPr/>
        </p:nvPicPr>
        <p:blipFill>
          <a:blip r:embed="rId3">
            <a:extLst/>
          </a:blip>
          <a:stretch>
            <a:fillRect/>
          </a:stretch>
        </p:blipFill>
        <p:spPr>
          <a:xfrm>
            <a:off x="867198" y="2699255"/>
            <a:ext cx="5743576" cy="3519946"/>
          </a:xfrm>
          <a:prstGeom prst="rect">
            <a:avLst/>
          </a:prstGeom>
          <a:ln w="12700">
            <a:miter lim="400000"/>
          </a:ln>
        </p:spPr>
      </p:pic>
      <p:pic>
        <p:nvPicPr>
          <p:cNvPr id="219" name="Picture 8" descr="Picture 8"/>
          <p:cNvPicPr>
            <a:picLocks noChangeAspect="1"/>
          </p:cNvPicPr>
          <p:nvPr/>
        </p:nvPicPr>
        <p:blipFill>
          <a:blip r:embed="rId4">
            <a:extLst/>
          </a:blip>
          <a:stretch>
            <a:fillRect/>
          </a:stretch>
        </p:blipFill>
        <p:spPr>
          <a:xfrm>
            <a:off x="6610773" y="6349670"/>
            <a:ext cx="5743788" cy="3001664"/>
          </a:xfrm>
          <a:prstGeom prst="rect">
            <a:avLst/>
          </a:prstGeom>
          <a:ln w="12700">
            <a:miter lim="400000"/>
          </a:ln>
        </p:spPr>
      </p:pic>
      <p:pic>
        <p:nvPicPr>
          <p:cNvPr id="220" name="Picture 9" descr="Picture 9"/>
          <p:cNvPicPr>
            <a:picLocks noChangeAspect="1"/>
          </p:cNvPicPr>
          <p:nvPr/>
        </p:nvPicPr>
        <p:blipFill>
          <a:blip r:embed="rId5">
            <a:extLst/>
          </a:blip>
          <a:stretch>
            <a:fillRect/>
          </a:stretch>
        </p:blipFill>
        <p:spPr>
          <a:xfrm>
            <a:off x="2555600" y="6365147"/>
            <a:ext cx="2986187" cy="298618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2"/>
          <p:cNvSpPr txBox="1"/>
          <p:nvPr>
            <p:ph type="title"/>
          </p:nvPr>
        </p:nvSpPr>
        <p:spPr>
          <a:prstGeom prst="rect">
            <a:avLst/>
          </a:prstGeom>
        </p:spPr>
        <p:txBody>
          <a:bodyPr/>
          <a:lstStyle/>
          <a:p>
            <a:pPr/>
            <a:r>
              <a:t>Small Intestinal Capsule</a:t>
            </a:r>
          </a:p>
        </p:txBody>
      </p:sp>
      <p:pic>
        <p:nvPicPr>
          <p:cNvPr id="110" name="Picture 3" descr="Picture 3"/>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xfrm>
            <a:off x="871501" y="325119"/>
            <a:ext cx="11595949" cy="1408855"/>
          </a:xfrm>
          <a:prstGeom prst="rect">
            <a:avLst/>
          </a:prstGeom>
        </p:spPr>
        <p:txBody>
          <a:bodyPr/>
          <a:lstStyle>
            <a:lvl1pPr marR="54909" indent="4523" algn="ctr" defTabSz="868680">
              <a:defRPr sz="6840">
                <a:effectLst>
                  <a:outerShdw sx="100000" sy="100000" kx="0" ky="0" algn="b" rotWithShape="0" blurRad="12065" dist="36195" dir="2700000">
                    <a:srgbClr val="000000"/>
                  </a:outerShdw>
                </a:effectLst>
                <a:latin typeface="Tw Cen MT"/>
                <a:ea typeface="Tw Cen MT"/>
                <a:cs typeface="Tw Cen MT"/>
                <a:sym typeface="Tw Cen MT"/>
              </a:defRPr>
            </a:lvl1pPr>
          </a:lstStyle>
          <a:p>
            <a:pPr/>
            <a:r>
              <a:t>The Future of Capsule Endoscopy</a:t>
            </a:r>
          </a:p>
        </p:txBody>
      </p:sp>
      <p:sp>
        <p:nvSpPr>
          <p:cNvPr id="223" name="Content Placeholder 2"/>
          <p:cNvSpPr txBox="1"/>
          <p:nvPr>
            <p:ph type="body" idx="1"/>
          </p:nvPr>
        </p:nvSpPr>
        <p:spPr>
          <a:xfrm>
            <a:off x="871501" y="2275839"/>
            <a:ext cx="11595949" cy="6394029"/>
          </a:xfrm>
          <a:prstGeom prst="rect">
            <a:avLst/>
          </a:prstGeom>
        </p:spPr>
        <p:txBody>
          <a:bodyPr/>
          <a:lstStyle/>
          <a:p>
            <a:pPr>
              <a:defRPr sz="6000">
                <a:latin typeface="Tw Cen MT"/>
                <a:ea typeface="Tw Cen MT"/>
                <a:cs typeface="Tw Cen MT"/>
                <a:sym typeface="Tw Cen MT"/>
              </a:defRPr>
            </a:pPr>
          </a:p>
          <a:p>
            <a:pPr>
              <a:defRPr sz="6000">
                <a:latin typeface="Tw Cen MT"/>
                <a:ea typeface="Tw Cen MT"/>
                <a:cs typeface="Tw Cen MT"/>
                <a:sym typeface="Tw Cen MT"/>
              </a:defRPr>
            </a:pPr>
            <a:r>
              <a:t>Colon Capsule</a:t>
            </a:r>
          </a:p>
          <a:p>
            <a:pPr>
              <a:defRPr sz="6000">
                <a:latin typeface="Tw Cen MT"/>
                <a:ea typeface="Tw Cen MT"/>
                <a:cs typeface="Tw Cen MT"/>
                <a:sym typeface="Tw Cen MT"/>
              </a:defRPr>
            </a:pPr>
            <a:r>
              <a:t>Steering</a:t>
            </a:r>
          </a:p>
          <a:p>
            <a:pPr>
              <a:defRPr sz="6000">
                <a:latin typeface="Tw Cen MT"/>
                <a:ea typeface="Tw Cen MT"/>
                <a:cs typeface="Tw Cen MT"/>
                <a:sym typeface="Tw Cen MT"/>
              </a:defRPr>
            </a:pPr>
            <a:r>
              <a:t>Drug Delivery</a:t>
            </a:r>
          </a:p>
          <a:p>
            <a:pPr>
              <a:defRPr sz="6000">
                <a:latin typeface="Tw Cen MT"/>
                <a:ea typeface="Tw Cen MT"/>
                <a:cs typeface="Tw Cen MT"/>
                <a:sym typeface="Tw Cen MT"/>
              </a:defRPr>
            </a:pPr>
            <a:r>
              <a:t>Biopsy</a:t>
            </a:r>
          </a:p>
        </p:txBody>
      </p:sp>
      <p:pic>
        <p:nvPicPr>
          <p:cNvPr id="224" name="Picture 4" descr="Picture 4"/>
          <p:cNvPicPr>
            <a:picLocks noChangeAspect="1"/>
          </p:cNvPicPr>
          <p:nvPr/>
        </p:nvPicPr>
        <p:blipFill>
          <a:blip r:embed="rId2">
            <a:extLst/>
          </a:blip>
          <a:stretch>
            <a:fillRect/>
          </a:stretch>
        </p:blipFill>
        <p:spPr>
          <a:xfrm>
            <a:off x="8019628" y="3286295"/>
            <a:ext cx="3237654" cy="4474917"/>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itle 1"/>
          <p:cNvSpPr txBox="1"/>
          <p:nvPr>
            <p:ph type="title"/>
          </p:nvPr>
        </p:nvSpPr>
        <p:spPr>
          <a:xfrm>
            <a:off x="871501" y="743620"/>
            <a:ext cx="11595949" cy="1408854"/>
          </a:xfrm>
          <a:prstGeom prst="rect">
            <a:avLst/>
          </a:prstGeom>
        </p:spPr>
        <p:txBody>
          <a:bodyPr/>
          <a:lstStyle>
            <a:lvl1pPr marR="40459" indent="3333" algn="ctr" defTabSz="640079">
              <a:defRPr sz="5040">
                <a:effectLst>
                  <a:outerShdw sx="100000" sy="100000" kx="0" ky="0" algn="b" rotWithShape="0" blurRad="8890" dist="26669" dir="2700000">
                    <a:srgbClr val="000000"/>
                  </a:outerShdw>
                </a:effectLst>
              </a:defRPr>
            </a:lvl1pPr>
          </a:lstStyle>
          <a:p>
            <a:pPr/>
            <a:r>
              <a:t>Magnetically Guided Capsule Endoscopy</a:t>
            </a:r>
          </a:p>
        </p:txBody>
      </p:sp>
      <p:pic>
        <p:nvPicPr>
          <p:cNvPr id="227" name="Content Placeholder 3" descr="Content Placeholder 3"/>
          <p:cNvPicPr>
            <a:picLocks noChangeAspect="1"/>
          </p:cNvPicPr>
          <p:nvPr/>
        </p:nvPicPr>
        <p:blipFill>
          <a:blip r:embed="rId2">
            <a:extLst/>
          </a:blip>
          <a:stretch>
            <a:fillRect/>
          </a:stretch>
        </p:blipFill>
        <p:spPr>
          <a:xfrm>
            <a:off x="433493" y="3034452"/>
            <a:ext cx="8243149" cy="5493175"/>
          </a:xfrm>
          <a:prstGeom prst="rect">
            <a:avLst/>
          </a:prstGeom>
          <a:ln w="12700">
            <a:miter lim="400000"/>
          </a:ln>
        </p:spPr>
      </p:pic>
      <p:pic>
        <p:nvPicPr>
          <p:cNvPr id="228" name="Picture 4" descr="Picture 4"/>
          <p:cNvPicPr>
            <a:picLocks noChangeAspect="1"/>
          </p:cNvPicPr>
          <p:nvPr/>
        </p:nvPicPr>
        <p:blipFill>
          <a:blip r:embed="rId3">
            <a:extLst/>
          </a:blip>
          <a:stretch>
            <a:fillRect/>
          </a:stretch>
        </p:blipFill>
        <p:spPr>
          <a:xfrm>
            <a:off x="8886614" y="4226559"/>
            <a:ext cx="3799842" cy="281770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xfrm>
            <a:off x="871501" y="685896"/>
            <a:ext cx="11595949" cy="1408854"/>
          </a:xfrm>
          <a:prstGeom prst="rect">
            <a:avLst/>
          </a:prstGeom>
        </p:spPr>
        <p:txBody>
          <a:bodyPr/>
          <a:lstStyle>
            <a:lvl1pPr algn="ctr">
              <a:defRPr sz="7200">
                <a:latin typeface="Tw Cen MT"/>
                <a:ea typeface="Tw Cen MT"/>
                <a:cs typeface="Tw Cen MT"/>
                <a:sym typeface="Tw Cen MT"/>
              </a:defRPr>
            </a:lvl1pPr>
          </a:lstStyle>
          <a:p>
            <a:pPr/>
            <a:r>
              <a:t>Swimming Capsules</a:t>
            </a:r>
          </a:p>
        </p:txBody>
      </p:sp>
      <p:pic>
        <p:nvPicPr>
          <p:cNvPr id="231" name="Content Placeholder 3" descr="Content Placeholder 3"/>
          <p:cNvPicPr>
            <a:picLocks noChangeAspect="1"/>
          </p:cNvPicPr>
          <p:nvPr/>
        </p:nvPicPr>
        <p:blipFill>
          <a:blip r:embed="rId2">
            <a:extLst/>
          </a:blip>
          <a:stretch>
            <a:fillRect/>
          </a:stretch>
        </p:blipFill>
        <p:spPr>
          <a:xfrm>
            <a:off x="2817707" y="3359572"/>
            <a:ext cx="7044268" cy="3632766"/>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871501" y="685895"/>
            <a:ext cx="11595949" cy="1408855"/>
          </a:xfrm>
          <a:prstGeom prst="rect">
            <a:avLst/>
          </a:prstGeom>
        </p:spPr>
        <p:txBody>
          <a:bodyPr/>
          <a:lstStyle>
            <a:lvl1pPr algn="ctr">
              <a:defRPr sz="7200">
                <a:latin typeface="Tw Cen MT"/>
                <a:ea typeface="Tw Cen MT"/>
                <a:cs typeface="Tw Cen MT"/>
                <a:sym typeface="Tw Cen MT"/>
              </a:defRPr>
            </a:lvl1pPr>
          </a:lstStyle>
          <a:p>
            <a:pPr/>
            <a:r>
              <a:t>Drug Delivery Capsules</a:t>
            </a:r>
          </a:p>
        </p:txBody>
      </p:sp>
      <p:pic>
        <p:nvPicPr>
          <p:cNvPr id="234" name="Content Placeholder 3" descr="Content Placeholder 3"/>
          <p:cNvPicPr>
            <a:picLocks noChangeAspect="1"/>
          </p:cNvPicPr>
          <p:nvPr/>
        </p:nvPicPr>
        <p:blipFill>
          <a:blip r:embed="rId2">
            <a:extLst/>
          </a:blip>
          <a:stretch>
            <a:fillRect/>
          </a:stretch>
        </p:blipFill>
        <p:spPr>
          <a:xfrm>
            <a:off x="304800" y="4118187"/>
            <a:ext cx="6362419" cy="3901441"/>
          </a:xfrm>
          <a:prstGeom prst="rect">
            <a:avLst/>
          </a:prstGeom>
          <a:ln w="12700">
            <a:miter lim="400000"/>
          </a:ln>
        </p:spPr>
      </p:pic>
      <p:pic>
        <p:nvPicPr>
          <p:cNvPr id="235" name="Picture 4" descr="Picture 4"/>
          <p:cNvPicPr>
            <a:picLocks noChangeAspect="1"/>
          </p:cNvPicPr>
          <p:nvPr/>
        </p:nvPicPr>
        <p:blipFill>
          <a:blip r:embed="rId3">
            <a:extLst/>
          </a:blip>
          <a:stretch>
            <a:fillRect/>
          </a:stretch>
        </p:blipFill>
        <p:spPr>
          <a:xfrm>
            <a:off x="7019432" y="4201724"/>
            <a:ext cx="5802489" cy="390144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2" descr="Picture 2"/>
          <p:cNvPicPr>
            <a:picLocks noChangeAspect="1"/>
          </p:cNvPicPr>
          <p:nvPr/>
        </p:nvPicPr>
        <p:blipFill>
          <a:blip r:embed="rId2">
            <a:extLst/>
          </a:blip>
          <a:stretch>
            <a:fillRect/>
          </a:stretch>
        </p:blipFill>
        <p:spPr>
          <a:xfrm>
            <a:off x="1074702" y="2930594"/>
            <a:ext cx="8128001" cy="5653477"/>
          </a:xfrm>
          <a:prstGeom prst="rect">
            <a:avLst/>
          </a:prstGeom>
          <a:ln w="12700">
            <a:miter lim="400000"/>
          </a:ln>
        </p:spPr>
      </p:pic>
      <p:sp>
        <p:nvSpPr>
          <p:cNvPr id="238" name="Rectangle 3"/>
          <p:cNvSpPr txBox="1"/>
          <p:nvPr>
            <p:ph type="title"/>
          </p:nvPr>
        </p:nvSpPr>
        <p:spPr>
          <a:prstGeom prst="rect">
            <a:avLst/>
          </a:prstGeom>
        </p:spPr>
        <p:txBody>
          <a:bodyPr/>
          <a:lstStyle>
            <a:lvl1pPr>
              <a:defRPr sz="7200">
                <a:latin typeface="Arial"/>
                <a:ea typeface="Arial"/>
                <a:cs typeface="Arial"/>
                <a:sym typeface="Arial"/>
              </a:defRPr>
            </a:lvl1pPr>
          </a:lstStyle>
          <a:p>
            <a:pPr/>
            <a:r>
              <a:t>Capsule Robot</a:t>
            </a:r>
          </a:p>
        </p:txBody>
      </p:sp>
      <p:pic>
        <p:nvPicPr>
          <p:cNvPr id="239" name="Picture 4" descr="Picture 4"/>
          <p:cNvPicPr>
            <a:picLocks noChangeAspect="1"/>
          </p:cNvPicPr>
          <p:nvPr/>
        </p:nvPicPr>
        <p:blipFill>
          <a:blip r:embed="rId3">
            <a:extLst/>
          </a:blip>
          <a:stretch>
            <a:fillRect/>
          </a:stretch>
        </p:blipFill>
        <p:spPr>
          <a:xfrm>
            <a:off x="7423574" y="1291450"/>
            <a:ext cx="3860801" cy="3483753"/>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itle 1"/>
          <p:cNvSpPr txBox="1"/>
          <p:nvPr>
            <p:ph type="title"/>
          </p:nvPr>
        </p:nvSpPr>
        <p:spPr>
          <a:xfrm>
            <a:off x="871501" y="325119"/>
            <a:ext cx="11595949" cy="1408855"/>
          </a:xfrm>
          <a:prstGeom prst="rect">
            <a:avLst/>
          </a:prstGeom>
        </p:spPr>
        <p:txBody>
          <a:bodyPr/>
          <a:lstStyle>
            <a:lvl1pPr algn="ctr">
              <a:defRPr sz="7200">
                <a:latin typeface="Tw Cen MT"/>
                <a:ea typeface="Tw Cen MT"/>
                <a:cs typeface="Tw Cen MT"/>
                <a:sym typeface="Tw Cen MT"/>
              </a:defRPr>
            </a:lvl1pPr>
          </a:lstStyle>
          <a:p>
            <a:pPr/>
            <a:r>
              <a:t>Robotic Capsules</a:t>
            </a:r>
          </a:p>
        </p:txBody>
      </p:sp>
      <p:pic>
        <p:nvPicPr>
          <p:cNvPr id="242" name="Picture 4" descr="Picture 4"/>
          <p:cNvPicPr>
            <a:picLocks noChangeAspect="1"/>
          </p:cNvPicPr>
          <p:nvPr/>
        </p:nvPicPr>
        <p:blipFill>
          <a:blip r:embed="rId2">
            <a:extLst/>
          </a:blip>
          <a:stretch>
            <a:fillRect/>
          </a:stretch>
        </p:blipFill>
        <p:spPr>
          <a:xfrm>
            <a:off x="6259540" y="3117111"/>
            <a:ext cx="5977002" cy="4952094"/>
          </a:xfrm>
          <a:prstGeom prst="rect">
            <a:avLst/>
          </a:prstGeom>
          <a:ln w="12700">
            <a:miter lim="400000"/>
          </a:ln>
        </p:spPr>
      </p:pic>
      <p:pic>
        <p:nvPicPr>
          <p:cNvPr id="243" name="Picture 5" descr="Picture 5"/>
          <p:cNvPicPr>
            <a:picLocks noChangeAspect="1"/>
          </p:cNvPicPr>
          <p:nvPr/>
        </p:nvPicPr>
        <p:blipFill>
          <a:blip r:embed="rId3">
            <a:extLst/>
          </a:blip>
          <a:stretch>
            <a:fillRect/>
          </a:stretch>
        </p:blipFill>
        <p:spPr>
          <a:xfrm>
            <a:off x="642500" y="2871783"/>
            <a:ext cx="5130845" cy="544275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itle 1"/>
          <p:cNvSpPr txBox="1"/>
          <p:nvPr>
            <p:ph type="title"/>
          </p:nvPr>
        </p:nvSpPr>
        <p:spPr>
          <a:prstGeom prst="rect">
            <a:avLst/>
          </a:prstGeom>
        </p:spPr>
        <p:txBody>
          <a:bodyPr/>
          <a:lstStyle>
            <a:lvl1pPr>
              <a:defRPr>
                <a:latin typeface="Tw Cen MT"/>
                <a:ea typeface="Tw Cen MT"/>
                <a:cs typeface="Tw Cen MT"/>
                <a:sym typeface="Tw Cen MT"/>
              </a:defRPr>
            </a:lvl1pPr>
          </a:lstStyle>
          <a:p>
            <a:pPr/>
            <a:r>
              <a:t>BSG - Capsule Endoscopy Uses</a:t>
            </a:r>
          </a:p>
        </p:txBody>
      </p:sp>
      <p:sp>
        <p:nvSpPr>
          <p:cNvPr id="115" name="Content Placeholder 2"/>
          <p:cNvSpPr txBox="1"/>
          <p:nvPr>
            <p:ph type="body" sz="half" idx="1"/>
          </p:nvPr>
        </p:nvSpPr>
        <p:spPr>
          <a:xfrm>
            <a:off x="866986" y="2705100"/>
            <a:ext cx="5527042" cy="6502400"/>
          </a:xfrm>
          <a:prstGeom prst="rect">
            <a:avLst/>
          </a:prstGeom>
        </p:spPr>
        <p:txBody>
          <a:bodyPr/>
          <a:lstStyle/>
          <a:p>
            <a:pPr marL="0" indent="39687">
              <a:buSzTx/>
              <a:buNone/>
              <a:defRPr>
                <a:latin typeface="Tw Cen MT"/>
                <a:ea typeface="Tw Cen MT"/>
                <a:cs typeface="Tw Cen MT"/>
                <a:sym typeface="Tw Cen MT"/>
              </a:defRPr>
            </a:pPr>
            <a:r>
              <a:t>Small bowel (NICE)</a:t>
            </a:r>
          </a:p>
          <a:p>
            <a:pPr lvl="2" marL="268286" indent="-228600">
              <a:spcBef>
                <a:spcPts val="900"/>
              </a:spcBef>
              <a:defRPr sz="2800">
                <a:latin typeface="Tw Cen MT"/>
                <a:ea typeface="Tw Cen MT"/>
                <a:cs typeface="Tw Cen MT"/>
                <a:sym typeface="Tw Cen MT"/>
              </a:defRPr>
            </a:pPr>
            <a:r>
              <a:t>Obscure GI bleeding</a:t>
            </a:r>
          </a:p>
          <a:p>
            <a:pPr lvl="2" marL="268286" indent="-228600">
              <a:spcBef>
                <a:spcPts val="900"/>
              </a:spcBef>
              <a:defRPr sz="2800">
                <a:latin typeface="Tw Cen MT"/>
                <a:ea typeface="Tw Cen MT"/>
                <a:cs typeface="Tw Cen MT"/>
                <a:sym typeface="Tw Cen MT"/>
              </a:defRPr>
            </a:pPr>
            <a:r>
              <a:t>Crohns assessment</a:t>
            </a:r>
          </a:p>
          <a:p>
            <a:pPr lvl="2" marL="268286" indent="-228600">
              <a:spcBef>
                <a:spcPts val="900"/>
              </a:spcBef>
              <a:defRPr sz="2800">
                <a:latin typeface="Tw Cen MT"/>
                <a:ea typeface="Tw Cen MT"/>
                <a:cs typeface="Tw Cen MT"/>
                <a:sym typeface="Tw Cen MT"/>
              </a:defRPr>
            </a:pPr>
            <a:r>
              <a:t>Coeliac assessment</a:t>
            </a:r>
          </a:p>
          <a:p>
            <a:pPr lvl="2" marL="268286" indent="-228600">
              <a:spcBef>
                <a:spcPts val="900"/>
              </a:spcBef>
              <a:defRPr sz="2800">
                <a:latin typeface="Tw Cen MT"/>
                <a:ea typeface="Tw Cen MT"/>
                <a:cs typeface="Tw Cen MT"/>
                <a:sym typeface="Tw Cen MT"/>
              </a:defRPr>
            </a:pPr>
            <a:r>
              <a:t>Small bowel tumours</a:t>
            </a:r>
          </a:p>
          <a:p>
            <a:pPr lvl="1" marL="0" indent="39687">
              <a:spcBef>
                <a:spcPts val="1000"/>
              </a:spcBef>
              <a:buSzTx/>
              <a:buNone/>
              <a:defRPr sz="3400">
                <a:latin typeface="Tw Cen MT"/>
                <a:ea typeface="Tw Cen MT"/>
                <a:cs typeface="Tw Cen MT"/>
                <a:sym typeface="Tw Cen MT"/>
              </a:defRPr>
            </a:pPr>
          </a:p>
          <a:p>
            <a:pPr lvl="1" marL="0" indent="39687">
              <a:spcBef>
                <a:spcPts val="1000"/>
              </a:spcBef>
              <a:buSzTx/>
              <a:buNone/>
              <a:defRPr>
                <a:latin typeface="Tw Cen MT"/>
                <a:ea typeface="Tw Cen MT"/>
                <a:cs typeface="Tw Cen MT"/>
                <a:sym typeface="Tw Cen MT"/>
              </a:defRPr>
            </a:pPr>
            <a:r>
              <a:t>Oesophageal </a:t>
            </a:r>
          </a:p>
          <a:p>
            <a:pPr lvl="2" marL="268286" indent="-228600">
              <a:spcBef>
                <a:spcPts val="900"/>
              </a:spcBef>
              <a:defRPr sz="2800">
                <a:latin typeface="Tw Cen MT"/>
                <a:ea typeface="Tw Cen MT"/>
                <a:cs typeface="Tw Cen MT"/>
                <a:sym typeface="Tw Cen MT"/>
              </a:defRPr>
            </a:pPr>
            <a:r>
              <a:t>Varicies</a:t>
            </a:r>
          </a:p>
          <a:p>
            <a:pPr lvl="2" marL="268286" indent="-228600">
              <a:spcBef>
                <a:spcPts val="900"/>
              </a:spcBef>
              <a:defRPr sz="2800">
                <a:latin typeface="Tw Cen MT"/>
                <a:ea typeface="Tw Cen MT"/>
                <a:cs typeface="Tw Cen MT"/>
                <a:sym typeface="Tw Cen MT"/>
              </a:defRPr>
            </a:pPr>
            <a:r>
              <a:t>Barrett</a:t>
            </a:r>
            <a:r>
              <a:t>’</a:t>
            </a:r>
            <a:r>
              <a:t>s Esophagus</a:t>
            </a:r>
          </a:p>
        </p:txBody>
      </p:sp>
      <p:pic>
        <p:nvPicPr>
          <p:cNvPr id="116" name="Picture 4" descr="Picture 4"/>
          <p:cNvPicPr>
            <a:picLocks noChangeAspect="1"/>
          </p:cNvPicPr>
          <p:nvPr/>
        </p:nvPicPr>
        <p:blipFill>
          <a:blip r:embed="rId2">
            <a:extLst/>
          </a:blip>
          <a:stretch>
            <a:fillRect/>
          </a:stretch>
        </p:blipFill>
        <p:spPr>
          <a:xfrm>
            <a:off x="7152640" y="2384213"/>
            <a:ext cx="4781974" cy="590409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3"/>
          <p:cNvSpPr txBox="1"/>
          <p:nvPr>
            <p:ph type="body" sz="half" idx="1"/>
          </p:nvPr>
        </p:nvSpPr>
        <p:spPr>
          <a:xfrm>
            <a:off x="739139" y="5034281"/>
            <a:ext cx="11704322" cy="4108320"/>
          </a:xfrm>
          <a:prstGeom prst="rect">
            <a:avLst/>
          </a:prstGeom>
        </p:spPr>
        <p:txBody>
          <a:bodyPr/>
          <a:lstStyle/>
          <a:p>
            <a:pPr marL="275462" marR="41615" indent="-246887" defTabSz="658368">
              <a:spcBef>
                <a:spcPts val="700"/>
              </a:spcBef>
              <a:defRPr sz="2880">
                <a:effectLst>
                  <a:outerShdw sx="100000" sy="100000" kx="0" ky="0" algn="b" rotWithShape="0" blurRad="9144" dist="18288" dir="2700000">
                    <a:srgbClr val="000000"/>
                  </a:outerShdw>
                </a:effectLst>
                <a:latin typeface="Arial"/>
                <a:ea typeface="Arial"/>
                <a:cs typeface="Arial"/>
                <a:sym typeface="Arial"/>
              </a:defRPr>
            </a:pPr>
            <a:r>
              <a:t>Iron-deficiency anaemia </a:t>
            </a:r>
          </a:p>
          <a:p>
            <a:pPr marL="275462" marR="41615" indent="-246888" defTabSz="658368">
              <a:spcBef>
                <a:spcPts val="700"/>
              </a:spcBef>
              <a:defRPr sz="2016">
                <a:effectLst>
                  <a:outerShdw sx="100000" sy="100000" kx="0" ky="0" algn="b" rotWithShape="0" blurRad="9144" dist="18288" dir="2700000">
                    <a:srgbClr val="000000"/>
                  </a:outerShdw>
                </a:effectLst>
                <a:latin typeface="Arial"/>
                <a:ea typeface="Arial"/>
                <a:cs typeface="Arial"/>
                <a:sym typeface="Arial"/>
              </a:defRPr>
            </a:pPr>
          </a:p>
          <a:p>
            <a:pPr marL="275462" marR="41615" indent="-246888" defTabSz="658368">
              <a:spcBef>
                <a:spcPts val="700"/>
              </a:spcBef>
              <a:defRPr sz="2016">
                <a:effectLst>
                  <a:outerShdw sx="100000" sy="100000" kx="0" ky="0" algn="b" rotWithShape="0" blurRad="9144" dist="18288" dir="2700000">
                    <a:srgbClr val="000000"/>
                  </a:outerShdw>
                </a:effectLst>
                <a:latin typeface="Arial"/>
                <a:ea typeface="Arial"/>
                <a:cs typeface="Arial"/>
                <a:sym typeface="Arial"/>
              </a:defRPr>
            </a:pPr>
            <a:r>
              <a:t>ESGE recommends a small-bowel capsule endoscopy, after</a:t>
            </a:r>
          </a:p>
          <a:p>
            <a:pPr lvl="4" marL="641222" marR="41615" indent="-246888" defTabSz="658368">
              <a:spcBef>
                <a:spcPts val="700"/>
              </a:spcBef>
              <a:buSzPct val="120000"/>
              <a:buChar char="•"/>
              <a:defRPr sz="2016">
                <a:effectLst>
                  <a:outerShdw sx="100000" sy="100000" kx="0" ky="0" algn="b" rotWithShape="0" blurRad="9144" dist="18288" dir="2700000">
                    <a:srgbClr val="000000"/>
                  </a:outerShdw>
                </a:effectLst>
                <a:latin typeface="Arial"/>
                <a:ea typeface="Arial"/>
                <a:cs typeface="Arial"/>
                <a:sym typeface="Arial"/>
              </a:defRPr>
            </a:pPr>
            <a:r>
              <a:t>Complete medical history (diet, medication, co-morbidities, and gynaecological history)</a:t>
            </a:r>
          </a:p>
          <a:p>
            <a:pPr lvl="4" marL="641222" marR="41615" indent="-246888" defTabSz="658368">
              <a:spcBef>
                <a:spcPts val="700"/>
              </a:spcBef>
              <a:buSzPct val="120000"/>
              <a:buChar char="•"/>
              <a:defRPr sz="2016">
                <a:effectLst>
                  <a:outerShdw sx="100000" sy="100000" kx="0" ky="0" algn="b" rotWithShape="0" blurRad="9144" dist="18288" dir="2700000">
                    <a:srgbClr val="000000"/>
                  </a:outerShdw>
                </a:effectLst>
                <a:latin typeface="Arial"/>
                <a:ea typeface="Arial"/>
                <a:cs typeface="Arial"/>
                <a:sym typeface="Arial"/>
              </a:defRPr>
            </a:pPr>
            <a:r>
              <a:t>OGD + Colonoscopy (with duodenal and gastric biopsies) (strong re- commendation, low quality evidence) </a:t>
            </a:r>
          </a:p>
          <a:p>
            <a:pPr lvl="4" marL="641222" marR="41615" indent="-246888" defTabSz="658368">
              <a:spcBef>
                <a:spcPts val="700"/>
              </a:spcBef>
              <a:buSzPct val="120000"/>
              <a:buChar char="•"/>
              <a:defRPr sz="2016">
                <a:effectLst>
                  <a:outerShdw sx="100000" sy="100000" kx="0" ky="0" algn="b" rotWithShape="0" blurRad="9144" dist="18288" dir="2700000">
                    <a:srgbClr val="000000"/>
                  </a:outerShdw>
                </a:effectLst>
                <a:latin typeface="Arial"/>
                <a:ea typeface="Arial"/>
                <a:cs typeface="Arial"/>
                <a:sym typeface="Arial"/>
              </a:defRPr>
            </a:pPr>
            <a:r>
              <a:t>………Normally we would also request TFT, TTG and Haematinics</a:t>
            </a:r>
          </a:p>
          <a:p>
            <a:pPr lvl="4" marL="641222" marR="41615" indent="-246888" defTabSz="658368">
              <a:spcBef>
                <a:spcPts val="700"/>
              </a:spcBef>
              <a:buSzPct val="120000"/>
              <a:buChar char="•"/>
              <a:defRPr sz="2016">
                <a:effectLst>
                  <a:outerShdw sx="100000" sy="100000" kx="0" ky="0" algn="b" rotWithShape="0" blurRad="9144" dist="18288" dir="2700000">
                    <a:srgbClr val="000000"/>
                  </a:outerShdw>
                </a:effectLst>
                <a:latin typeface="Arial"/>
                <a:ea typeface="Arial"/>
                <a:cs typeface="Arial"/>
                <a:sym typeface="Arial"/>
              </a:defRPr>
            </a:pPr>
          </a:p>
          <a:p>
            <a:pPr marL="275462" marR="41615" indent="-246888" defTabSz="658368">
              <a:spcBef>
                <a:spcPts val="700"/>
              </a:spcBef>
              <a:defRPr sz="2016">
                <a:effectLst>
                  <a:outerShdw sx="100000" sy="100000" kx="0" ky="0" algn="b" rotWithShape="0" blurRad="9144" dist="18288" dir="2700000">
                    <a:srgbClr val="000000"/>
                  </a:outerShdw>
                </a:effectLst>
                <a:latin typeface="Arial"/>
                <a:ea typeface="Arial"/>
                <a:cs typeface="Arial"/>
                <a:sym typeface="Arial"/>
              </a:defRPr>
            </a:pPr>
            <a:r>
              <a:t>In IDA, if the OGD &amp; Colonoscopy are normal, ESGE recommends small-bowel capsule endoscopy as a first-line examination, when small-bowel evaluation is indicated (strong recommendation, moderate quality evidence). </a:t>
            </a:r>
          </a:p>
        </p:txBody>
      </p:sp>
      <p:pic>
        <p:nvPicPr>
          <p:cNvPr id="119" name="ESGE Capsule.jpeg" descr="ESGE Capsule.jpeg"/>
          <p:cNvPicPr>
            <a:picLocks noChangeAspect="1"/>
          </p:cNvPicPr>
          <p:nvPr/>
        </p:nvPicPr>
        <p:blipFill>
          <a:blip r:embed="rId2">
            <a:extLst/>
          </a:blip>
          <a:stretch>
            <a:fillRect/>
          </a:stretch>
        </p:blipFill>
        <p:spPr>
          <a:xfrm>
            <a:off x="1006637" y="241451"/>
            <a:ext cx="11169326" cy="4399315"/>
          </a:xfrm>
          <a:prstGeom prst="rect">
            <a:avLst/>
          </a:prstGeom>
          <a:ln w="12700">
            <a:miter lim="400000"/>
          </a:ln>
        </p:spPr>
      </p:pic>
      <p:sp>
        <p:nvSpPr>
          <p:cNvPr id="120" name="Endoscopy 2015; 47: 352–376"/>
          <p:cNvSpPr txBox="1"/>
          <p:nvPr/>
        </p:nvSpPr>
        <p:spPr>
          <a:xfrm>
            <a:off x="9002683" y="9188449"/>
            <a:ext cx="392415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0" indent="0" defTabSz="457200">
              <a:lnSpc>
                <a:spcPts val="3800"/>
              </a:lnSpc>
              <a:spcBef>
                <a:spcPts val="1200"/>
              </a:spcBef>
              <a:defRPr sz="2400">
                <a:ln w="0" cap="flat">
                  <a:solidFill>
                    <a:srgbClr val="231F20"/>
                  </a:solidFill>
                  <a:prstDash val="solid"/>
                  <a:miter lim="400000"/>
                </a:ln>
                <a:solidFill>
                  <a:srgbClr val="FF2F92"/>
                </a:solidFill>
                <a:uFillTx/>
                <a:latin typeface="Times"/>
                <a:ea typeface="Times"/>
                <a:cs typeface="Times"/>
                <a:sym typeface="Times"/>
              </a:defRPr>
            </a:lvl1pPr>
          </a:lstStyle>
          <a:p>
            <a:pPr/>
            <a:r>
              <a:t>Endoscopy 2015; 47: 352–376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icture 2" descr="Picture 2"/>
          <p:cNvPicPr>
            <a:picLocks noChangeAspect="1"/>
          </p:cNvPicPr>
          <p:nvPr/>
        </p:nvPicPr>
        <p:blipFill>
          <a:blip r:embed="rId2">
            <a:extLst/>
          </a:blip>
          <a:stretch>
            <a:fillRect/>
          </a:stretch>
        </p:blipFill>
        <p:spPr>
          <a:xfrm>
            <a:off x="0" y="1"/>
            <a:ext cx="13004800" cy="977843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prstGeom prst="rect">
            <a:avLst/>
          </a:prstGeom>
        </p:spPr>
        <p:txBody>
          <a:bodyPr/>
          <a:lstStyle>
            <a:lvl1pPr>
              <a:defRPr>
                <a:latin typeface="Tw Cen MT"/>
                <a:ea typeface="Tw Cen MT"/>
                <a:cs typeface="Tw Cen MT"/>
                <a:sym typeface="Tw Cen MT"/>
              </a:defRPr>
            </a:lvl1pPr>
          </a:lstStyle>
          <a:p>
            <a:pPr/>
            <a:r>
              <a:t>Capsule Endoscopy – Small Bowel</a:t>
            </a:r>
          </a:p>
        </p:txBody>
      </p:sp>
      <p:sp>
        <p:nvSpPr>
          <p:cNvPr id="125" name="Content Placeholder 2"/>
          <p:cNvSpPr txBox="1"/>
          <p:nvPr>
            <p:ph type="body" sz="quarter" idx="1"/>
          </p:nvPr>
        </p:nvSpPr>
        <p:spPr>
          <a:xfrm>
            <a:off x="4876800" y="2245081"/>
            <a:ext cx="3467947" cy="6719148"/>
          </a:xfrm>
          <a:prstGeom prst="rect">
            <a:avLst/>
          </a:prstGeom>
        </p:spPr>
        <p:txBody>
          <a:bodyPr/>
          <a:lstStyle/>
          <a:p>
            <a:pPr>
              <a:defRPr>
                <a:latin typeface="Tw Cen MT"/>
                <a:ea typeface="Tw Cen MT"/>
                <a:cs typeface="Tw Cen MT"/>
                <a:sym typeface="Tw Cen MT"/>
              </a:defRPr>
            </a:pPr>
            <a:r>
              <a:t>Process:</a:t>
            </a:r>
          </a:p>
          <a:p>
            <a:pPr lvl="1" marL="325436" indent="-285750">
              <a:spcBef>
                <a:spcPts val="1000"/>
              </a:spcBef>
              <a:buClr>
                <a:srgbClr val="FFFFFF"/>
              </a:buClr>
              <a:defRPr sz="3400">
                <a:latin typeface="Tw Cen MT"/>
                <a:ea typeface="Tw Cen MT"/>
                <a:cs typeface="Tw Cen MT"/>
                <a:sym typeface="Tw Cen MT"/>
              </a:defRPr>
            </a:pPr>
          </a:p>
          <a:p>
            <a:pPr lvl="1" marL="325436" indent="-285750">
              <a:spcBef>
                <a:spcPts val="1000"/>
              </a:spcBef>
              <a:buClr>
                <a:srgbClr val="FFFFFF"/>
              </a:buClr>
              <a:defRPr sz="3400">
                <a:latin typeface="Tw Cen MT"/>
                <a:ea typeface="Tw Cen MT"/>
                <a:cs typeface="Tw Cen MT"/>
                <a:sym typeface="Tw Cen MT"/>
              </a:defRPr>
            </a:pPr>
            <a:r>
              <a:t>Bowel prep</a:t>
            </a:r>
          </a:p>
          <a:p>
            <a:pPr lvl="1" marL="325436" indent="-285750">
              <a:spcBef>
                <a:spcPts val="1000"/>
              </a:spcBef>
              <a:buClr>
                <a:srgbClr val="FFFFFF"/>
              </a:buClr>
              <a:defRPr sz="3400">
                <a:latin typeface="Tw Cen MT"/>
                <a:ea typeface="Tw Cen MT"/>
                <a:cs typeface="Tw Cen MT"/>
                <a:sym typeface="Tw Cen MT"/>
              </a:defRPr>
            </a:pPr>
          </a:p>
          <a:p>
            <a:pPr lvl="1" marL="325436" indent="-285750">
              <a:spcBef>
                <a:spcPts val="1000"/>
              </a:spcBef>
              <a:buClr>
                <a:srgbClr val="FFFFFF"/>
              </a:buClr>
              <a:defRPr sz="3400">
                <a:latin typeface="Tw Cen MT"/>
                <a:ea typeface="Tw Cen MT"/>
                <a:cs typeface="Tw Cen MT"/>
                <a:sym typeface="Tw Cen MT"/>
              </a:defRPr>
            </a:pPr>
            <a:r>
              <a:t>Sensor Belt</a:t>
            </a:r>
          </a:p>
          <a:p>
            <a:pPr lvl="1" marL="285750" indent="-246063">
              <a:spcBef>
                <a:spcPts val="1000"/>
              </a:spcBef>
              <a:buSzTx/>
              <a:buNone/>
              <a:defRPr sz="3400">
                <a:latin typeface="Tw Cen MT"/>
                <a:ea typeface="Tw Cen MT"/>
                <a:cs typeface="Tw Cen MT"/>
                <a:sym typeface="Tw Cen MT"/>
              </a:defRPr>
            </a:pPr>
          </a:p>
          <a:p>
            <a:pPr lvl="1" marL="325436" indent="-285750">
              <a:spcBef>
                <a:spcPts val="1000"/>
              </a:spcBef>
              <a:buClr>
                <a:srgbClr val="FFFFFF"/>
              </a:buClr>
              <a:defRPr sz="3400">
                <a:latin typeface="Tw Cen MT"/>
                <a:ea typeface="Tw Cen MT"/>
                <a:cs typeface="Tw Cen MT"/>
                <a:sym typeface="Tw Cen MT"/>
              </a:defRPr>
            </a:pPr>
            <a:r>
              <a:t>Ingest Capsule</a:t>
            </a:r>
          </a:p>
          <a:p>
            <a:pPr lvl="1" marL="325436" indent="-285750">
              <a:spcBef>
                <a:spcPts val="1000"/>
              </a:spcBef>
              <a:buClr>
                <a:srgbClr val="FFFFFF"/>
              </a:buClr>
              <a:defRPr sz="3400">
                <a:latin typeface="Tw Cen MT"/>
                <a:ea typeface="Tw Cen MT"/>
                <a:cs typeface="Tw Cen MT"/>
                <a:sym typeface="Tw Cen MT"/>
              </a:defRPr>
            </a:pPr>
          </a:p>
          <a:p>
            <a:pPr lvl="1" marL="325436" indent="-285750">
              <a:spcBef>
                <a:spcPts val="1000"/>
              </a:spcBef>
              <a:buClr>
                <a:srgbClr val="FFFFFF"/>
              </a:buClr>
              <a:defRPr sz="3400">
                <a:latin typeface="Tw Cen MT"/>
                <a:ea typeface="Tw Cen MT"/>
                <a:cs typeface="Tw Cen MT"/>
                <a:sym typeface="Tw Cen MT"/>
              </a:defRPr>
            </a:pPr>
            <a:r>
              <a:t>Return module (following day)</a:t>
            </a:r>
          </a:p>
        </p:txBody>
      </p:sp>
      <p:pic>
        <p:nvPicPr>
          <p:cNvPr id="126" name="Picture 7" descr="Picture 7"/>
          <p:cNvPicPr>
            <a:picLocks noChangeAspect="1"/>
          </p:cNvPicPr>
          <p:nvPr/>
        </p:nvPicPr>
        <p:blipFill>
          <a:blip r:embed="rId2">
            <a:extLst/>
          </a:blip>
          <a:stretch>
            <a:fillRect/>
          </a:stretch>
        </p:blipFill>
        <p:spPr>
          <a:xfrm>
            <a:off x="9351161" y="2049779"/>
            <a:ext cx="2673723" cy="3200134"/>
          </a:xfrm>
          <a:prstGeom prst="rect">
            <a:avLst/>
          </a:prstGeom>
          <a:ln w="12700">
            <a:miter lim="400000"/>
          </a:ln>
        </p:spPr>
      </p:pic>
      <p:pic>
        <p:nvPicPr>
          <p:cNvPr id="127" name="capsule 011_web.jpg" descr="capsule 011_web.jpg"/>
          <p:cNvPicPr>
            <a:picLocks noChangeAspect="1"/>
          </p:cNvPicPr>
          <p:nvPr/>
        </p:nvPicPr>
        <p:blipFill>
          <a:blip r:embed="rId3">
            <a:extLst/>
          </a:blip>
          <a:stretch>
            <a:fillRect/>
          </a:stretch>
        </p:blipFill>
        <p:spPr>
          <a:xfrm>
            <a:off x="1113837" y="1916211"/>
            <a:ext cx="2757499" cy="3676667"/>
          </a:xfrm>
          <a:prstGeom prst="rect">
            <a:avLst/>
          </a:prstGeom>
          <a:ln w="12700">
            <a:miter lim="400000"/>
          </a:ln>
        </p:spPr>
      </p:pic>
      <p:pic>
        <p:nvPicPr>
          <p:cNvPr id="128" name="capsule31_web.jpg" descr="capsule31_web.jpg"/>
          <p:cNvPicPr>
            <a:picLocks noChangeAspect="1"/>
          </p:cNvPicPr>
          <p:nvPr/>
        </p:nvPicPr>
        <p:blipFill>
          <a:blip r:embed="rId4">
            <a:extLst/>
          </a:blip>
          <a:stretch>
            <a:fillRect/>
          </a:stretch>
        </p:blipFill>
        <p:spPr>
          <a:xfrm>
            <a:off x="1114788" y="5523302"/>
            <a:ext cx="2755597" cy="4021195"/>
          </a:xfrm>
          <a:prstGeom prst="rect">
            <a:avLst/>
          </a:prstGeom>
          <a:ln w="12700">
            <a:miter lim="400000"/>
          </a:ln>
        </p:spPr>
      </p:pic>
      <p:pic>
        <p:nvPicPr>
          <p:cNvPr id="129" name="capsule 027_web.jpg" descr="capsule 027_web.jpg"/>
          <p:cNvPicPr>
            <a:picLocks noChangeAspect="1"/>
          </p:cNvPicPr>
          <p:nvPr/>
        </p:nvPicPr>
        <p:blipFill>
          <a:blip r:embed="rId5">
            <a:extLst/>
          </a:blip>
          <a:stretch>
            <a:fillRect/>
          </a:stretch>
        </p:blipFill>
        <p:spPr>
          <a:xfrm>
            <a:off x="8233371" y="6062711"/>
            <a:ext cx="4350445" cy="294237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le 1"/>
          <p:cNvSpPr txBox="1"/>
          <p:nvPr>
            <p:ph type="title"/>
          </p:nvPr>
        </p:nvSpPr>
        <p:spPr>
          <a:prstGeom prst="rect">
            <a:avLst/>
          </a:prstGeom>
        </p:spPr>
        <p:txBody>
          <a:bodyPr/>
          <a:lstStyle/>
          <a:p>
            <a:pPr/>
            <a:r>
              <a:t>SBCE Images of Coeliac Disease</a:t>
            </a:r>
          </a:p>
        </p:txBody>
      </p:sp>
      <p:sp>
        <p:nvSpPr>
          <p:cNvPr id="132" name="Content Placeholder 3"/>
          <p:cNvSpPr txBox="1"/>
          <p:nvPr>
            <p:ph type="body" sz="half" idx="1"/>
          </p:nvPr>
        </p:nvSpPr>
        <p:spPr>
          <a:xfrm>
            <a:off x="6610773" y="2709332"/>
            <a:ext cx="5743788" cy="5852162"/>
          </a:xfrm>
          <a:prstGeom prst="rect">
            <a:avLst/>
          </a:prstGeom>
        </p:spPr>
        <p:txBody>
          <a:bodyPr/>
          <a:lstStyle/>
          <a:p>
            <a:pPr/>
          </a:p>
        </p:txBody>
      </p:sp>
      <p:pic>
        <p:nvPicPr>
          <p:cNvPr id="133" name="Content Placeholder 4" descr="Content Placeholder 4"/>
          <p:cNvPicPr>
            <a:picLocks noChangeAspect="1"/>
          </p:cNvPicPr>
          <p:nvPr/>
        </p:nvPicPr>
        <p:blipFill>
          <a:blip r:embed="rId2">
            <a:extLst/>
          </a:blip>
          <a:srcRect l="922" t="0" r="922" b="0"/>
          <a:stretch>
            <a:fillRect/>
          </a:stretch>
        </p:blipFill>
        <p:spPr>
          <a:xfrm>
            <a:off x="647699" y="4138009"/>
            <a:ext cx="3657910" cy="3726925"/>
          </a:xfrm>
          <a:prstGeom prst="rect">
            <a:avLst/>
          </a:prstGeom>
          <a:ln w="12700">
            <a:miter lim="400000"/>
          </a:ln>
        </p:spPr>
      </p:pic>
      <p:pic>
        <p:nvPicPr>
          <p:cNvPr id="134" name="Picture 5" descr="Picture 5"/>
          <p:cNvPicPr>
            <a:picLocks noChangeAspect="1"/>
          </p:cNvPicPr>
          <p:nvPr/>
        </p:nvPicPr>
        <p:blipFill>
          <a:blip r:embed="rId3">
            <a:extLst/>
          </a:blip>
          <a:stretch>
            <a:fillRect/>
          </a:stretch>
        </p:blipFill>
        <p:spPr>
          <a:xfrm>
            <a:off x="4438034" y="2676238"/>
            <a:ext cx="8048953" cy="6035896"/>
          </a:xfrm>
          <a:prstGeom prst="rect">
            <a:avLst/>
          </a:prstGeom>
          <a:ln w="12700">
            <a:miter lim="400000"/>
          </a:ln>
        </p:spPr>
      </p:pic>
      <p:sp>
        <p:nvSpPr>
          <p:cNvPr id="135" name="TextBox 6"/>
          <p:cNvSpPr txBox="1"/>
          <p:nvPr/>
        </p:nvSpPr>
        <p:spPr>
          <a:xfrm>
            <a:off x="1688513" y="8198918"/>
            <a:ext cx="1645219"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FFFFFF"/>
                </a:solidFill>
                <a:latin typeface="Arial"/>
                <a:ea typeface="Arial"/>
                <a:cs typeface="Arial"/>
                <a:sym typeface="Arial"/>
              </a:defRPr>
            </a:lvl1pPr>
          </a:lstStyle>
          <a:p>
            <a:pPr/>
            <a:r>
              <a:t>Normal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Capsule Endoscopy Images"/>
          <p:cNvSpPr txBox="1"/>
          <p:nvPr>
            <p:ph type="title" idx="4294967295"/>
          </p:nvPr>
        </p:nvSpPr>
        <p:spPr>
          <a:xfrm>
            <a:off x="1636888" y="878275"/>
            <a:ext cx="11083433" cy="1625601"/>
          </a:xfrm>
          <a:prstGeom prst="rect">
            <a:avLst/>
          </a:prstGeom>
        </p:spPr>
        <p:txBody>
          <a:bodyPr lIns="65023" tIns="65023" rIns="65023" bIns="65023" anchor="b"/>
          <a:lstStyle>
            <a:lvl1pPr marR="0" indent="0" defTabSz="1300480">
              <a:defRPr sz="6200">
                <a:solidFill>
                  <a:srgbClr val="333399"/>
                </a:solidFill>
                <a:uFillTx/>
                <a:latin typeface="Tw Cen MT"/>
                <a:ea typeface="Tw Cen MT"/>
                <a:cs typeface="Tw Cen MT"/>
                <a:sym typeface="Tw Cen MT"/>
              </a:defRPr>
            </a:lvl1pPr>
          </a:lstStyle>
          <a:p>
            <a:pPr>
              <a:defRPr>
                <a:effectLst/>
              </a:defRPr>
            </a:pPr>
            <a:r>
              <a:t>Capsule Endoscopy Images</a:t>
            </a:r>
          </a:p>
        </p:txBody>
      </p:sp>
      <p:pic>
        <p:nvPicPr>
          <p:cNvPr id="138" name="small intestine image.png" descr="small intestine image.png"/>
          <p:cNvPicPr>
            <a:picLocks noChangeAspect="1"/>
          </p:cNvPicPr>
          <p:nvPr/>
        </p:nvPicPr>
        <p:blipFill>
          <a:blip r:embed="rId2">
            <a:extLst/>
          </a:blip>
          <a:stretch>
            <a:fillRect/>
          </a:stretch>
        </p:blipFill>
        <p:spPr>
          <a:xfrm>
            <a:off x="4551679" y="3034453"/>
            <a:ext cx="2059095" cy="2059094"/>
          </a:xfrm>
          <a:prstGeom prst="rect">
            <a:avLst/>
          </a:prstGeom>
          <a:ln w="12700">
            <a:miter lim="400000"/>
          </a:ln>
        </p:spPr>
      </p:pic>
      <p:pic>
        <p:nvPicPr>
          <p:cNvPr id="139" name="Capsule Image - Small Bowel Ulcer.jpg" descr="Capsule Image - Small Bowel Ulcer.jpg"/>
          <p:cNvPicPr>
            <a:picLocks noChangeAspect="1"/>
          </p:cNvPicPr>
          <p:nvPr/>
        </p:nvPicPr>
        <p:blipFill>
          <a:blip r:embed="rId3">
            <a:extLst/>
          </a:blip>
          <a:stretch>
            <a:fillRect/>
          </a:stretch>
        </p:blipFill>
        <p:spPr>
          <a:xfrm>
            <a:off x="6719146" y="3034453"/>
            <a:ext cx="1950721" cy="2079414"/>
          </a:xfrm>
          <a:prstGeom prst="rect">
            <a:avLst/>
          </a:prstGeom>
          <a:ln w="12700">
            <a:miter lim="400000"/>
          </a:ln>
        </p:spPr>
      </p:pic>
      <p:pic>
        <p:nvPicPr>
          <p:cNvPr id="140" name="pillcam_sb_case_images.jpg" descr="pillcam_sb_case_images.jpg"/>
          <p:cNvPicPr>
            <a:picLocks noChangeAspect="1"/>
          </p:cNvPicPr>
          <p:nvPr/>
        </p:nvPicPr>
        <p:blipFill>
          <a:blip r:embed="rId4">
            <a:extLst/>
          </a:blip>
          <a:stretch>
            <a:fillRect/>
          </a:stretch>
        </p:blipFill>
        <p:spPr>
          <a:xfrm>
            <a:off x="216746" y="5527040"/>
            <a:ext cx="6719147" cy="3829192"/>
          </a:xfrm>
          <a:prstGeom prst="rect">
            <a:avLst/>
          </a:prstGeom>
          <a:ln w="12700">
            <a:miter lim="400000"/>
          </a:ln>
        </p:spPr>
      </p:pic>
      <p:pic>
        <p:nvPicPr>
          <p:cNvPr id="141" name="Capsule Image - Bleeding.jpg" descr="Capsule Image - Bleeding.jpg"/>
          <p:cNvPicPr>
            <a:picLocks noChangeAspect="1"/>
          </p:cNvPicPr>
          <p:nvPr/>
        </p:nvPicPr>
        <p:blipFill>
          <a:blip r:embed="rId5">
            <a:extLst/>
          </a:blip>
          <a:stretch>
            <a:fillRect/>
          </a:stretch>
        </p:blipFill>
        <p:spPr>
          <a:xfrm>
            <a:off x="8778240" y="3034453"/>
            <a:ext cx="1934916" cy="2059094"/>
          </a:xfrm>
          <a:prstGeom prst="rect">
            <a:avLst/>
          </a:prstGeom>
          <a:ln w="12700">
            <a:miter lim="400000"/>
          </a:ln>
        </p:spPr>
      </p:pic>
      <p:pic>
        <p:nvPicPr>
          <p:cNvPr id="142" name="Capsule Endoscopy - Crohn's Ulcer.jpg" descr="Capsule Endoscopy - Crohn's Ulcer.jpg"/>
          <p:cNvPicPr>
            <a:picLocks noChangeAspect="1"/>
          </p:cNvPicPr>
          <p:nvPr/>
        </p:nvPicPr>
        <p:blipFill>
          <a:blip r:embed="rId6">
            <a:extLst/>
          </a:blip>
          <a:stretch>
            <a:fillRect/>
          </a:stretch>
        </p:blipFill>
        <p:spPr>
          <a:xfrm>
            <a:off x="7044266" y="5852159"/>
            <a:ext cx="2926082" cy="2926081"/>
          </a:xfrm>
          <a:prstGeom prst="rect">
            <a:avLst/>
          </a:prstGeom>
          <a:ln w="12700">
            <a:miter lim="400000"/>
          </a:ln>
        </p:spPr>
      </p:pic>
      <p:pic>
        <p:nvPicPr>
          <p:cNvPr id="143" name="Capsule Image - Stomach.jpg" descr="Capsule Image - Stomach.jpg"/>
          <p:cNvPicPr>
            <a:picLocks noChangeAspect="1"/>
          </p:cNvPicPr>
          <p:nvPr/>
        </p:nvPicPr>
        <p:blipFill>
          <a:blip r:embed="rId7">
            <a:extLst/>
          </a:blip>
          <a:stretch>
            <a:fillRect/>
          </a:stretch>
        </p:blipFill>
        <p:spPr>
          <a:xfrm>
            <a:off x="108373" y="3034453"/>
            <a:ext cx="2059094" cy="2059094"/>
          </a:xfrm>
          <a:prstGeom prst="rect">
            <a:avLst/>
          </a:prstGeom>
          <a:ln w="12700">
            <a:miter lim="400000"/>
          </a:ln>
        </p:spPr>
      </p:pic>
      <p:pic>
        <p:nvPicPr>
          <p:cNvPr id="144" name="Capsule Image - Pylorus.jpg" descr="Capsule Image - Pylorus.jpg"/>
          <p:cNvPicPr>
            <a:picLocks noChangeAspect="1"/>
          </p:cNvPicPr>
          <p:nvPr/>
        </p:nvPicPr>
        <p:blipFill>
          <a:blip r:embed="rId8">
            <a:extLst/>
          </a:blip>
          <a:stretch>
            <a:fillRect/>
          </a:stretch>
        </p:blipFill>
        <p:spPr>
          <a:xfrm>
            <a:off x="2384213" y="3034453"/>
            <a:ext cx="2059094" cy="2059094"/>
          </a:xfrm>
          <a:prstGeom prst="rect">
            <a:avLst/>
          </a:prstGeom>
          <a:ln w="12700">
            <a:miter lim="400000"/>
          </a:ln>
        </p:spPr>
      </p:pic>
      <p:pic>
        <p:nvPicPr>
          <p:cNvPr id="145" name="Capsule Image - Aortic graft.jpg" descr="Capsule Image - Aortic graft.jpg"/>
          <p:cNvPicPr>
            <a:picLocks noChangeAspect="1"/>
          </p:cNvPicPr>
          <p:nvPr/>
        </p:nvPicPr>
        <p:blipFill>
          <a:blip r:embed="rId9">
            <a:extLst/>
          </a:blip>
          <a:stretch>
            <a:fillRect/>
          </a:stretch>
        </p:blipFill>
        <p:spPr>
          <a:xfrm>
            <a:off x="10078720" y="5852159"/>
            <a:ext cx="2709334" cy="2926081"/>
          </a:xfrm>
          <a:prstGeom prst="rect">
            <a:avLst/>
          </a:prstGeom>
          <a:ln w="12700">
            <a:miter lim="400000"/>
          </a:ln>
        </p:spPr>
      </p:pic>
      <p:pic>
        <p:nvPicPr>
          <p:cNvPr id="146" name="Capsule Image - AVM.jpg" descr="Capsule Image - AVM.jpg"/>
          <p:cNvPicPr>
            <a:picLocks noChangeAspect="1"/>
          </p:cNvPicPr>
          <p:nvPr/>
        </p:nvPicPr>
        <p:blipFill>
          <a:blip r:embed="rId10">
            <a:extLst/>
          </a:blip>
          <a:stretch>
            <a:fillRect/>
          </a:stretch>
        </p:blipFill>
        <p:spPr>
          <a:xfrm>
            <a:off x="10837333" y="3034453"/>
            <a:ext cx="2059094" cy="205909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0000"/>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40639" indent="40639"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FF0000"/>
            </a:solidFill>
            <a:effectLst/>
            <a:uFill>
              <a:solidFill>
                <a:srgbClr val="FFFFFF"/>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