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media/image7.jpeg" ContentType="image/jpeg"/>
  <Override PartName="/ppt/media/image8.jpeg" ContentType="image/jpeg"/>
  <Override PartName="/ppt/charts/chart1.xml" ContentType="application/vnd.openxmlformats-officedocument.drawingml.chart+xml"/>
  <Override PartName="/ppt/charts/chart2.xml" ContentType="application/vnd.openxmlformats-officedocument.drawingml.chart+xml"/>
  <Override PartName="/ppt/media/image9.jpeg" ContentType="image/jpeg"/>
  <Override PartName="/ppt/media/image10.jpeg" ContentType="image/jpeg"/>
  <Override PartName="/ppt/media/image11.jpeg" ContentType="image/jpeg"/>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4500"/>
      </a:spcBef>
      <a:spcAft>
        <a:spcPts val="0"/>
      </a:spcAft>
      <a:buClrTx/>
      <a:buSzTx/>
      <a:buFontTx/>
      <a:buNone/>
      <a:tabLst/>
      <a:defRPr b="0" baseline="0" cap="none" i="1" spc="0" strike="noStrike" sz="58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0" marR="0" indent="0" algn="l" defTabSz="825500" rtl="0" fontAlgn="auto" latinLnBrk="0" hangingPunct="0">
      <a:lnSpc>
        <a:spcPct val="120000"/>
      </a:lnSpc>
      <a:spcBef>
        <a:spcPts val="4500"/>
      </a:spcBef>
      <a:spcAft>
        <a:spcPts val="0"/>
      </a:spcAft>
      <a:buClrTx/>
      <a:buSzTx/>
      <a:buFontTx/>
      <a:buNone/>
      <a:tabLst/>
      <a:defRPr b="0" baseline="0" cap="none" i="1" spc="0" strike="noStrike" sz="58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0" marR="0" indent="0" algn="l" defTabSz="825500" rtl="0" fontAlgn="auto" latinLnBrk="0" hangingPunct="0">
      <a:lnSpc>
        <a:spcPct val="120000"/>
      </a:lnSpc>
      <a:spcBef>
        <a:spcPts val="4500"/>
      </a:spcBef>
      <a:spcAft>
        <a:spcPts val="0"/>
      </a:spcAft>
      <a:buClrTx/>
      <a:buSzTx/>
      <a:buFontTx/>
      <a:buNone/>
      <a:tabLst/>
      <a:defRPr b="0" baseline="0" cap="none" i="1" spc="0" strike="noStrike" sz="58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0" marR="0" indent="0" algn="l" defTabSz="825500" rtl="0" fontAlgn="auto" latinLnBrk="0" hangingPunct="0">
      <a:lnSpc>
        <a:spcPct val="120000"/>
      </a:lnSpc>
      <a:spcBef>
        <a:spcPts val="4500"/>
      </a:spcBef>
      <a:spcAft>
        <a:spcPts val="0"/>
      </a:spcAft>
      <a:buClrTx/>
      <a:buSzTx/>
      <a:buFontTx/>
      <a:buNone/>
      <a:tabLst/>
      <a:defRPr b="0" baseline="0" cap="none" i="1" spc="0" strike="noStrike" sz="58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0" marR="0" indent="0" algn="l" defTabSz="825500" rtl="0" fontAlgn="auto" latinLnBrk="0" hangingPunct="0">
      <a:lnSpc>
        <a:spcPct val="120000"/>
      </a:lnSpc>
      <a:spcBef>
        <a:spcPts val="4500"/>
      </a:spcBef>
      <a:spcAft>
        <a:spcPts val="0"/>
      </a:spcAft>
      <a:buClrTx/>
      <a:buSzTx/>
      <a:buFontTx/>
      <a:buNone/>
      <a:tabLst/>
      <a:defRPr b="0" baseline="0" cap="none" i="1" spc="0" strike="noStrike" sz="58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0" marR="0" indent="0" algn="l" defTabSz="825500" rtl="0" fontAlgn="auto" latinLnBrk="0" hangingPunct="0">
      <a:lnSpc>
        <a:spcPct val="120000"/>
      </a:lnSpc>
      <a:spcBef>
        <a:spcPts val="4500"/>
      </a:spcBef>
      <a:spcAft>
        <a:spcPts val="0"/>
      </a:spcAft>
      <a:buClrTx/>
      <a:buSzTx/>
      <a:buFontTx/>
      <a:buNone/>
      <a:tabLst/>
      <a:defRPr b="0" baseline="0" cap="none" i="1" spc="0" strike="noStrike" sz="58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0" marR="0" indent="0" algn="l" defTabSz="825500" rtl="0" fontAlgn="auto" latinLnBrk="0" hangingPunct="0">
      <a:lnSpc>
        <a:spcPct val="120000"/>
      </a:lnSpc>
      <a:spcBef>
        <a:spcPts val="4500"/>
      </a:spcBef>
      <a:spcAft>
        <a:spcPts val="0"/>
      </a:spcAft>
      <a:buClrTx/>
      <a:buSzTx/>
      <a:buFontTx/>
      <a:buNone/>
      <a:tabLst/>
      <a:defRPr b="0" baseline="0" cap="none" i="1" spc="0" strike="noStrike" sz="58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0" marR="0" indent="0" algn="l" defTabSz="825500" rtl="0" fontAlgn="auto" latinLnBrk="0" hangingPunct="0">
      <a:lnSpc>
        <a:spcPct val="120000"/>
      </a:lnSpc>
      <a:spcBef>
        <a:spcPts val="4500"/>
      </a:spcBef>
      <a:spcAft>
        <a:spcPts val="0"/>
      </a:spcAft>
      <a:buClrTx/>
      <a:buSzTx/>
      <a:buFontTx/>
      <a:buNone/>
      <a:tabLst/>
      <a:defRPr b="0" baseline="0" cap="none" i="1" spc="0" strike="noStrike" sz="58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0" marR="0" indent="0" algn="l" defTabSz="825500" rtl="0" fontAlgn="auto" latinLnBrk="0" hangingPunct="0">
      <a:lnSpc>
        <a:spcPct val="120000"/>
      </a:lnSpc>
      <a:spcBef>
        <a:spcPts val="4500"/>
      </a:spcBef>
      <a:spcAft>
        <a:spcPts val="0"/>
      </a:spcAft>
      <a:buClrTx/>
      <a:buSzTx/>
      <a:buFontTx/>
      <a:buNone/>
      <a:tabLst/>
      <a:defRPr b="0" baseline="0" cap="none" i="1" spc="0" strike="noStrike" sz="58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wholeTbl>
    <a:band2H>
      <a:tcTxStyle b="def" i="def"/>
      <a:tcStyle>
        <a:tcBdr/>
        <a:fill>
          <a:solidFill>
            <a:srgbClr val="C8C8AF">
              <a:alpha val="50000"/>
            </a:srgbClr>
          </a:solidFill>
        </a:fill>
      </a:tcStyle>
    </a:band2H>
    <a:firstCol>
      <a:tcTxStyle b="off" i="off">
        <a:fontRef idx="minor">
          <a:srgbClr val="F3F1DF"/>
        </a:fontRef>
        <a:srgbClr val="F3F1DF"/>
      </a:tcTxStyle>
      <a:tcStyle>
        <a:tcBdr>
          <a:left>
            <a:ln w="12700" cap="flat">
              <a:noFill/>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4B4B4B"/>
        </a:fontRef>
        <a:srgbClr val="4B4B4B"/>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D6A67"/>
              </a:solidFill>
              <a:prstDash val="solid"/>
              <a:miter lim="400000"/>
            </a:ln>
          </a:top>
          <a:bottom>
            <a:ln w="1270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lastRow>
    <a:firstRow>
      <a:tcTxStyle b="off" i="off">
        <a:fontRef idx="minor">
          <a:srgbClr val="F3F1DF"/>
        </a:fontRef>
        <a:srgbClr val="F3F1D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noFill/>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Row>
  </a:tblStyle>
  <a:tblStyle styleId="{C7B018BB-80A7-4F77-B60F-C8B233D01FF8}"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E7E6E2">
              <a:alpha val="60000"/>
            </a:srgbClr>
          </a:solidFill>
        </a:fill>
      </a:tcStyle>
    </a:wholeTbl>
    <a:band2H>
      <a:tcTxStyle b="def" i="def"/>
      <a:tcStyle>
        <a:tcBdr/>
        <a:fill>
          <a:solidFill>
            <a:srgbClr val="B6BEC8">
              <a:alpha val="30000"/>
            </a:srgbClr>
          </a:solidFill>
        </a:fill>
      </a:tcStyle>
    </a:band2H>
    <a:firstCol>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Col>
    <a:la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lastRow>
    <a:fir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Row>
  </a:tblStyle>
  <a:tblStyle styleId="{EEE7283C-3CF3-47DC-8721-378D4A62B228}" styleName="">
    <a:tblBg/>
    <a:wholeTbl>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wholeTbl>
    <a:band2H>
      <a:tcTxStyle b="def" i="def"/>
      <a:tcStyle>
        <a:tcBdr/>
        <a:fill>
          <a:solidFill>
            <a:srgbClr val="CBCAB9">
              <a:alpha val="70000"/>
            </a:srgbClr>
          </a:solidFill>
        </a:fill>
      </a:tcStyle>
    </a:band2H>
    <a:firstCol>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Col>
    <a:lastRow>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25400" cap="flat">
              <a:solidFill>
                <a:srgbClr val="6D6A67"/>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lastRow>
    <a:firstRow>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Row>
  </a:tblStyle>
  <a:tblStyle styleId="{CF821DB8-F4EB-4A41-A1BA-3FCAFE7338EE}" styleName="">
    <a:tblBg/>
    <a:wholeTbl>
      <a:tcTxStyle b="off" i="off">
        <a:fontRef idx="minor">
          <a:srgbClr val="6D6A67"/>
        </a:fontRef>
        <a:srgbClr val="6D6A67"/>
      </a:tcTxStyle>
      <a:tcStyle>
        <a:tcBdr>
          <a:left>
            <a:ln w="12700" cap="flat">
              <a:noFill/>
              <a:miter lim="400000"/>
            </a:ln>
          </a:left>
          <a:right>
            <a:ln w="12700" cap="flat">
              <a:noFill/>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solidFill>
            <a:srgbClr val="EAE9E0">
              <a:alpha val="80000"/>
            </a:srgbClr>
          </a:solidFill>
        </a:fill>
      </a:tcStyle>
    </a:wholeTbl>
    <a:band2H>
      <a:tcTxStyle b="def" i="def"/>
      <a:tcStyle>
        <a:tcBdr/>
        <a:fill>
          <a:solidFill>
            <a:srgbClr val="DADADA">
              <a:alpha val="50000"/>
            </a:srgbClr>
          </a:solidFill>
        </a:fill>
      </a:tcStyle>
    </a:band2H>
    <a:firstCol>
      <a:tcTxStyle b="off" i="off">
        <a:fontRef idx="minor">
          <a:srgbClr val="F3F1DF"/>
        </a:fontRef>
        <a:srgbClr val="F3F1DF"/>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Col>
    <a:la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solidFill>
            <a:srgbClr val="DBD9C9">
              <a:alpha val="30000"/>
            </a:srgbClr>
          </a:solid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solidFill>
                <a:srgbClr val="5A5950"/>
              </a:solidFill>
              <a:prstDash val="solid"/>
              <a:miter lim="400000"/>
            </a:ln>
          </a:insideV>
        </a:tcBdr>
        <a:fill>
          <a:solidFill>
            <a:srgbClr val="DBD9C9">
              <a:alpha val="30000"/>
            </a:srgbClr>
          </a:solid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firstRow>
  </a:tblStyle>
  <a:tblStyle styleId="{2708684C-4D16-4618-839F-0558EEFCDFE6}"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no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25400" cap="flat">
              <a:solidFill>
                <a:srgbClr val="5A5950"/>
              </a:solidFill>
              <a:prstDash val="solid"/>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no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254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254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36624"/>
          <c:y val="0.0780811"/>
          <c:w val="0.858376"/>
          <c:h val="0.792297"/>
        </c:manualLayout>
      </c:layout>
      <c:barChart>
        <c:barDir val="col"/>
        <c:grouping val="clustered"/>
        <c:varyColors val="0"/>
        <c:ser>
          <c:idx val="0"/>
          <c:order val="0"/>
          <c:tx>
            <c:strRef>
              <c:f>Sheet1!$B$1</c:f>
              <c:strCache>
                <c:ptCount val="1"/>
                <c:pt idx="0">
                  <c:v>Series1</c:v>
                </c:pt>
              </c:strCache>
            </c:strRef>
          </c:tx>
          <c:spPr>
            <a:solidFill>
              <a:srgbClr val="00CC99"/>
            </a:solidFill>
            <a:ln w="12700" cap="flat">
              <a:noFill/>
              <a:miter lim="400000"/>
            </a:ln>
            <a:effectLst/>
          </c:spPr>
          <c:invertIfNegative val="0"/>
          <c:dLbls>
            <c:numFmt formatCode="0" sourceLinked="0"/>
            <c:txPr>
              <a:bodyPr/>
              <a:lstStyle/>
              <a:p>
                <a:pPr>
                  <a:defRPr b="0" i="0" strike="noStrike" sz="1200" u="none">
                    <a:solidFill>
                      <a:srgbClr val="000000"/>
                    </a:solidFill>
                    <a:latin typeface="Helvetica"/>
                  </a:defRPr>
                </a:pPr>
              </a:p>
            </c:txPr>
            <c:dLblPos val="outEnd"/>
            <c:showLegendKey val="0"/>
            <c:showVal val="1"/>
            <c:showCatName val="0"/>
            <c:showSerName val="0"/>
            <c:showPercent val="0"/>
            <c:showBubbleSize val="0"/>
            <c:showLeaderLines val="0"/>
          </c:dLbls>
          <c:cat>
            <c:strRef>
              <c:f>Sheet1!$A$2:$A$10</c:f>
              <c:strCache>
                <c:ptCount val="9"/>
                <c:pt idx="0">
                  <c:v>Change in bowel habit </c:v>
                </c:pt>
                <c:pt idx="1">
                  <c:v>Rectal bleeding</c:v>
                </c:pt>
                <c:pt idx="2">
                  <c:v>BCSP</c:v>
                </c:pt>
                <c:pt idx="3">
                  <c:v>concomitant IBD assessment</c:v>
                </c:pt>
                <c:pt idx="4">
                  <c:v>Anaemia</c:v>
                </c:pt>
                <c:pt idx="5">
                  <c:v>Abnormal radiology</c:v>
                </c:pt>
                <c:pt idx="6">
                  <c:v>Post-cancer resection</c:v>
                </c:pt>
                <c:pt idx="7">
                  <c:v>abdominal pain</c:v>
                </c:pt>
                <c:pt idx="8">
                  <c:v>Other</c:v>
                </c:pt>
              </c:strCache>
            </c:strRef>
          </c:cat>
          <c:val>
            <c:numRef>
              <c:f>Sheet1!$B$2:$B$10</c:f>
              <c:numCache>
                <c:ptCount val="9"/>
                <c:pt idx="0">
                  <c:v>252.000000</c:v>
                </c:pt>
                <c:pt idx="1">
                  <c:v>53.000000</c:v>
                </c:pt>
                <c:pt idx="2">
                  <c:v>52.000000</c:v>
                </c:pt>
                <c:pt idx="3">
                  <c:v>54.000000</c:v>
                </c:pt>
                <c:pt idx="4">
                  <c:v>48.000000</c:v>
                </c:pt>
                <c:pt idx="5">
                  <c:v>21.000000</c:v>
                </c:pt>
                <c:pt idx="6">
                  <c:v>15.000000</c:v>
                </c:pt>
                <c:pt idx="7">
                  <c:v>9.000000</c:v>
                </c:pt>
                <c:pt idx="8">
                  <c:v>23.000000</c:v>
                </c:pt>
              </c:numCache>
            </c:numRef>
          </c:val>
        </c:ser>
        <c:gapWidth val="150"/>
        <c:overlap val="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b="0" i="0" strike="noStrike" sz="1200" u="none">
                <a:solidFill>
                  <a:srgbClr val="000000"/>
                </a:solidFill>
                <a:latin typeface="Helvetica"/>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0" sourceLinked="0"/>
        <c:majorTickMark val="out"/>
        <c:minorTickMark val="none"/>
        <c:tickLblPos val="nextTo"/>
        <c:spPr>
          <a:ln w="12700" cap="flat">
            <a:solidFill>
              <a:srgbClr val="888888"/>
            </a:solidFill>
            <a:prstDash val="solid"/>
            <a:round/>
          </a:ln>
        </c:spPr>
        <c:txPr>
          <a:bodyPr rot="0"/>
          <a:lstStyle/>
          <a:p>
            <a:pPr>
              <a:defRPr b="0" i="0" strike="noStrike" sz="1200" u="none">
                <a:solidFill>
                  <a:srgbClr val="000000"/>
                </a:solidFill>
                <a:latin typeface="Helvetica"/>
              </a:defRPr>
            </a:pPr>
          </a:p>
        </c:txPr>
        <c:crossAx val="2094734552"/>
        <c:crosses val="autoZero"/>
        <c:crossBetween val="between"/>
        <c:majorUnit val="75"/>
        <c:minorUnit val="37.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291956"/>
          <c:y val="0.291956"/>
          <c:w val="0.416089"/>
          <c:h val="0.403589"/>
        </c:manualLayout>
      </c:layout>
      <c:pieChart>
        <c:varyColors val="0"/>
        <c:ser>
          <c:idx val="0"/>
          <c:order val="0"/>
          <c:tx>
            <c:strRef>
              <c:f>Sheet1!$A$2</c:f>
              <c:strCache>
                <c:ptCount val="1"/>
                <c:pt idx="0">
                  <c:v/>
                </c:pt>
              </c:strCache>
            </c:strRef>
          </c:tx>
          <c:spPr>
            <a:gradFill flip="none" rotWithShape="1">
              <a:gsLst>
                <a:gs pos="0">
                  <a:srgbClr val="00CC99"/>
                </a:gs>
                <a:gs pos="100000">
                  <a:srgbClr val="A2FFD6"/>
                </a:gs>
              </a:gsLst>
              <a:lin ang="16200000" scaled="0"/>
            </a:gradFill>
            <a:ln w="12700" cap="flat">
              <a:noFill/>
              <a:miter lim="400000"/>
            </a:ln>
            <a:effectLst/>
          </c:spPr>
          <c:explosion val="0"/>
          <c:dPt>
            <c:idx val="0"/>
            <c:explosion val="0"/>
            <c:spPr>
              <a:gradFill flip="none" rotWithShape="1">
                <a:gsLst>
                  <a:gs pos="0">
                    <a:srgbClr val="00CC99"/>
                  </a:gs>
                  <a:gs pos="100000">
                    <a:srgbClr val="A2FFD6"/>
                  </a:gs>
                </a:gsLst>
                <a:lin ang="16200000" scaled="0"/>
              </a:gradFill>
              <a:ln w="12700" cap="flat">
                <a:noFill/>
                <a:miter lim="400000"/>
              </a:ln>
              <a:effectLst/>
            </c:spPr>
          </c:dPt>
          <c:dPt>
            <c:idx val="1"/>
            <c:explosion val="0"/>
            <c:spPr>
              <a:gradFill flip="none" rotWithShape="1">
                <a:gsLst>
                  <a:gs pos="0">
                    <a:srgbClr val="2424A8"/>
                  </a:gs>
                  <a:gs pos="100000">
                    <a:srgbClr val="A0A0F0"/>
                  </a:gs>
                </a:gsLst>
                <a:lin ang="16200000" scaled="0"/>
              </a:gradFill>
              <a:ln w="12700" cap="flat">
                <a:noFill/>
                <a:miter lim="400000"/>
              </a:ln>
              <a:effectLst/>
            </c:spPr>
          </c:dPt>
          <c:dPt>
            <c:idx val="2"/>
            <c:explosion val="0"/>
            <c:spPr>
              <a:gradFill flip="none" rotWithShape="1">
                <a:gsLst>
                  <a:gs pos="0">
                    <a:srgbClr val="A0CA4A"/>
                  </a:gs>
                  <a:gs pos="100000">
                    <a:srgbClr val="DAFFA3"/>
                  </a:gs>
                </a:gsLst>
                <a:lin ang="16200000" scaled="0"/>
              </a:gradFill>
              <a:ln w="12700" cap="flat">
                <a:noFill/>
                <a:miter lim="400000"/>
              </a:ln>
              <a:effectLst/>
            </c:spPr>
          </c:dPt>
          <c:dLbls>
            <c:dLbl>
              <c:idx val="0"/>
              <c:numFmt formatCode="0" sourceLinked="0"/>
              <c:txPr>
                <a:bodyPr/>
                <a:lstStyle/>
                <a:p>
                  <a:pPr>
                    <a:defRPr b="0" i="0" strike="noStrike" sz="1100" u="none">
                      <a:solidFill>
                        <a:srgbClr val="000000"/>
                      </a:solidFill>
                      <a:latin typeface="Helvetica"/>
                    </a:defRPr>
                  </a:pPr>
                </a:p>
              </c:txPr>
              <c:dLblPos val="inEnd"/>
              <c:showLegendKey val="0"/>
              <c:showVal val="1"/>
              <c:showCatName val="1"/>
              <c:showSerName val="0"/>
              <c:showPercent val="0"/>
              <c:showBubbleSize val="0"/>
            </c:dLbl>
            <c:dLbl>
              <c:idx val="1"/>
              <c:numFmt formatCode="0" sourceLinked="0"/>
              <c:txPr>
                <a:bodyPr/>
                <a:lstStyle/>
                <a:p>
                  <a:pPr>
                    <a:defRPr b="0" i="0" strike="noStrike" sz="1000" u="none">
                      <a:solidFill>
                        <a:srgbClr val="000000"/>
                      </a:solidFill>
                      <a:latin typeface="Helvetica"/>
                    </a:defRPr>
                  </a:pPr>
                </a:p>
              </c:txPr>
              <c:dLblPos val="inEnd"/>
              <c:showLegendKey val="0"/>
              <c:showVal val="1"/>
              <c:showCatName val="1"/>
              <c:showSerName val="0"/>
              <c:showPercent val="0"/>
              <c:showBubbleSize val="0"/>
            </c:dLbl>
            <c:dLbl>
              <c:idx val="2"/>
              <c:numFmt formatCode="0" sourceLinked="0"/>
              <c:txPr>
                <a:bodyPr/>
                <a:lstStyle/>
                <a:p>
                  <a:pPr>
                    <a:defRPr b="0" i="0" strike="noStrike" sz="1100" u="none">
                      <a:solidFill>
                        <a:srgbClr val="000000"/>
                      </a:solidFill>
                      <a:latin typeface="Helvetica"/>
                    </a:defRPr>
                  </a:pPr>
                </a:p>
              </c:txPr>
              <c:dLblPos val="outEnd"/>
              <c:showLegendKey val="0"/>
              <c:showVal val="1"/>
              <c:showCatName val="1"/>
              <c:showSerName val="0"/>
              <c:showPercent val="0"/>
              <c:showBubbleSize val="0"/>
            </c:dLbl>
            <c:numFmt formatCode="0" sourceLinked="0"/>
            <c:txPr>
              <a:bodyPr/>
              <a:lstStyle/>
              <a:p>
                <a:pPr>
                  <a:defRPr b="0" i="0" strike="noStrike" sz="1100" u="none">
                    <a:solidFill>
                      <a:srgbClr val="000000"/>
                    </a:solidFill>
                    <a:latin typeface="Helvetica"/>
                  </a:defRPr>
                </a:pPr>
              </a:p>
            </c:txPr>
            <c:dLblPos val="inEnd"/>
            <c:showLegendKey val="0"/>
            <c:showVal val="1"/>
            <c:showCatName val="1"/>
            <c:showSerName val="0"/>
            <c:showPercent val="0"/>
            <c:showBubbleSize val="0"/>
            <c:showLeaderLines val="1"/>
            <c:leaderLines>
              <c:spPr>
                <a:noFill/>
                <a:ln w="6350" cap="flat">
                  <a:solidFill>
                    <a:srgbClr val="000000"/>
                  </a:solidFill>
                  <a:prstDash val="solid"/>
                  <a:miter lim="400000"/>
                </a:ln>
                <a:effectLst/>
              </c:spPr>
            </c:leaderLines>
          </c:dLbls>
          <c:cat>
            <c:strRef>
              <c:f>Sheet1!$B$1:$D$1</c:f>
              <c:strCache>
                <c:ptCount val="3"/>
                <c:pt idx="0">
                  <c:v>Colonoscopy</c:v>
                </c:pt>
                <c:pt idx="1">
                  <c:v>Flexible sigmoidoscopy</c:v>
                </c:pt>
                <c:pt idx="2">
                  <c:v>Pouchoscopy</c:v>
                </c:pt>
              </c:strCache>
            </c:strRef>
          </c:cat>
          <c:val>
            <c:numRef>
              <c:f>Sheet1!$B$2:$D$2</c:f>
              <c:numCache>
                <c:ptCount val="3"/>
                <c:pt idx="0">
                  <c:v>413.000000</c:v>
                </c:pt>
                <c:pt idx="1">
                  <c:v>108.000000</c:v>
                </c:pt>
                <c:pt idx="2">
                  <c:v>6.000000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4" name="Shape 144"/>
          <p:cNvSpPr/>
          <p:nvPr>
            <p:ph type="sldImg"/>
          </p:nvPr>
        </p:nvSpPr>
        <p:spPr>
          <a:xfrm>
            <a:off x="1143000" y="685800"/>
            <a:ext cx="4572000" cy="3429000"/>
          </a:xfrm>
          <a:prstGeom prst="rect">
            <a:avLst/>
          </a:prstGeom>
        </p:spPr>
        <p:txBody>
          <a:bodyPr/>
          <a:lstStyle/>
          <a:p>
            <a:pPr/>
          </a:p>
        </p:txBody>
      </p:sp>
      <p:sp>
        <p:nvSpPr>
          <p:cNvPr id="145" name="Shape 14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 name="dingbat_hd.png" descr="dingbat_hd.png"/>
          <p:cNvPicPr>
            <a:picLocks noChangeAspect="1"/>
          </p:cNvPicPr>
          <p:nvPr/>
        </p:nvPicPr>
        <p:blipFill>
          <a:blip r:embed="rId3">
            <a:extLst/>
          </a:blip>
          <a:stretch>
            <a:fillRect/>
          </a:stretch>
        </p:blipFill>
        <p:spPr>
          <a:xfrm>
            <a:off x="6814704" y="7385050"/>
            <a:ext cx="10754592" cy="571500"/>
          </a:xfrm>
          <a:prstGeom prst="rect">
            <a:avLst/>
          </a:prstGeom>
          <a:ln w="12700">
            <a:miter lim="400000"/>
          </a:ln>
        </p:spPr>
      </p:pic>
      <p:sp>
        <p:nvSpPr>
          <p:cNvPr id="12" name="Title Text"/>
          <p:cNvSpPr txBox="1"/>
          <p:nvPr>
            <p:ph type="title"/>
          </p:nvPr>
        </p:nvSpPr>
        <p:spPr>
          <a:xfrm>
            <a:off x="3454400" y="3200400"/>
            <a:ext cx="17475200" cy="3962400"/>
          </a:xfrm>
          <a:prstGeom prst="rect">
            <a:avLst/>
          </a:prstGeom>
        </p:spPr>
        <p:txBody>
          <a:bodyPr anchor="b"/>
          <a:lstStyle>
            <a:lvl1pPr>
              <a:defRPr sz="10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13" name="Body Level One…"/>
          <p:cNvSpPr txBox="1"/>
          <p:nvPr>
            <p:ph type="body" sz="quarter" idx="1"/>
          </p:nvPr>
        </p:nvSpPr>
        <p:spPr>
          <a:xfrm>
            <a:off x="3454400" y="8305800"/>
            <a:ext cx="17475200" cy="1981200"/>
          </a:xfrm>
          <a:prstGeom prst="rect">
            <a:avLst/>
          </a:prstGeom>
        </p:spPr>
        <p:txBody>
          <a:bodyPr anchor="t"/>
          <a:lstStyle>
            <a:lvl1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1pPr>
            <a:lvl2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2pPr>
            <a:lvl3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3pPr>
            <a:lvl4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4pPr>
            <a:lvl5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11995150" y="13227050"/>
            <a:ext cx="419100" cy="508000"/>
          </a:xfrm>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4"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2" name="Stone building in Morocco with ocean and sky in the background"/>
          <p:cNvSpPr/>
          <p:nvPr>
            <p:ph type="pic" sz="half" idx="21"/>
          </p:nvPr>
        </p:nvSpPr>
        <p:spPr>
          <a:xfrm>
            <a:off x="12494232" y="6705600"/>
            <a:ext cx="10404086" cy="6924769"/>
          </a:xfrm>
          <a:prstGeom prst="rect">
            <a:avLst/>
          </a:prstGeom>
          <a:ln w="9525">
            <a:round/>
          </a:ln>
        </p:spPr>
        <p:txBody>
          <a:bodyPr lIns="91439" tIns="45719" rIns="91439" bIns="45719" anchor="t">
            <a:noAutofit/>
          </a:bodyPr>
          <a:lstStyle/>
          <a:p>
            <a:pPr/>
          </a:p>
        </p:txBody>
      </p:sp>
      <p:sp>
        <p:nvSpPr>
          <p:cNvPr id="103" name="Small city built into a hillside overlooking the ocean"/>
          <p:cNvSpPr/>
          <p:nvPr>
            <p:ph type="pic" sz="half" idx="22"/>
          </p:nvPr>
        </p:nvSpPr>
        <p:spPr>
          <a:xfrm>
            <a:off x="11289407" y="1189547"/>
            <a:ext cx="11582401" cy="8157865"/>
          </a:xfrm>
          <a:prstGeom prst="rect">
            <a:avLst/>
          </a:prstGeom>
          <a:ln w="9525">
            <a:round/>
          </a:ln>
        </p:spPr>
        <p:txBody>
          <a:bodyPr lIns="91439" tIns="45719" rIns="91439" bIns="45719" anchor="t">
            <a:noAutofit/>
          </a:bodyPr>
          <a:lstStyle/>
          <a:p>
            <a:pPr/>
          </a:p>
        </p:txBody>
      </p:sp>
      <p:sp>
        <p:nvSpPr>
          <p:cNvPr id="104" name="Natural stone arch on a beach in Morocco"/>
          <p:cNvSpPr/>
          <p:nvPr>
            <p:ph type="pic" idx="23"/>
          </p:nvPr>
        </p:nvSpPr>
        <p:spPr>
          <a:xfrm>
            <a:off x="1651000" y="-1193800"/>
            <a:ext cx="10502900" cy="16110521"/>
          </a:xfrm>
          <a:prstGeom prst="rect">
            <a:avLst/>
          </a:prstGeom>
          <a:ln w="9525">
            <a:round/>
          </a:ln>
        </p:spPr>
        <p:txBody>
          <a:bodyPr lIns="91439" tIns="45719" rIns="91439" bIns="45719" anchor="t">
            <a:noAutofit/>
          </a:bodyPr>
          <a:lstStyle/>
          <a:p>
            <a:pPr/>
          </a:p>
        </p:txBody>
      </p:sp>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2" name="–Johnny Appleseed"/>
          <p:cNvSpPr txBox="1"/>
          <p:nvPr>
            <p:ph type="body" sz="quarter" idx="21"/>
          </p:nvPr>
        </p:nvSpPr>
        <p:spPr>
          <a:xfrm>
            <a:off x="2387600" y="8953500"/>
            <a:ext cx="19621500" cy="584200"/>
          </a:xfrm>
          <a:prstGeom prst="rect">
            <a:avLst/>
          </a:prstGeom>
        </p:spPr>
        <p:txBody>
          <a:bodyPr anchor="t">
            <a:spAutoFit/>
          </a:bodyPr>
          <a:lstStyle>
            <a:lvl1pPr marL="0" indent="0" algn="ctr">
              <a:lnSpc>
                <a:spcPct val="100000"/>
              </a:lnSpc>
              <a:spcBef>
                <a:spcPts val="0"/>
              </a:spcBef>
              <a:buSzTx/>
              <a:buNone/>
              <a:defRPr sz="3200"/>
            </a:lvl1pPr>
          </a:lstStyle>
          <a:p>
            <a:pPr/>
            <a:r>
              <a:t>–Johnny Appleseed</a:t>
            </a:r>
          </a:p>
        </p:txBody>
      </p:sp>
      <p:sp>
        <p:nvSpPr>
          <p:cNvPr id="113" name="“Type a quote here.”"/>
          <p:cNvSpPr txBox="1"/>
          <p:nvPr>
            <p:ph type="body" sz="quarter" idx="22"/>
          </p:nvPr>
        </p:nvSpPr>
        <p:spPr>
          <a:xfrm>
            <a:off x="2387600" y="5994400"/>
            <a:ext cx="19621500" cy="990600"/>
          </a:xfrm>
          <a:prstGeom prst="rect">
            <a:avLst/>
          </a:prstGeom>
        </p:spPr>
        <p:txBody>
          <a:bodyPr>
            <a:spAutoFit/>
          </a:bodyPr>
          <a:lstStyle>
            <a:lvl1pPr marL="0" indent="0" algn="ctr">
              <a:lnSpc>
                <a:spcPct val="100000"/>
              </a:lnSpc>
              <a:spcBef>
                <a:spcPts val="3400"/>
              </a:spcBef>
              <a:buSzTx/>
              <a:buNone/>
            </a:lvl1pPr>
          </a:lstStyle>
          <a:p>
            <a:pPr/>
            <a:r>
              <a:t>“Type a quote here.”</a:t>
            </a:r>
          </a:p>
        </p:txBody>
      </p:sp>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1" name="Small city built into a hillside overlooking the ocean"/>
          <p:cNvSpPr/>
          <p:nvPr>
            <p:ph type="pic" idx="21"/>
          </p:nvPr>
        </p:nvSpPr>
        <p:spPr>
          <a:xfrm>
            <a:off x="3311" y="5001"/>
            <a:ext cx="24422101" cy="17201286"/>
          </a:xfrm>
          <a:prstGeom prst="rect">
            <a:avLst/>
          </a:prstGeom>
        </p:spPr>
        <p:txBody>
          <a:bodyPr lIns="91439" tIns="45719" rIns="91439" bIns="45719" anchor="t">
            <a:noAutofit/>
          </a:bodyPr>
          <a:lstStyle/>
          <a:p>
            <a:pP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6599FF"/>
            </a:gs>
            <a:gs pos="100000">
              <a:srgbClr val="FFFFFF"/>
            </a:gs>
          </a:gsLst>
          <a:lin ang="16200000" scaled="0"/>
        </a:gradFill>
      </p:bgPr>
    </p:bg>
    <p:spTree>
      <p:nvGrpSpPr>
        <p:cNvPr id="1" name=""/>
        <p:cNvGrpSpPr/>
        <p:nvPr/>
      </p:nvGrpSpPr>
      <p:grpSpPr>
        <a:xfrm>
          <a:off x="0" y="0"/>
          <a:ext cx="0" cy="0"/>
          <a:chOff x="0" y="0"/>
          <a:chExt cx="0" cy="0"/>
        </a:xfrm>
      </p:grpSpPr>
      <p:sp>
        <p:nvSpPr>
          <p:cNvPr id="136" name="Title Text"/>
          <p:cNvSpPr txBox="1"/>
          <p:nvPr>
            <p:ph type="title"/>
          </p:nvPr>
        </p:nvSpPr>
        <p:spPr>
          <a:xfrm>
            <a:off x="4613909" y="761809"/>
            <a:ext cx="15157324" cy="3200972"/>
          </a:xfrm>
          <a:prstGeom prst="rect">
            <a:avLst/>
          </a:prstGeom>
        </p:spPr>
        <p:txBody>
          <a:bodyPr lIns="91439" tIns="91439" rIns="91439" bIns="91439"/>
          <a:lstStyle>
            <a:lvl1pPr indent="88010" defTabSz="329184">
              <a:defRPr sz="8600">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137" name="Body Level One…"/>
          <p:cNvSpPr txBox="1"/>
          <p:nvPr>
            <p:ph type="body" idx="1"/>
          </p:nvPr>
        </p:nvSpPr>
        <p:spPr>
          <a:xfrm>
            <a:off x="4613909" y="3962780"/>
            <a:ext cx="15157324" cy="9754364"/>
          </a:xfrm>
          <a:prstGeom prst="rect">
            <a:avLst/>
          </a:prstGeom>
        </p:spPr>
        <p:txBody>
          <a:bodyPr lIns="91439" tIns="91439" rIns="91439" bIns="91439" anchor="t"/>
          <a:lstStyle>
            <a:lvl1pPr marL="912440" indent="-664790" defTabSz="329184">
              <a:lnSpc>
                <a:spcPct val="100000"/>
              </a:lnSpc>
              <a:spcBef>
                <a:spcPts val="1400"/>
              </a:spcBef>
              <a:buClr>
                <a:srgbClr val="000000"/>
              </a:buClr>
              <a:buSzPct val="100000"/>
              <a:buFont typeface="Times New Roman"/>
              <a:buChar char="»"/>
              <a:defRPr i="0" sz="6200">
                <a:solidFill>
                  <a:srgbClr val="000000"/>
                </a:solidFill>
                <a:latin typeface="Times New Roman"/>
                <a:ea typeface="Times New Roman"/>
                <a:cs typeface="Times New Roman"/>
                <a:sym typeface="Times New Roman"/>
              </a:defRPr>
            </a:lvl1pPr>
            <a:lvl2pPr marL="843407" indent="-633857" defTabSz="329184">
              <a:lnSpc>
                <a:spcPct val="100000"/>
              </a:lnSpc>
              <a:spcBef>
                <a:spcPts val="1400"/>
              </a:spcBef>
              <a:buClr>
                <a:srgbClr val="000000"/>
              </a:buClr>
              <a:buSzPct val="100000"/>
              <a:buFont typeface="Times New Roman"/>
              <a:buChar char="–"/>
              <a:defRPr i="0" sz="6200">
                <a:solidFill>
                  <a:srgbClr val="000000"/>
                </a:solidFill>
                <a:latin typeface="Times New Roman"/>
                <a:ea typeface="Times New Roman"/>
                <a:cs typeface="Times New Roman"/>
                <a:sym typeface="Times New Roman"/>
              </a:defRPr>
            </a:lvl2pPr>
            <a:lvl3pPr marL="2797837" indent="-592799" defTabSz="329184">
              <a:lnSpc>
                <a:spcPct val="100000"/>
              </a:lnSpc>
              <a:spcBef>
                <a:spcPts val="1400"/>
              </a:spcBef>
              <a:buClr>
                <a:srgbClr val="000000"/>
              </a:buClr>
              <a:buSzPct val="100000"/>
              <a:buFont typeface="Times New Roman"/>
              <a:buChar char="•"/>
              <a:defRPr i="0" sz="6200">
                <a:solidFill>
                  <a:srgbClr val="000000"/>
                </a:solidFill>
                <a:latin typeface="Times New Roman"/>
                <a:ea typeface="Times New Roman"/>
                <a:cs typeface="Times New Roman"/>
                <a:sym typeface="Times New Roman"/>
              </a:defRPr>
            </a:lvl3pPr>
            <a:lvl4pPr marL="5414373" indent="-705848" defTabSz="329184">
              <a:lnSpc>
                <a:spcPct val="100000"/>
              </a:lnSpc>
              <a:spcBef>
                <a:spcPts val="1400"/>
              </a:spcBef>
              <a:buClr>
                <a:srgbClr val="000000"/>
              </a:buClr>
              <a:buSzPct val="100000"/>
              <a:buFont typeface="Times New Roman"/>
              <a:buChar char="–"/>
              <a:defRPr i="0" sz="6200">
                <a:solidFill>
                  <a:srgbClr val="000000"/>
                </a:solidFill>
                <a:latin typeface="Times New Roman"/>
                <a:ea typeface="Times New Roman"/>
                <a:cs typeface="Times New Roman"/>
                <a:sym typeface="Times New Roman"/>
              </a:defRPr>
            </a:lvl4pPr>
            <a:lvl5pPr marL="7917860" indent="-705848" defTabSz="329184">
              <a:lnSpc>
                <a:spcPct val="100000"/>
              </a:lnSpc>
              <a:spcBef>
                <a:spcPts val="1400"/>
              </a:spcBef>
              <a:buClr>
                <a:srgbClr val="000000"/>
              </a:buClr>
              <a:buSzPct val="100000"/>
              <a:buFont typeface="Times New Roman"/>
              <a:buChar char="»"/>
              <a:defRPr i="0" sz="6200">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8" name="Slide Number"/>
          <p:cNvSpPr txBox="1"/>
          <p:nvPr>
            <p:ph type="sldNum" sz="quarter" idx="2"/>
          </p:nvPr>
        </p:nvSpPr>
        <p:spPr>
          <a:xfrm>
            <a:off x="15928339" y="12649231"/>
            <a:ext cx="127001" cy="127001"/>
          </a:xfrm>
          <a:prstGeom prst="rect">
            <a:avLst/>
          </a:prstGeom>
        </p:spPr>
        <p:txBody>
          <a:bodyPr lIns="16458" tIns="16458" rIns="16458" bIns="16458"/>
          <a:lstStyle>
            <a:lvl1pPr algn="r" defTabSz="329184">
              <a:defRPr b="0" sz="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Small city built into a hillside overlooking the ocean"/>
          <p:cNvSpPr/>
          <p:nvPr>
            <p:ph type="pic" idx="21"/>
          </p:nvPr>
        </p:nvSpPr>
        <p:spPr>
          <a:xfrm>
            <a:off x="2438400" y="-482600"/>
            <a:ext cx="19507200" cy="13739560"/>
          </a:xfrm>
          <a:prstGeom prst="rect">
            <a:avLst/>
          </a:prstGeom>
          <a:ln w="9525">
            <a:round/>
          </a:ln>
        </p:spPr>
        <p:txBody>
          <a:bodyPr lIns="91439" tIns="45719" rIns="91439" bIns="45719" anchor="t">
            <a:noAutofit/>
          </a:bodyPr>
          <a:lstStyle/>
          <a:p>
            <a:pPr/>
          </a:p>
        </p:txBody>
      </p:sp>
      <p:sp>
        <p:nvSpPr>
          <p:cNvPr id="22" name="Title Text"/>
          <p:cNvSpPr txBox="1"/>
          <p:nvPr>
            <p:ph type="title"/>
          </p:nvPr>
        </p:nvSpPr>
        <p:spPr>
          <a:xfrm>
            <a:off x="3454400" y="10287000"/>
            <a:ext cx="17475200" cy="1638300"/>
          </a:xfrm>
          <a:prstGeom prst="rect">
            <a:avLst/>
          </a:prstGeom>
        </p:spPr>
        <p:txBody>
          <a:bodyPr/>
          <a:lstStyle>
            <a:lvl1pPr>
              <a:defRPr sz="10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23" name="Body Level One…"/>
          <p:cNvSpPr txBox="1"/>
          <p:nvPr>
            <p:ph type="body" sz="quarter" idx="1"/>
          </p:nvPr>
        </p:nvSpPr>
        <p:spPr>
          <a:xfrm>
            <a:off x="3454400" y="11912600"/>
            <a:ext cx="17475200" cy="914400"/>
          </a:xfrm>
          <a:prstGeom prst="rect">
            <a:avLst/>
          </a:prstGeom>
        </p:spPr>
        <p:txBody>
          <a:bodyPr anchor="t"/>
          <a:lstStyle>
            <a:lvl1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1pPr>
            <a:lvl2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2pPr>
            <a:lvl3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3pPr>
            <a:lvl4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4pPr>
            <a:lvl5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1" name="Title Text"/>
          <p:cNvSpPr txBox="1"/>
          <p:nvPr>
            <p:ph type="title"/>
          </p:nvPr>
        </p:nvSpPr>
        <p:spPr>
          <a:xfrm>
            <a:off x="2387600" y="5308600"/>
            <a:ext cx="19621500" cy="3111500"/>
          </a:xfrm>
          <a:prstGeom prst="rect">
            <a:avLst/>
          </a:prstGeom>
        </p:spPr>
        <p:txBody>
          <a:bodyPr/>
          <a:lstStyle/>
          <a:p>
            <a:pPr/>
            <a:r>
              <a:t>Title Text</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9" name="Small city built into a hillside overlooking the ocean"/>
          <p:cNvSpPr/>
          <p:nvPr>
            <p:ph type="pic" idx="21"/>
          </p:nvPr>
        </p:nvSpPr>
        <p:spPr>
          <a:xfrm>
            <a:off x="11099182" y="1524000"/>
            <a:ext cx="15562608" cy="10961254"/>
          </a:xfrm>
          <a:prstGeom prst="rect">
            <a:avLst/>
          </a:prstGeom>
          <a:ln w="9525">
            <a:round/>
          </a:ln>
        </p:spPr>
        <p:txBody>
          <a:bodyPr lIns="91439" tIns="45719" rIns="91439" bIns="45719" anchor="t">
            <a:noAutofit/>
          </a:bodyPr>
          <a:lstStyle/>
          <a:p>
            <a:pPr/>
          </a:p>
        </p:txBody>
      </p:sp>
      <p:sp>
        <p:nvSpPr>
          <p:cNvPr id="40" name="Title Text"/>
          <p:cNvSpPr txBox="1"/>
          <p:nvPr>
            <p:ph type="title"/>
          </p:nvPr>
        </p:nvSpPr>
        <p:spPr>
          <a:xfrm>
            <a:off x="1447800" y="3708400"/>
            <a:ext cx="11341100" cy="3429000"/>
          </a:xfrm>
          <a:prstGeom prst="rect">
            <a:avLst/>
          </a:prstGeom>
        </p:spPr>
        <p:txBody>
          <a:bodyPr anchor="b"/>
          <a:lstStyle/>
          <a:p>
            <a:pPr/>
            <a:r>
              <a:t>Title Text</a:t>
            </a:r>
          </a:p>
        </p:txBody>
      </p:sp>
      <p:sp>
        <p:nvSpPr>
          <p:cNvPr id="41" name="Body Level One…"/>
          <p:cNvSpPr txBox="1"/>
          <p:nvPr>
            <p:ph type="body" sz="quarter" idx="1"/>
          </p:nvPr>
        </p:nvSpPr>
        <p:spPr>
          <a:xfrm>
            <a:off x="1447800" y="7150100"/>
            <a:ext cx="11341100" cy="48133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Title Text"/>
          <p:cNvSpPr txBox="1"/>
          <p:nvPr>
            <p:ph type="title"/>
          </p:nvPr>
        </p:nvSpPr>
        <p:spPr>
          <a:prstGeom prst="rect">
            <a:avLst/>
          </a:prstGeom>
        </p:spPr>
        <p:txBody>
          <a:bodyPr/>
          <a:lstStyle/>
          <a:p>
            <a:pPr/>
            <a:r>
              <a:t>Title Text</a:t>
            </a: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Body Level One…"/>
          <p:cNvSpPr txBox="1"/>
          <p:nvPr>
            <p:ph type="body" idx="1"/>
          </p:nvPr>
        </p:nvSpPr>
        <p:spPr>
          <a:xfrm>
            <a:off x="2387600" y="4330700"/>
            <a:ext cx="196215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 name="Small city built into a hillside overlooking the ocean"/>
          <p:cNvSpPr/>
          <p:nvPr>
            <p:ph type="pic" sz="half" idx="21"/>
          </p:nvPr>
        </p:nvSpPr>
        <p:spPr>
          <a:xfrm>
            <a:off x="12331700" y="4673600"/>
            <a:ext cx="10742482" cy="7566282"/>
          </a:xfrm>
          <a:prstGeom prst="rect">
            <a:avLst/>
          </a:prstGeom>
          <a:ln w="9525">
            <a:round/>
          </a:ln>
        </p:spPr>
        <p:txBody>
          <a:bodyPr lIns="91439" tIns="45719" rIns="91439" bIns="45719" anchor="t">
            <a:noAutofit/>
          </a:bodyPr>
          <a:lstStyle/>
          <a:p>
            <a:pPr/>
          </a:p>
        </p:txBody>
      </p:sp>
      <p:sp>
        <p:nvSpPr>
          <p:cNvPr id="67" name="Title Text"/>
          <p:cNvSpPr txBox="1"/>
          <p:nvPr>
            <p:ph type="title"/>
          </p:nvPr>
        </p:nvSpPr>
        <p:spPr>
          <a:prstGeom prst="rect">
            <a:avLst/>
          </a:prstGeom>
        </p:spPr>
        <p:txBody>
          <a:bodyPr/>
          <a:lstStyle/>
          <a:p>
            <a:pPr/>
            <a:r>
              <a:t>Title Text</a:t>
            </a:r>
          </a:p>
        </p:txBody>
      </p:sp>
      <p:sp>
        <p:nvSpPr>
          <p:cNvPr id="68" name="Body Level One…"/>
          <p:cNvSpPr txBox="1"/>
          <p:nvPr>
            <p:ph type="body" sz="half" idx="1"/>
          </p:nvPr>
        </p:nvSpPr>
        <p:spPr>
          <a:xfrm>
            <a:off x="2387600" y="4330700"/>
            <a:ext cx="98552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pPr/>
            <a:r>
              <a:t>Body Level One</a:t>
            </a:r>
          </a:p>
          <a:p>
            <a:pPr lvl="1"/>
            <a:r>
              <a:t>Body Level Two</a:t>
            </a:r>
          </a:p>
          <a:p>
            <a:pPr lvl="2"/>
            <a:r>
              <a:t>Body Level Three</a:t>
            </a:r>
          </a:p>
          <a:p>
            <a:pPr lvl="3"/>
            <a:r>
              <a:t>Body Level Four</a:t>
            </a:r>
          </a:p>
          <a:p>
            <a:pPr lvl="4"/>
            <a:r>
              <a:t>Body Level Five</a:t>
            </a:r>
          </a:p>
        </p:txBody>
      </p:sp>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6" name="Title Text"/>
          <p:cNvSpPr txBox="1"/>
          <p:nvPr>
            <p:ph type="title"/>
          </p:nvPr>
        </p:nvSpPr>
        <p:spPr>
          <a:prstGeom prst="rect">
            <a:avLst/>
          </a:prstGeom>
        </p:spPr>
        <p:txBody>
          <a:bodyPr/>
          <a:lstStyle/>
          <a:p>
            <a:pPr/>
            <a:r>
              <a:t>Title Text</a:t>
            </a:r>
          </a:p>
        </p:txBody>
      </p:sp>
      <p:sp>
        <p:nvSpPr>
          <p:cNvPr id="77" name="Body Level One…"/>
          <p:cNvSpPr txBox="1"/>
          <p:nvPr>
            <p:ph type="body" sz="half" idx="1"/>
          </p:nvPr>
        </p:nvSpPr>
        <p:spPr>
          <a:xfrm>
            <a:off x="2387600" y="4330700"/>
            <a:ext cx="98552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 name="Title Text"/>
          <p:cNvSpPr txBox="1"/>
          <p:nvPr>
            <p:ph type="title"/>
          </p:nvPr>
        </p:nvSpPr>
        <p:spPr>
          <a:prstGeom prst="rect">
            <a:avLst/>
          </a:prstGeom>
        </p:spPr>
        <p:txBody>
          <a:bodyPr/>
          <a:lstStyle/>
          <a:p>
            <a:pPr/>
            <a:r>
              <a:t>Title Text</a:t>
            </a:r>
          </a:p>
        </p:txBody>
      </p:sp>
      <p:sp>
        <p:nvSpPr>
          <p:cNvPr id="86" name="Body Level One…"/>
          <p:cNvSpPr txBox="1"/>
          <p:nvPr>
            <p:ph type="body" sz="half" idx="1"/>
          </p:nvPr>
        </p:nvSpPr>
        <p:spPr>
          <a:xfrm>
            <a:off x="2387600" y="4330700"/>
            <a:ext cx="98552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pPr/>
            <a:r>
              <a:t>Body Level One</a:t>
            </a:r>
          </a:p>
          <a:p>
            <a:pPr lvl="1"/>
            <a:r>
              <a:t>Body Level Two</a:t>
            </a:r>
          </a:p>
          <a:p>
            <a:pPr lvl="2"/>
            <a:r>
              <a:t>Body Level Three</a:t>
            </a:r>
          </a:p>
          <a:p>
            <a:pPr lvl="3"/>
            <a:r>
              <a:t>Body Level Four</a:t>
            </a:r>
          </a:p>
          <a:p>
            <a:pPr lvl="4"/>
            <a:r>
              <a:t>Body Level Five</a:t>
            </a:r>
          </a:p>
        </p:txBody>
      </p:sp>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2387600" y="1295400"/>
            <a:ext cx="19621500" cy="1112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2387600" y="1193800"/>
            <a:ext cx="19621500" cy="2324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1995150" y="13233400"/>
            <a:ext cx="419100" cy="508000"/>
          </a:xfrm>
          <a:prstGeom prst="rect">
            <a:avLst/>
          </a:prstGeom>
          <a:ln w="12700">
            <a:miter lim="400000"/>
          </a:ln>
        </p:spPr>
        <p:txBody>
          <a:bodyPr wrap="none" lIns="50800" tIns="50800" rIns="50800" bIns="50800" anchor="ctr">
            <a:spAutoFit/>
          </a:bodyPr>
          <a:lstStyle>
            <a:lvl1pPr algn="ctr">
              <a:lnSpc>
                <a:spcPct val="100000"/>
              </a:lnSpc>
              <a:spcBef>
                <a:spcPts val="0"/>
              </a:spcBef>
              <a:defRPr b="1" i="0" sz="2400">
                <a:solidFill>
                  <a:srgbClr val="F3F1DF"/>
                </a:solidFill>
                <a:effectLst>
                  <a:outerShdw sx="100000" sy="100000" kx="0" ky="0" algn="b" rotWithShape="0" blurRad="25400" dist="12700" dir="16200000">
                    <a:srgbClr val="000000">
                      <a:alpha val="80000"/>
                    </a:srgbClr>
                  </a:outerShdw>
                </a:effectLst>
                <a:latin typeface="Palatino"/>
                <a:ea typeface="Palatino"/>
                <a:cs typeface="Palatino"/>
                <a:sym typeface="Palatino"/>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1pPr>
      <a:lvl2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2pPr>
      <a:lvl3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3pPr>
      <a:lvl4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4pPr>
      <a:lvl5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5pPr>
      <a:lvl6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6pPr>
      <a:lvl7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7pPr>
      <a:lvl8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8pPr>
      <a:lvl9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9pPr>
    </p:titleStyle>
    <p:bodyStyle>
      <a:lvl1pPr marL="6731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13462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20193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26924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33655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40386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47117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53848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60579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bodyStyle>
    <p:otherStyle>
      <a:lvl1pPr marL="0" marR="0" indent="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chart" Target="../charts/chart1.xml"/><Relationship Id="rId6" Type="http://schemas.openxmlformats.org/officeDocument/2006/relationships/chart" Target="../charts/chart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png"/><Relationship Id="rId4" Type="http://schemas.openxmlformats.org/officeDocument/2006/relationships/image" Target="../media/image10.jpeg"/><Relationship Id="rId5" Type="http://schemas.openxmlformats.org/officeDocument/2006/relationships/image" Target="../media/image1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12.jpeg"/><Relationship Id="rId5" Type="http://schemas.openxmlformats.org/officeDocument/2006/relationships/image" Target="../media/image1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itle 1"/>
          <p:cNvSpPr txBox="1"/>
          <p:nvPr>
            <p:ph type="ctrTitle"/>
          </p:nvPr>
        </p:nvSpPr>
        <p:spPr>
          <a:xfrm>
            <a:off x="3454400" y="4078494"/>
            <a:ext cx="17475200" cy="1808986"/>
          </a:xfrm>
          <a:prstGeom prst="rect">
            <a:avLst/>
          </a:prstGeom>
        </p:spPr>
        <p:txBody>
          <a:bodyPr/>
          <a:lstStyle/>
          <a:p>
            <a:pPr/>
            <a:r>
              <a:t>Microscopic Colitis</a:t>
            </a:r>
          </a:p>
        </p:txBody>
      </p:sp>
      <p:sp>
        <p:nvSpPr>
          <p:cNvPr id="148" name="Subtitle 2"/>
          <p:cNvSpPr txBox="1"/>
          <p:nvPr>
            <p:ph type="subTitle" sz="quarter" idx="1"/>
          </p:nvPr>
        </p:nvSpPr>
        <p:spPr>
          <a:xfrm>
            <a:off x="3454400" y="8167409"/>
            <a:ext cx="17475200" cy="2119591"/>
          </a:xfrm>
          <a:prstGeom prst="rect">
            <a:avLst/>
          </a:prstGeom>
        </p:spPr>
        <p:txBody>
          <a:bodyPr/>
          <a:lstStyle/>
          <a:p>
            <a:pPr/>
            <a:r>
              <a:t>Prevalence, Causes, Diagnosis, Treatment, and Surveillance</a:t>
            </a:r>
          </a:p>
          <a:p>
            <a:pPr/>
            <a:r>
              <a:t>Dr. Matt W. Johnson | L&amp;D | 2025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Title 1"/>
          <p:cNvSpPr txBox="1"/>
          <p:nvPr>
            <p:ph type="ctrTitle"/>
          </p:nvPr>
        </p:nvSpPr>
        <p:spPr>
          <a:xfrm>
            <a:off x="3454400" y="3200400"/>
            <a:ext cx="17475200" cy="1994747"/>
          </a:xfrm>
          <a:prstGeom prst="rect">
            <a:avLst/>
          </a:prstGeom>
        </p:spPr>
        <p:txBody>
          <a:bodyPr/>
          <a:lstStyle/>
          <a:p>
            <a:pPr/>
            <a:r>
              <a:t>Diagnosis</a:t>
            </a:r>
          </a:p>
        </p:txBody>
      </p:sp>
      <p:sp>
        <p:nvSpPr>
          <p:cNvPr id="178" name="Content Placeholder 2"/>
          <p:cNvSpPr txBox="1"/>
          <p:nvPr>
            <p:ph type="subTitle" sz="half" idx="1"/>
          </p:nvPr>
        </p:nvSpPr>
        <p:spPr>
          <a:xfrm>
            <a:off x="3454400" y="5679316"/>
            <a:ext cx="17475200" cy="6245416"/>
          </a:xfrm>
          <a:prstGeom prst="rect">
            <a:avLst/>
          </a:prstGeom>
        </p:spPr>
        <p:txBody>
          <a:bodyPr/>
          <a:lstStyle/>
          <a:p>
            <a:pPr defTabSz="627379">
              <a:defRPr i="0" sz="4788">
                <a:effectLst>
                  <a:outerShdw sx="100000" sy="100000" kx="0" ky="0" algn="b" rotWithShape="0" blurRad="19304" dist="9652" dir="16200000">
                    <a:srgbClr val="000000">
                      <a:alpha val="48000"/>
                    </a:srgbClr>
                  </a:outerShdw>
                </a:effectLst>
              </a:defRPr>
            </a:pPr>
            <a:r>
              <a:t>Colonoscopy: </a:t>
            </a:r>
          </a:p>
          <a:p>
            <a:pPr defTabSz="627379">
              <a:defRPr sz="4788">
                <a:effectLst>
                  <a:outerShdw sx="100000" sy="100000" kx="0" ky="0" algn="b" rotWithShape="0" blurRad="19304" dist="9652" dir="16200000">
                    <a:srgbClr val="000000">
                      <a:alpha val="48000"/>
                    </a:srgbClr>
                  </a:outerShdw>
                </a:effectLst>
              </a:defRPr>
            </a:pPr>
            <a:r>
              <a:t>Typically normal mucosa</a:t>
            </a:r>
          </a:p>
          <a:p>
            <a:pPr defTabSz="627379">
              <a:defRPr sz="4788">
                <a:effectLst>
                  <a:outerShdw sx="100000" sy="100000" kx="0" ky="0" algn="b" rotWithShape="0" blurRad="19304" dist="9652" dir="16200000">
                    <a:srgbClr val="000000">
                      <a:alpha val="48000"/>
                    </a:srgbClr>
                  </a:outerShdw>
                </a:effectLst>
              </a:defRPr>
            </a:pPr>
          </a:p>
          <a:p>
            <a:pPr defTabSz="627379">
              <a:defRPr i="0" sz="4788">
                <a:effectLst>
                  <a:outerShdw sx="100000" sy="100000" kx="0" ky="0" algn="b" rotWithShape="0" blurRad="19304" dist="9652" dir="16200000">
                    <a:srgbClr val="000000">
                      <a:alpha val="48000"/>
                    </a:srgbClr>
                  </a:outerShdw>
                </a:effectLst>
              </a:defRPr>
            </a:pPr>
            <a:r>
              <a:t>Histology:</a:t>
            </a:r>
          </a:p>
          <a:p>
            <a:pPr defTabSz="627379">
              <a:defRPr sz="4788">
                <a:effectLst>
                  <a:outerShdw sx="100000" sy="100000" kx="0" ky="0" algn="b" rotWithShape="0" blurRad="19304" dist="9652" dir="16200000">
                    <a:srgbClr val="000000">
                      <a:alpha val="48000"/>
                    </a:srgbClr>
                  </a:outerShdw>
                </a:effectLst>
              </a:defRPr>
            </a:pPr>
            <a:r>
              <a:t>- Lymphocytic colitis: ↑ intraepithelial lymphocytes</a:t>
            </a:r>
          </a:p>
          <a:p>
            <a:pPr defTabSz="627379">
              <a:defRPr sz="4788">
                <a:effectLst>
                  <a:outerShdw sx="100000" sy="100000" kx="0" ky="0" algn="b" rotWithShape="0" blurRad="19304" dist="9652" dir="16200000">
                    <a:srgbClr val="000000">
                      <a:alpha val="48000"/>
                    </a:srgbClr>
                  </a:outerShdw>
                </a:effectLst>
              </a:defRPr>
            </a:pPr>
            <a:r>
              <a:t>- Collagenous colitis: thickened collagen band</a:t>
            </a:r>
          </a:p>
          <a:p>
            <a:pPr defTabSz="627379">
              <a:defRPr sz="4788">
                <a:effectLst>
                  <a:outerShdw sx="100000" sy="100000" kx="0" ky="0" algn="b" rotWithShape="0" blurRad="19304" dist="9652" dir="16200000">
                    <a:srgbClr val="000000">
                      <a:alpha val="48000"/>
                    </a:srgbClr>
                  </a:outerShdw>
                </a:effectLst>
              </a:defRPr>
            </a:pPr>
            <a:r>
              <a:t>Exclude infections, IBD, celiac disease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Endoscopic Changes - 38.8%"/>
          <p:cNvSpPr txBox="1"/>
          <p:nvPr>
            <p:ph type="title"/>
          </p:nvPr>
        </p:nvSpPr>
        <p:spPr>
          <a:prstGeom prst="rect">
            <a:avLst/>
          </a:prstGeom>
        </p:spPr>
        <p:txBody>
          <a:bodyPr/>
          <a:lstStyle/>
          <a:p>
            <a:pPr/>
            <a:r>
              <a:t>Endoscopic Changes - 38.8%</a:t>
            </a:r>
          </a:p>
        </p:txBody>
      </p:sp>
      <p:sp>
        <p:nvSpPr>
          <p:cNvPr id="181" name="linear ulcerations…"/>
          <p:cNvSpPr txBox="1"/>
          <p:nvPr>
            <p:ph type="body" sz="quarter" idx="1"/>
          </p:nvPr>
        </p:nvSpPr>
        <p:spPr>
          <a:xfrm>
            <a:off x="1997663" y="4330700"/>
            <a:ext cx="5997969" cy="7899400"/>
          </a:xfrm>
          <a:prstGeom prst="rect">
            <a:avLst/>
          </a:prstGeom>
        </p:spPr>
        <p:txBody>
          <a:bodyPr/>
          <a:lstStyle/>
          <a:p>
            <a:pPr marL="484886" indent="-484886" defTabSz="685165">
              <a:spcBef>
                <a:spcPts val="3200"/>
              </a:spcBef>
              <a:buBlip>
                <a:blip r:embed="rId2"/>
              </a:buBlip>
              <a:defRPr sz="4150">
                <a:effectLst>
                  <a:outerShdw sx="100000" sy="100000" kx="0" ky="0" algn="b" rotWithShape="0" blurRad="21082" dist="10541" dir="5400000">
                    <a:srgbClr val="FFFFFF"/>
                  </a:outerShdw>
                </a:effectLst>
              </a:defRPr>
            </a:pPr>
            <a:r>
              <a:t>linear ulcerations</a:t>
            </a:r>
          </a:p>
          <a:p>
            <a:pPr marL="484886" indent="-484886" defTabSz="685165">
              <a:spcBef>
                <a:spcPts val="3200"/>
              </a:spcBef>
              <a:buBlip>
                <a:blip r:embed="rId2"/>
              </a:buBlip>
              <a:defRPr sz="4150">
                <a:effectLst>
                  <a:outerShdw sx="100000" sy="100000" kx="0" ky="0" algn="b" rotWithShape="0" blurRad="21082" dist="10541" dir="5400000">
                    <a:srgbClr val="FFFFFF"/>
                  </a:outerShdw>
                </a:effectLst>
              </a:defRPr>
            </a:pPr>
            <a:r>
              <a:t>pseudomembranes</a:t>
            </a:r>
          </a:p>
          <a:p>
            <a:pPr marL="484886" indent="-484886" defTabSz="685165">
              <a:spcBef>
                <a:spcPts val="3200"/>
              </a:spcBef>
              <a:buBlip>
                <a:blip r:embed="rId2"/>
              </a:buBlip>
              <a:defRPr sz="4150">
                <a:effectLst>
                  <a:outerShdw sx="100000" sy="100000" kx="0" ky="0" algn="b" rotWithShape="0" blurRad="21082" dist="10541" dir="5400000">
                    <a:srgbClr val="FFFFFF"/>
                  </a:outerShdw>
                </a:effectLst>
              </a:defRPr>
            </a:pPr>
            <a:r>
              <a:t>irregular vascular patterns</a:t>
            </a:r>
          </a:p>
          <a:p>
            <a:pPr marL="484886" indent="-484886" defTabSz="685165">
              <a:spcBef>
                <a:spcPts val="3200"/>
              </a:spcBef>
              <a:buBlip>
                <a:blip r:embed="rId2"/>
              </a:buBlip>
              <a:defRPr sz="4150">
                <a:effectLst>
                  <a:outerShdw sx="100000" sy="100000" kx="0" ky="0" algn="b" rotWithShape="0" blurRad="21082" dist="10541" dir="5400000">
                    <a:srgbClr val="FFFFFF"/>
                  </a:outerShdw>
                </a:effectLst>
              </a:defRPr>
            </a:pPr>
            <a:r>
              <a:t>mucosal lacerations </a:t>
            </a:r>
          </a:p>
          <a:p>
            <a:pPr marL="484886" indent="-484886" defTabSz="685165">
              <a:spcBef>
                <a:spcPts val="3200"/>
              </a:spcBef>
              <a:buBlip>
                <a:blip r:embed="rId2"/>
              </a:buBlip>
              <a:defRPr sz="4150">
                <a:effectLst>
                  <a:outerShdw sx="100000" sy="100000" kx="0" ky="0" algn="b" rotWithShape="0" blurRad="21082" dist="10541" dir="5400000">
                    <a:srgbClr val="FFFFFF"/>
                  </a:outerShdw>
                </a:effectLst>
              </a:defRPr>
            </a:pPr>
            <a:r>
              <a:t>erythema, oedema</a:t>
            </a:r>
          </a:p>
          <a:p>
            <a:pPr marL="484886" indent="-484886" defTabSz="685165">
              <a:spcBef>
                <a:spcPts val="3200"/>
              </a:spcBef>
              <a:buBlip>
                <a:blip r:embed="rId2"/>
              </a:buBlip>
              <a:defRPr sz="4150">
                <a:effectLst>
                  <a:outerShdw sx="100000" sy="100000" kx="0" ky="0" algn="b" rotWithShape="0" blurRad="21082" dist="10541" dir="5400000">
                    <a:srgbClr val="FFFFFF"/>
                  </a:outerShdw>
                </a:effectLst>
              </a:defRPr>
            </a:pPr>
            <a:r>
              <a:t>nodularity</a:t>
            </a:r>
          </a:p>
          <a:p>
            <a:pPr marL="484886" indent="-484886" defTabSz="685165">
              <a:spcBef>
                <a:spcPts val="3200"/>
              </a:spcBef>
              <a:buBlip>
                <a:blip r:embed="rId2"/>
              </a:buBlip>
              <a:defRPr sz="4150">
                <a:effectLst>
                  <a:outerShdw sx="100000" sy="100000" kx="0" ky="0" algn="b" rotWithShape="0" blurRad="21082" dist="10541" dir="5400000">
                    <a:srgbClr val="FFFFFF"/>
                  </a:outerShdw>
                </a:effectLst>
              </a:defRPr>
            </a:pPr>
            <a:r>
              <a:t>altered texture</a:t>
            </a:r>
          </a:p>
        </p:txBody>
      </p:sp>
      <p:pic>
        <p:nvPicPr>
          <p:cNvPr id="182" name="image-7dSLJC.png" descr="image-7dSLJC.png"/>
          <p:cNvPicPr>
            <a:picLocks noChangeAspect="1"/>
          </p:cNvPicPr>
          <p:nvPr/>
        </p:nvPicPr>
        <p:blipFill>
          <a:blip r:embed="rId3">
            <a:extLst/>
          </a:blip>
          <a:stretch>
            <a:fillRect/>
          </a:stretch>
        </p:blipFill>
        <p:spPr>
          <a:xfrm>
            <a:off x="15153273" y="6001725"/>
            <a:ext cx="8109931" cy="4557350"/>
          </a:xfrm>
          <a:prstGeom prst="rect">
            <a:avLst/>
          </a:prstGeom>
          <a:ln w="12700">
            <a:miter lim="400000"/>
          </a:ln>
        </p:spPr>
      </p:pic>
      <p:pic>
        <p:nvPicPr>
          <p:cNvPr id="183" name="image3.jpeg" descr="image3.jpeg"/>
          <p:cNvPicPr>
            <a:picLocks noChangeAspect="1"/>
          </p:cNvPicPr>
          <p:nvPr/>
        </p:nvPicPr>
        <p:blipFill>
          <a:blip r:embed="rId4">
            <a:extLst/>
          </a:blip>
          <a:stretch>
            <a:fillRect/>
          </a:stretch>
        </p:blipFill>
        <p:spPr>
          <a:xfrm>
            <a:off x="8062902" y="6008697"/>
            <a:ext cx="7023101" cy="5791201"/>
          </a:xfrm>
          <a:prstGeom prst="rect">
            <a:avLst/>
          </a:prstGeom>
          <a:ln w="12700">
            <a:miter lim="400000"/>
          </a:ln>
        </p:spPr>
      </p:pic>
      <p:sp>
        <p:nvSpPr>
          <p:cNvPr id="184" name="CC"/>
          <p:cNvSpPr txBox="1"/>
          <p:nvPr/>
        </p:nvSpPr>
        <p:spPr>
          <a:xfrm>
            <a:off x="11024516" y="4776959"/>
            <a:ext cx="1099872"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CC</a:t>
            </a:r>
          </a:p>
        </p:txBody>
      </p:sp>
      <p:sp>
        <p:nvSpPr>
          <p:cNvPr id="185" name="LC"/>
          <p:cNvSpPr txBox="1"/>
          <p:nvPr/>
        </p:nvSpPr>
        <p:spPr>
          <a:xfrm>
            <a:off x="18658302" y="4776959"/>
            <a:ext cx="104389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LC</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Microscopic Diagnosis"/>
          <p:cNvSpPr txBox="1"/>
          <p:nvPr>
            <p:ph type="title"/>
          </p:nvPr>
        </p:nvSpPr>
        <p:spPr>
          <a:xfrm>
            <a:off x="2381250" y="1200150"/>
            <a:ext cx="19621500" cy="2324100"/>
          </a:xfrm>
          <a:prstGeom prst="rect">
            <a:avLst/>
          </a:prstGeom>
        </p:spPr>
        <p:txBody>
          <a:bodyPr/>
          <a:lstStyle/>
          <a:p>
            <a:pPr/>
            <a:r>
              <a:t>Microscopic Diagnosis</a:t>
            </a:r>
          </a:p>
        </p:txBody>
      </p:sp>
      <p:sp>
        <p:nvSpPr>
          <p:cNvPr id="188" name="Lymphocytic Colitis…"/>
          <p:cNvSpPr txBox="1"/>
          <p:nvPr>
            <p:ph type="body" idx="1"/>
          </p:nvPr>
        </p:nvSpPr>
        <p:spPr>
          <a:xfrm>
            <a:off x="2381250" y="4330700"/>
            <a:ext cx="19621500" cy="7899400"/>
          </a:xfrm>
          <a:prstGeom prst="rect">
            <a:avLst/>
          </a:prstGeom>
        </p:spPr>
        <p:txBody>
          <a:bodyPr/>
          <a:lstStyle/>
          <a:p>
            <a:pPr marL="379729" indent="-379729" defTabSz="536575">
              <a:spcBef>
                <a:spcPts val="2500"/>
              </a:spcBef>
              <a:buBlip>
                <a:blip r:embed="rId2"/>
              </a:buBlip>
              <a:defRPr sz="3250">
                <a:effectLst>
                  <a:outerShdw sx="100000" sy="100000" kx="0" ky="0" algn="b" rotWithShape="0" blurRad="16510" dist="8255" dir="5400000">
                    <a:srgbClr val="FFFFFF"/>
                  </a:outerShdw>
                </a:effectLst>
              </a:defRPr>
            </a:pPr>
            <a:r>
              <a:t>Lymphocytic Colitis</a:t>
            </a:r>
          </a:p>
          <a:p>
            <a:pPr lvl="1" marL="759459" indent="-379729" defTabSz="536575">
              <a:spcBef>
                <a:spcPts val="2500"/>
              </a:spcBef>
              <a:buBlip>
                <a:blip r:embed="rId2"/>
              </a:buBlip>
              <a:defRPr sz="3250">
                <a:effectLst>
                  <a:outerShdw sx="100000" sy="100000" kx="0" ky="0" algn="b" rotWithShape="0" blurRad="16510" dist="8255" dir="5400000">
                    <a:srgbClr val="FFFFFF"/>
                  </a:outerShdw>
                </a:effectLst>
              </a:defRPr>
            </a:pPr>
            <a:r>
              <a:t>IEL &gt;20 per 100 surface epithelial cells</a:t>
            </a:r>
          </a:p>
          <a:p>
            <a:pPr lvl="1" marL="759459" indent="-379729" defTabSz="536575">
              <a:spcBef>
                <a:spcPts val="2500"/>
              </a:spcBef>
              <a:buBlip>
                <a:blip r:embed="rId2"/>
              </a:buBlip>
              <a:defRPr sz="3250">
                <a:effectLst>
                  <a:outerShdw sx="100000" sy="100000" kx="0" ky="0" algn="b" rotWithShape="0" blurRad="16510" dist="8255" dir="5400000">
                    <a:srgbClr val="FFFFFF"/>
                  </a:outerShdw>
                </a:effectLst>
              </a:defRPr>
            </a:pPr>
            <a:r>
              <a:t>Increased inflammatory infiltrate in the lamina propria</a:t>
            </a:r>
          </a:p>
          <a:p>
            <a:pPr marL="379729" indent="-379729" defTabSz="536575">
              <a:spcBef>
                <a:spcPts val="2500"/>
              </a:spcBef>
              <a:buBlip>
                <a:blip r:embed="rId2"/>
              </a:buBlip>
              <a:defRPr sz="3250">
                <a:effectLst>
                  <a:outerShdw sx="100000" sy="100000" kx="0" ky="0" algn="b" rotWithShape="0" blurRad="16510" dist="8255" dir="5400000">
                    <a:srgbClr val="FFFFFF"/>
                  </a:outerShdw>
                </a:effectLst>
              </a:defRPr>
            </a:pPr>
            <a:r>
              <a:t>Collagenous Colitis</a:t>
            </a:r>
          </a:p>
          <a:p>
            <a:pPr lvl="1" marL="759459" indent="-379729" defTabSz="536575">
              <a:spcBef>
                <a:spcPts val="2500"/>
              </a:spcBef>
              <a:buBlip>
                <a:blip r:embed="rId2"/>
              </a:buBlip>
              <a:defRPr sz="3250">
                <a:effectLst>
                  <a:outerShdw sx="100000" sy="100000" kx="0" ky="0" algn="b" rotWithShape="0" blurRad="16510" dist="8255" dir="5400000">
                    <a:srgbClr val="FFFFFF"/>
                  </a:outerShdw>
                </a:effectLst>
              </a:defRPr>
            </a:pPr>
            <a:r>
              <a:t>Thickened collagenous band &gt;10mm (thicker distally)</a:t>
            </a:r>
          </a:p>
          <a:p>
            <a:pPr marL="379729" indent="-379729" defTabSz="536575">
              <a:spcBef>
                <a:spcPts val="2500"/>
              </a:spcBef>
              <a:buBlip>
                <a:blip r:embed="rId2"/>
              </a:buBlip>
              <a:defRPr sz="3250">
                <a:effectLst>
                  <a:outerShdw sx="100000" sy="100000" kx="0" ky="0" algn="b" rotWithShape="0" blurRad="16510" dist="8255" dir="5400000">
                    <a:srgbClr val="FFFFFF"/>
                  </a:outerShdw>
                </a:effectLst>
              </a:defRPr>
            </a:pPr>
            <a:r>
              <a:t>Incomplete Microscopic Colitis </a:t>
            </a:r>
          </a:p>
          <a:p>
            <a:pPr lvl="1" marL="759459" indent="-379729" defTabSz="536575">
              <a:spcBef>
                <a:spcPts val="2500"/>
              </a:spcBef>
              <a:buBlip>
                <a:blip r:embed="rId2"/>
              </a:buBlip>
              <a:defRPr sz="3250">
                <a:effectLst>
                  <a:outerShdw sx="100000" sy="100000" kx="0" ky="0" algn="b" rotWithShape="0" blurRad="16510" dist="8255" dir="5400000">
                    <a:srgbClr val="FFFFFF"/>
                  </a:outerShdw>
                </a:effectLst>
              </a:defRPr>
            </a:pPr>
            <a:r>
              <a:t>Increased inflammatory infiltrate in laminated propria</a:t>
            </a:r>
          </a:p>
          <a:p>
            <a:pPr lvl="1" marL="759459" indent="-379729" defTabSz="536575">
              <a:spcBef>
                <a:spcPts val="2500"/>
              </a:spcBef>
              <a:buBlip>
                <a:blip r:embed="rId2"/>
              </a:buBlip>
              <a:defRPr sz="3250">
                <a:effectLst>
                  <a:outerShdw sx="100000" sy="100000" kx="0" ky="0" algn="b" rotWithShape="0" blurRad="16510" dist="8255" dir="5400000">
                    <a:srgbClr val="FFFFFF"/>
                  </a:outerShdw>
                </a:effectLst>
              </a:defRPr>
            </a:pPr>
            <a:r>
              <a:t>LCi - IEL 10-20 + an i</a:t>
            </a:r>
          </a:p>
          <a:p>
            <a:pPr lvl="1" marL="759459" indent="-379729" defTabSz="536575">
              <a:spcBef>
                <a:spcPts val="2500"/>
              </a:spcBef>
              <a:buBlip>
                <a:blip r:embed="rId2"/>
              </a:buBlip>
              <a:defRPr sz="3250">
                <a:effectLst>
                  <a:outerShdw sx="100000" sy="100000" kx="0" ky="0" algn="b" rotWithShape="0" blurRad="16510" dist="8255" dir="5400000">
                    <a:srgbClr val="FFFFFF"/>
                  </a:outerShdw>
                </a:effectLst>
              </a:defRPr>
            </a:pPr>
            <a:r>
              <a:t>CCI - Subepithelial collagen band 5-10mm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Stone building in Morocco with ocean and sky in the background" descr="Stone building in Morocco with ocean and sky in the background"/>
          <p:cNvPicPr>
            <a:picLocks noChangeAspect="0"/>
          </p:cNvPicPr>
          <p:nvPr>
            <p:ph type="pic" idx="21"/>
          </p:nvPr>
        </p:nvPicPr>
        <p:blipFill>
          <a:blip r:embed="rId2">
            <a:extLst/>
          </a:blip>
          <a:stretch>
            <a:fillRect/>
          </a:stretch>
        </p:blipFill>
        <p:spPr>
          <a:xfrm>
            <a:off x="12405005" y="6849659"/>
            <a:ext cx="10572189" cy="5482041"/>
          </a:xfrm>
          <a:prstGeom prst="rect">
            <a:avLst/>
          </a:prstGeom>
        </p:spPr>
      </p:pic>
      <p:pic>
        <p:nvPicPr>
          <p:cNvPr id="191" name="Small city built into a hillside overlooking the ocean" descr="Small city built into a hillside overlooking the ocean"/>
          <p:cNvPicPr>
            <a:picLocks noChangeAspect="0"/>
          </p:cNvPicPr>
          <p:nvPr>
            <p:ph type="pic" idx="22"/>
          </p:nvPr>
        </p:nvPicPr>
        <p:blipFill>
          <a:blip r:embed="rId3">
            <a:extLst/>
          </a:blip>
          <a:stretch>
            <a:fillRect/>
          </a:stretch>
        </p:blipFill>
        <p:spPr>
          <a:xfrm>
            <a:off x="12483917" y="1338315"/>
            <a:ext cx="10414366" cy="5400570"/>
          </a:xfrm>
          <a:prstGeom prst="rect">
            <a:avLst/>
          </a:prstGeom>
        </p:spPr>
      </p:pic>
      <p:pic>
        <p:nvPicPr>
          <p:cNvPr id="192" name="Small city built into a hillside overlooking the ocean" descr="Small city built into a hillside overlooking the ocean"/>
          <p:cNvPicPr>
            <a:picLocks noChangeAspect="0"/>
          </p:cNvPicPr>
          <p:nvPr>
            <p:ph type="pic" idx="23"/>
          </p:nvPr>
        </p:nvPicPr>
        <p:blipFill>
          <a:blip r:embed="rId4">
            <a:extLst/>
          </a:blip>
          <a:stretch>
            <a:fillRect/>
          </a:stretch>
        </p:blipFill>
        <p:spPr>
          <a:xfrm>
            <a:off x="1631651" y="1384300"/>
            <a:ext cx="10553701" cy="10947400"/>
          </a:xfrm>
          <a:prstGeom prst="rect">
            <a:avLst/>
          </a:prstGeom>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Stone building in Morocco with ocean and sky in the background" descr="Stone building in Morocco with ocean and sky in the background"/>
          <p:cNvPicPr>
            <a:picLocks noChangeAspect="0"/>
          </p:cNvPicPr>
          <p:nvPr>
            <p:ph type="pic" idx="21"/>
          </p:nvPr>
        </p:nvPicPr>
        <p:blipFill>
          <a:blip r:embed="rId2">
            <a:extLst/>
          </a:blip>
          <a:stretch>
            <a:fillRect/>
          </a:stretch>
        </p:blipFill>
        <p:spPr>
          <a:xfrm>
            <a:off x="12573861" y="7018393"/>
            <a:ext cx="10236201" cy="5308601"/>
          </a:xfrm>
          <a:prstGeom prst="rect">
            <a:avLst/>
          </a:prstGeom>
        </p:spPr>
      </p:pic>
      <p:pic>
        <p:nvPicPr>
          <p:cNvPr id="195" name="Small city built into a hillside overlooking the ocean" descr="Small city built into a hillside overlooking the ocean"/>
          <p:cNvPicPr>
            <a:picLocks noChangeAspect="0"/>
          </p:cNvPicPr>
          <p:nvPr>
            <p:ph type="pic" idx="22"/>
          </p:nvPr>
        </p:nvPicPr>
        <p:blipFill>
          <a:blip r:embed="rId3">
            <a:extLst/>
          </a:blip>
          <a:stretch>
            <a:fillRect/>
          </a:stretch>
        </p:blipFill>
        <p:spPr>
          <a:xfrm>
            <a:off x="12573861" y="1384299"/>
            <a:ext cx="10236201" cy="5308601"/>
          </a:xfrm>
          <a:prstGeom prst="rect">
            <a:avLst/>
          </a:prstGeom>
        </p:spPr>
      </p:pic>
      <p:pic>
        <p:nvPicPr>
          <p:cNvPr id="196" name="Natural stone arch on a beach in Morocco" descr="Natural stone arch on a beach in Morocco"/>
          <p:cNvPicPr>
            <a:picLocks noChangeAspect="0"/>
          </p:cNvPicPr>
          <p:nvPr>
            <p:ph type="pic" idx="23"/>
          </p:nvPr>
        </p:nvPicPr>
        <p:blipFill>
          <a:blip r:embed="rId4">
            <a:extLst/>
          </a:blip>
          <a:stretch>
            <a:fillRect/>
          </a:stretch>
        </p:blipFill>
        <p:spPr>
          <a:xfrm>
            <a:off x="1631651" y="1384300"/>
            <a:ext cx="10553701" cy="10947401"/>
          </a:xfrm>
          <a:prstGeom prst="rect">
            <a:avLst/>
          </a:prstGeom>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Follow Up"/>
          <p:cNvSpPr txBox="1"/>
          <p:nvPr>
            <p:ph type="title"/>
          </p:nvPr>
        </p:nvSpPr>
        <p:spPr>
          <a:xfrm>
            <a:off x="2381250" y="1200150"/>
            <a:ext cx="19621500" cy="2324100"/>
          </a:xfrm>
          <a:prstGeom prst="rect">
            <a:avLst/>
          </a:prstGeom>
        </p:spPr>
        <p:txBody>
          <a:bodyPr/>
          <a:lstStyle/>
          <a:p>
            <a:pPr/>
            <a:r>
              <a:t>Follow Up</a:t>
            </a:r>
          </a:p>
        </p:txBody>
      </p:sp>
      <p:sp>
        <p:nvSpPr>
          <p:cNvPr id="199" name="Incidence of Coeliac disease in MC is 2-4% (0.4% in Normal controls)…"/>
          <p:cNvSpPr txBox="1"/>
          <p:nvPr>
            <p:ph type="body" idx="1"/>
          </p:nvPr>
        </p:nvSpPr>
        <p:spPr>
          <a:xfrm>
            <a:off x="2381250" y="4330700"/>
            <a:ext cx="19621500" cy="7899400"/>
          </a:xfrm>
          <a:prstGeom prst="rect">
            <a:avLst/>
          </a:prstGeom>
        </p:spPr>
        <p:txBody>
          <a:bodyPr/>
          <a:lstStyle/>
          <a:p>
            <a:pPr marL="519937" indent="-519937" defTabSz="734694">
              <a:spcBef>
                <a:spcPts val="3400"/>
              </a:spcBef>
              <a:buBlip>
                <a:blip r:embed="rId2"/>
              </a:buBlip>
              <a:defRPr sz="4450">
                <a:effectLst>
                  <a:outerShdw sx="100000" sy="100000" kx="0" ky="0" algn="b" rotWithShape="0" blurRad="22606" dist="11303" dir="5400000">
                    <a:srgbClr val="FFFFFF"/>
                  </a:outerShdw>
                </a:effectLst>
              </a:defRPr>
            </a:pPr>
            <a:r>
              <a:t>Incidence of Coeliac disease in MC is 2-4% (0.4% in Normal controls)</a:t>
            </a:r>
          </a:p>
          <a:p>
            <a:pPr marL="519937" indent="-519937" defTabSz="734694">
              <a:spcBef>
                <a:spcPts val="3400"/>
              </a:spcBef>
              <a:buBlip>
                <a:blip r:embed="rId2"/>
              </a:buBlip>
              <a:defRPr sz="4450">
                <a:effectLst>
                  <a:outerShdw sx="100000" sy="100000" kx="0" ky="0" algn="b" rotWithShape="0" blurRad="22606" dist="11303" dir="5400000">
                    <a:srgbClr val="FFFFFF"/>
                  </a:outerShdw>
                </a:effectLst>
              </a:defRPr>
            </a:pPr>
            <a:r>
              <a:t>No direct association with BAM, but bile acids can cause similar microscopic appearances</a:t>
            </a:r>
          </a:p>
          <a:p>
            <a:pPr marL="519937" indent="-519937" defTabSz="734694">
              <a:spcBef>
                <a:spcPts val="3400"/>
              </a:spcBef>
              <a:buBlip>
                <a:blip r:embed="rId2"/>
              </a:buBlip>
              <a:defRPr sz="4450">
                <a:effectLst>
                  <a:outerShdw sx="100000" sy="100000" kx="0" ky="0" algn="b" rotWithShape="0" blurRad="22606" dist="11303" dir="5400000">
                    <a:srgbClr val="FFFFFF"/>
                  </a:outerShdw>
                </a:effectLst>
              </a:defRPr>
            </a:pPr>
            <a:r>
              <a:t>Calprotectin predictive value is too low, although slightly higher than Normal / IBS</a:t>
            </a:r>
          </a:p>
          <a:p>
            <a:pPr marL="519937" indent="-519937" defTabSz="734694">
              <a:spcBef>
                <a:spcPts val="3400"/>
              </a:spcBef>
              <a:buBlip>
                <a:blip r:embed="rId2"/>
              </a:buBlip>
              <a:defRPr sz="4450">
                <a:effectLst>
                  <a:outerShdw sx="100000" sy="100000" kx="0" ky="0" algn="b" rotWithShape="0" blurRad="22606" dist="11303" dir="5400000">
                    <a:srgbClr val="FFFFFF"/>
                  </a:outerShdw>
                </a:effectLst>
              </a:defRPr>
            </a:pPr>
            <a:r>
              <a:t>Target should be symptomatic resolution</a:t>
            </a:r>
          </a:p>
          <a:p>
            <a:pPr marL="519937" indent="-519937" defTabSz="734694">
              <a:spcBef>
                <a:spcPts val="3400"/>
              </a:spcBef>
              <a:buBlip>
                <a:blip r:embed="rId2"/>
              </a:buBlip>
              <a:defRPr sz="4450">
                <a:effectLst>
                  <a:outerShdw sx="100000" sy="100000" kx="0" ky="0" algn="b" rotWithShape="0" blurRad="22606" dist="11303" dir="5400000">
                    <a:srgbClr val="FFFFFF"/>
                  </a:outerShdw>
                </a:effectLst>
              </a:defRPr>
            </a:pPr>
            <a:r>
              <a:t>Histological features persisted at 1 year in 77% CC, 64% LC &amp; 45% MCi</a:t>
            </a:r>
          </a:p>
          <a:p>
            <a:pPr marL="519937" indent="-519937" defTabSz="734694">
              <a:spcBef>
                <a:spcPts val="3400"/>
              </a:spcBef>
              <a:buBlip>
                <a:blip r:embed="rId2"/>
              </a:buBlip>
              <a:defRPr sz="4450">
                <a:effectLst>
                  <a:outerShdw sx="100000" sy="100000" kx="0" ky="0" algn="b" rotWithShape="0" blurRad="22606" dist="11303" dir="5400000">
                    <a:srgbClr val="FFFFFF"/>
                  </a:outerShdw>
                </a:effectLst>
              </a:defRPr>
            </a:pPr>
            <a:r>
              <a:t>……of whom 6%, 9% and 18% will convert to a different subtype, respectively.</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Results 1…"/>
          <p:cNvSpPr txBox="1"/>
          <p:nvPr/>
        </p:nvSpPr>
        <p:spPr>
          <a:xfrm>
            <a:off x="9789985" y="3745182"/>
            <a:ext cx="5106925" cy="120055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3716" defTabSz="329184">
              <a:lnSpc>
                <a:spcPct val="100000"/>
              </a:lnSpc>
              <a:spcBef>
                <a:spcPts val="0"/>
              </a:spcBef>
              <a:defRPr b="1" i="0" sz="2000" u="sng">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b="1" i="0" sz="2000" u="sng">
                <a:solidFill>
                  <a:srgbClr val="000000"/>
                </a:solidFill>
                <a:effectLst/>
                <a:latin typeface="Times New Roman"/>
                <a:ea typeface="Times New Roman"/>
                <a:cs typeface="Times New Roman"/>
                <a:sym typeface="Times New Roman"/>
              </a:defRPr>
            </a:pPr>
            <a:r>
              <a:t>Results 1</a:t>
            </a:r>
            <a:endParaRPr>
              <a:latin typeface="Arial"/>
              <a:ea typeface="Arial"/>
              <a:cs typeface="Arial"/>
              <a:sym typeface="Arial"/>
            </a:endParaR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rPr>
                <a:solidFill>
                  <a:srgbClr val="FF40FF"/>
                </a:solidFill>
              </a:rPr>
              <a:t>Over the 12 year period, the 1317 patients underwent a total of 527 lower GI procedures</a:t>
            </a:r>
            <a:r>
              <a:t>:</a:t>
            </a: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Lower GI procedures were performed for the following primary indications (above)</a:t>
            </a:r>
            <a:endParaRPr>
              <a:latin typeface="Arial"/>
              <a:ea typeface="Arial"/>
              <a:cs typeface="Arial"/>
              <a:sym typeface="Arial"/>
            </a:endParaR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3716" defTabSz="329184">
              <a:lnSpc>
                <a:spcPct val="100000"/>
              </a:lnSpc>
              <a:spcBef>
                <a:spcPts val="0"/>
              </a:spcBef>
              <a:defRPr i="0" sz="1600">
                <a:solidFill>
                  <a:srgbClr val="000000"/>
                </a:solidFill>
                <a:effectLst/>
                <a:latin typeface="Times New Roman"/>
                <a:ea typeface="Times New Roman"/>
                <a:cs typeface="Times New Roman"/>
                <a:sym typeface="Times New Roman"/>
              </a:defRPr>
            </a:pPr>
          </a:p>
        </p:txBody>
      </p:sp>
      <p:sp>
        <p:nvSpPr>
          <p:cNvPr id="202" name="The Prevalence of Anaemia in Coeliac disease, and the Demand in this group for Intra-venous Iron Therapy"/>
          <p:cNvSpPr txBox="1"/>
          <p:nvPr/>
        </p:nvSpPr>
        <p:spPr>
          <a:xfrm>
            <a:off x="7775447" y="804671"/>
            <a:ext cx="8750810" cy="865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329184">
              <a:lnSpc>
                <a:spcPct val="100000"/>
              </a:lnSpc>
              <a:spcBef>
                <a:spcPts val="0"/>
              </a:spcBef>
              <a:defRPr i="0" sz="2000">
                <a:solidFill>
                  <a:srgbClr val="000000"/>
                </a:solidFill>
                <a:latin typeface="Times New Roman"/>
                <a:ea typeface="Times New Roman"/>
                <a:cs typeface="Times New Roman"/>
                <a:sym typeface="Times New Roman"/>
              </a:defRPr>
            </a:lvl1pPr>
          </a:lstStyle>
          <a:p>
            <a:pPr>
              <a:defRPr>
                <a:effectLst/>
              </a:defRPr>
            </a:pPr>
            <a:r>
              <a:t>THE OUTCOME OF LOWER GASTROINTESTINAL INVESTIGATIONS IN COELIAC DISEASE: A 12 YEAR RETROSPECTIVE REVIEW FROM A DISTRICT GENERAL HOSPITAL PERSPECTIVE</a:t>
            </a:r>
          </a:p>
        </p:txBody>
      </p:sp>
      <p:sp>
        <p:nvSpPr>
          <p:cNvPr id="203" name="Luke Johnson, Giruba devi Sakthivel, Kamaran Rostami, Prof M. Marsh, Matt.W. Johnson"/>
          <p:cNvSpPr txBox="1"/>
          <p:nvPr/>
        </p:nvSpPr>
        <p:spPr>
          <a:xfrm>
            <a:off x="7830311" y="1947671"/>
            <a:ext cx="8558786" cy="9057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3716" algn="ctr"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Jay Patel</a:t>
            </a:r>
            <a:r>
              <a:rPr baseline="25875"/>
              <a:t>1</a:t>
            </a:r>
            <a:r>
              <a:t> , Meha Bhuva</a:t>
            </a:r>
            <a:r>
              <a:rPr baseline="25875"/>
              <a:t>1</a:t>
            </a:r>
            <a:r>
              <a:t> , Giruba D. Sakthivel</a:t>
            </a:r>
            <a:r>
              <a:rPr baseline="25875"/>
              <a:t>2</a:t>
            </a:r>
            <a:r>
              <a:t> ,  Kamran Rostami</a:t>
            </a:r>
            <a:r>
              <a:rPr baseline="25875"/>
              <a:t>3</a:t>
            </a:r>
            <a:r>
              <a:t> , </a:t>
            </a:r>
            <a:endParaRPr sz="600"/>
          </a:p>
          <a:p>
            <a:pPr indent="13716" algn="ctr"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Michael N. Marsh</a:t>
            </a:r>
            <a:r>
              <a:rPr baseline="25875"/>
              <a:t>1</a:t>
            </a:r>
            <a:r>
              <a:t> , Matt W. Johnson</a:t>
            </a:r>
            <a:r>
              <a:rPr baseline="25875"/>
              <a:t>1</a:t>
            </a:r>
            <a:endParaRPr sz="600"/>
          </a:p>
          <a:p>
            <a:pPr indent="13716" algn="ctr" defTabSz="329184">
              <a:lnSpc>
                <a:spcPct val="100000"/>
              </a:lnSpc>
              <a:spcBef>
                <a:spcPts val="0"/>
              </a:spcBef>
              <a:defRPr baseline="25875" i="0" sz="1600">
                <a:solidFill>
                  <a:srgbClr val="000000"/>
                </a:solidFill>
                <a:effectLst/>
                <a:latin typeface="Times New Roman"/>
                <a:ea typeface="Times New Roman"/>
                <a:cs typeface="Times New Roman"/>
                <a:sym typeface="Times New Roman"/>
              </a:defRPr>
            </a:pPr>
            <a:r>
              <a:t>1</a:t>
            </a:r>
            <a:r>
              <a:rPr baseline="0"/>
              <a:t>Gastroenterology, </a:t>
            </a:r>
            <a:r>
              <a:t>2</a:t>
            </a:r>
            <a:r>
              <a:rPr baseline="0"/>
              <a:t>Coding Department, Luton &amp; Dunstable  University Hospital, Luton, U.K.</a:t>
            </a:r>
            <a:endParaRPr baseline="17000" sz="600"/>
          </a:p>
          <a:p>
            <a:pPr indent="13716" algn="ctr" defTabSz="329184">
              <a:lnSpc>
                <a:spcPct val="100000"/>
              </a:lnSpc>
              <a:spcBef>
                <a:spcPts val="0"/>
              </a:spcBef>
              <a:defRPr baseline="25875" i="0" sz="1600">
                <a:solidFill>
                  <a:srgbClr val="000000"/>
                </a:solidFill>
                <a:effectLst/>
                <a:latin typeface="Times New Roman"/>
                <a:ea typeface="Times New Roman"/>
                <a:cs typeface="Times New Roman"/>
                <a:sym typeface="Times New Roman"/>
              </a:defRPr>
            </a:pPr>
            <a:r>
              <a:t>3</a:t>
            </a:r>
            <a:r>
              <a:rPr baseline="0"/>
              <a:t>Gastroenterology, Milton Keynes Hospital, Milton Keynes, U.K</a:t>
            </a:r>
          </a:p>
        </p:txBody>
      </p:sp>
      <p:sp>
        <p:nvSpPr>
          <p:cNvPr id="204" name="Line"/>
          <p:cNvSpPr/>
          <p:nvPr/>
        </p:nvSpPr>
        <p:spPr>
          <a:xfrm>
            <a:off x="4126991" y="630934"/>
            <a:ext cx="16076298" cy="575"/>
          </a:xfrm>
          <a:prstGeom prst="line">
            <a:avLst/>
          </a:prstGeom>
          <a:ln w="12700">
            <a:solidFill>
              <a:srgbClr val="0000FF"/>
            </a:solidFill>
          </a:ln>
        </p:spPr>
        <p:txBody>
          <a:bodyPr lIns="16458" tIns="16458" rIns="16458" bIns="16458"/>
          <a:lstStyle/>
          <a:p>
            <a:pPr defTabSz="329184">
              <a:lnSpc>
                <a:spcPct val="100000"/>
              </a:lnSpc>
              <a:spcBef>
                <a:spcPts val="0"/>
              </a:spcBef>
              <a:defRPr i="0" sz="400">
                <a:solidFill>
                  <a:srgbClr val="000000"/>
                </a:solidFill>
                <a:effectLst/>
                <a:latin typeface="Helvetica"/>
                <a:ea typeface="Helvetica"/>
                <a:cs typeface="Helvetica"/>
                <a:sym typeface="Helvetica"/>
              </a:defRPr>
            </a:pPr>
          </a:p>
        </p:txBody>
      </p:sp>
      <p:sp>
        <p:nvSpPr>
          <p:cNvPr id="205" name="Line"/>
          <p:cNvSpPr/>
          <p:nvPr/>
        </p:nvSpPr>
        <p:spPr>
          <a:xfrm>
            <a:off x="20203289" y="630935"/>
            <a:ext cx="26287" cy="12563858"/>
          </a:xfrm>
          <a:prstGeom prst="line">
            <a:avLst/>
          </a:prstGeom>
          <a:ln w="12700">
            <a:solidFill>
              <a:srgbClr val="0000FF"/>
            </a:solidFill>
          </a:ln>
        </p:spPr>
        <p:txBody>
          <a:bodyPr lIns="16458" tIns="16458" rIns="16458" bIns="16458"/>
          <a:lstStyle/>
          <a:p>
            <a:pPr defTabSz="329184">
              <a:lnSpc>
                <a:spcPct val="100000"/>
              </a:lnSpc>
              <a:spcBef>
                <a:spcPts val="0"/>
              </a:spcBef>
              <a:defRPr i="0" sz="400">
                <a:solidFill>
                  <a:srgbClr val="000000"/>
                </a:solidFill>
                <a:effectLst/>
                <a:latin typeface="Helvetica"/>
                <a:ea typeface="Helvetica"/>
                <a:cs typeface="Helvetica"/>
                <a:sym typeface="Helvetica"/>
              </a:defRPr>
            </a:pPr>
          </a:p>
        </p:txBody>
      </p:sp>
      <p:sp>
        <p:nvSpPr>
          <p:cNvPr id="206" name="Line"/>
          <p:cNvSpPr/>
          <p:nvPr/>
        </p:nvSpPr>
        <p:spPr>
          <a:xfrm flipH="1">
            <a:off x="4154423" y="13167359"/>
            <a:ext cx="16076297" cy="574"/>
          </a:xfrm>
          <a:prstGeom prst="line">
            <a:avLst/>
          </a:prstGeom>
          <a:ln w="12700">
            <a:solidFill>
              <a:srgbClr val="0000FF"/>
            </a:solidFill>
          </a:ln>
        </p:spPr>
        <p:txBody>
          <a:bodyPr lIns="16458" tIns="16458" rIns="16458" bIns="16458"/>
          <a:lstStyle/>
          <a:p>
            <a:pPr defTabSz="329184">
              <a:lnSpc>
                <a:spcPct val="100000"/>
              </a:lnSpc>
              <a:spcBef>
                <a:spcPts val="0"/>
              </a:spcBef>
              <a:defRPr i="0" sz="400">
                <a:solidFill>
                  <a:srgbClr val="000000"/>
                </a:solidFill>
                <a:effectLst/>
                <a:latin typeface="Helvetica"/>
                <a:ea typeface="Helvetica"/>
                <a:cs typeface="Helvetica"/>
                <a:sym typeface="Helvetica"/>
              </a:defRPr>
            </a:pPr>
          </a:p>
        </p:txBody>
      </p:sp>
      <p:sp>
        <p:nvSpPr>
          <p:cNvPr id="207" name="Line"/>
          <p:cNvSpPr/>
          <p:nvPr/>
        </p:nvSpPr>
        <p:spPr>
          <a:xfrm flipV="1">
            <a:off x="4126991" y="630935"/>
            <a:ext cx="1" cy="12536426"/>
          </a:xfrm>
          <a:prstGeom prst="line">
            <a:avLst/>
          </a:prstGeom>
          <a:ln w="12700">
            <a:solidFill>
              <a:srgbClr val="0000FF"/>
            </a:solidFill>
          </a:ln>
        </p:spPr>
        <p:txBody>
          <a:bodyPr lIns="16458" tIns="16458" rIns="16458" bIns="16458"/>
          <a:lstStyle/>
          <a:p>
            <a:pPr defTabSz="329184">
              <a:lnSpc>
                <a:spcPct val="100000"/>
              </a:lnSpc>
              <a:spcBef>
                <a:spcPts val="0"/>
              </a:spcBef>
              <a:defRPr i="0" sz="400">
                <a:solidFill>
                  <a:srgbClr val="000000"/>
                </a:solidFill>
                <a:effectLst/>
                <a:latin typeface="Helvetica"/>
                <a:ea typeface="Helvetica"/>
                <a:cs typeface="Helvetica"/>
                <a:sym typeface="Helvetica"/>
              </a:defRPr>
            </a:pPr>
          </a:p>
        </p:txBody>
      </p:sp>
      <p:sp>
        <p:nvSpPr>
          <p:cNvPr id="208" name="Introduction…"/>
          <p:cNvSpPr txBox="1"/>
          <p:nvPr/>
        </p:nvSpPr>
        <p:spPr>
          <a:xfrm>
            <a:off x="4518430" y="3745182"/>
            <a:ext cx="4992625" cy="853846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329184">
              <a:lnSpc>
                <a:spcPct val="100000"/>
              </a:lnSpc>
              <a:spcBef>
                <a:spcPts val="0"/>
              </a:spcBef>
              <a:defRPr b="1" i="0" sz="2000" u="sng">
                <a:solidFill>
                  <a:srgbClr val="000000"/>
                </a:solidFill>
                <a:effectLst/>
                <a:latin typeface="Times New Roman"/>
                <a:ea typeface="Times New Roman"/>
                <a:cs typeface="Times New Roman"/>
                <a:sym typeface="Times New Roman"/>
              </a:defRPr>
            </a:pPr>
          </a:p>
          <a:p>
            <a:pPr defTabSz="329184">
              <a:lnSpc>
                <a:spcPct val="100000"/>
              </a:lnSpc>
              <a:spcBef>
                <a:spcPts val="0"/>
              </a:spcBef>
              <a:defRPr b="1" i="0" sz="2000" u="sng">
                <a:solidFill>
                  <a:srgbClr val="000000"/>
                </a:solidFill>
                <a:effectLst/>
                <a:latin typeface="Times New Roman"/>
                <a:ea typeface="Times New Roman"/>
                <a:cs typeface="Times New Roman"/>
                <a:sym typeface="Times New Roman"/>
              </a:defRPr>
            </a:pPr>
            <a:r>
              <a:t>Introduction</a:t>
            </a:r>
            <a:endParaRPr>
              <a:latin typeface="Arial"/>
              <a:ea typeface="Arial"/>
              <a:cs typeface="Arial"/>
              <a:sym typeface="Arial"/>
            </a:endParaRPr>
          </a:p>
          <a:p>
            <a:pPr defTabSz="329184">
              <a:lnSpc>
                <a:spcPct val="100000"/>
              </a:lnSpc>
              <a:spcBef>
                <a:spcPts val="0"/>
              </a:spcBef>
              <a:defRPr b="1" i="0" sz="1600" u="sng">
                <a:solidFill>
                  <a:srgbClr val="000000"/>
                </a:solidFill>
                <a:effectLst/>
                <a:latin typeface="Times New Roman"/>
                <a:ea typeface="Times New Roman"/>
                <a:cs typeface="Times New Roman"/>
                <a:sym typeface="Times New Roman"/>
              </a:defRPr>
            </a:p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Lower gastrointestinal (GI) endoscopy is frequently requested in patients with coeliac disease (CD) who present with a change in their bowel habit (CIBH). Constipation is the most common complaint. However, diarrhoea or “looser stools”, regardless of age, and often in the absence of other red-flag features such as weight-loss, is often referred in for colonoscopies review. This is primarily driven by concerns about possible  underlying microscopic colitis (MSC). There is, however, little evidence in the current literature to determine direct causation between CD and MSC, whilst the strength of the association is still not fully known. </a:t>
            </a:r>
            <a:endParaRPr b="1" u="sng"/>
          </a:p>
          <a:p>
            <a:pPr defTabSz="329184">
              <a:lnSpc>
                <a:spcPct val="100000"/>
              </a:lnSpc>
              <a:spcBef>
                <a:spcPts val="0"/>
              </a:spcBef>
              <a:defRPr b="1" i="0" sz="1600" u="sng">
                <a:solidFill>
                  <a:srgbClr val="000000"/>
                </a:solidFill>
                <a:effectLst/>
                <a:latin typeface="Times New Roman"/>
                <a:ea typeface="Times New Roman"/>
                <a:cs typeface="Times New Roman"/>
                <a:sym typeface="Times New Roman"/>
              </a:defRPr>
            </a:pPr>
          </a:p>
          <a:p>
            <a:pPr defTabSz="329184">
              <a:lnSpc>
                <a:spcPct val="100000"/>
              </a:lnSpc>
              <a:spcBef>
                <a:spcPts val="0"/>
              </a:spcBef>
              <a:defRPr b="1" i="0" sz="1600" u="sng">
                <a:solidFill>
                  <a:srgbClr val="000000"/>
                </a:solidFill>
                <a:effectLst/>
                <a:latin typeface="Times New Roman"/>
                <a:ea typeface="Times New Roman"/>
                <a:cs typeface="Times New Roman"/>
                <a:sym typeface="Times New Roman"/>
              </a:defRPr>
            </a:pPr>
          </a:p>
          <a:p>
            <a:pPr defTabSz="329184">
              <a:lnSpc>
                <a:spcPct val="100000"/>
              </a:lnSpc>
              <a:spcBef>
                <a:spcPts val="0"/>
              </a:spcBef>
              <a:defRPr b="1" i="0" sz="2000" u="sng">
                <a:solidFill>
                  <a:srgbClr val="000000"/>
                </a:solidFill>
                <a:effectLst/>
                <a:latin typeface="Times New Roman"/>
                <a:ea typeface="Times New Roman"/>
                <a:cs typeface="Times New Roman"/>
                <a:sym typeface="Times New Roman"/>
              </a:defRPr>
            </a:pPr>
            <a:r>
              <a:t>Aims </a:t>
            </a:r>
            <a:endParaRPr>
              <a:latin typeface="Arial"/>
              <a:ea typeface="Arial"/>
              <a:cs typeface="Arial"/>
              <a:sym typeface="Arial"/>
            </a:endParaR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We set out to review the number of CD patients </a:t>
            </a:r>
            <a:endParaRPr>
              <a:latin typeface="Arial"/>
              <a:ea typeface="Arial"/>
              <a:cs typeface="Arial"/>
              <a:sym typeface="Arial"/>
            </a:endParaR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referred locally for lower gastrointestinal (GI) procedures, the primary referral reason and the outcomes.</a:t>
            </a:r>
            <a:endParaRPr>
              <a:latin typeface="Arial"/>
              <a:ea typeface="Arial"/>
              <a:cs typeface="Arial"/>
              <a:sym typeface="Arial"/>
            </a:endParaR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endParaRPr>
              <a:latin typeface="Arial"/>
              <a:ea typeface="Arial"/>
              <a:cs typeface="Arial"/>
              <a:sym typeface="Arial"/>
            </a:endParaR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 </a:t>
            </a:r>
            <a:r>
              <a:rPr b="1" sz="2000" u="sng"/>
              <a:t>Method</a:t>
            </a:r>
            <a:endParaRPr>
              <a:latin typeface="Arial"/>
              <a:ea typeface="Arial"/>
              <a:cs typeface="Arial"/>
              <a:sym typeface="Arial"/>
            </a:endParaRPr>
          </a:p>
          <a:p>
            <a:pPr defTabSz="329184">
              <a:lnSpc>
                <a:spcPct val="100000"/>
              </a:lnSpc>
              <a:spcBef>
                <a:spcPts val="0"/>
              </a:spcBef>
              <a:defRPr b="1" i="0" sz="2000" u="sng">
                <a:solidFill>
                  <a:srgbClr val="000000"/>
                </a:solidFill>
                <a:effectLst/>
                <a:latin typeface="Times New Roman"/>
                <a:ea typeface="Times New Roman"/>
                <a:cs typeface="Times New Roman"/>
                <a:sym typeface="Times New Roman"/>
              </a:defRPr>
            </a:p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The Luton &amp; Dunstable University Hospital has a database of 1317 patients with coeliac disease </a:t>
            </a:r>
            <a:endParaRPr>
              <a:latin typeface="Arial"/>
              <a:ea typeface="Arial"/>
              <a:cs typeface="Arial"/>
              <a:sym typeface="Arial"/>
            </a:endParaR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[Male n= 467, Female n= 850</a:t>
            </a:r>
            <a:endParaRPr>
              <a:latin typeface="Arial"/>
              <a:ea typeface="Arial"/>
              <a:cs typeface="Arial"/>
              <a:sym typeface="Arial"/>
            </a:endParaR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Age range: 1-102 years old; mean age 58]. </a:t>
            </a:r>
            <a:endParaRPr>
              <a:latin typeface="Arial"/>
              <a:ea typeface="Arial"/>
              <a:cs typeface="Arial"/>
              <a:sym typeface="Arial"/>
            </a:endParaR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Using the database for reference, the hospital coding system was used to analyse the total number of lower </a:t>
            </a:r>
            <a:endParaRPr>
              <a:latin typeface="Arial"/>
              <a:ea typeface="Arial"/>
              <a:cs typeface="Arial"/>
              <a:sym typeface="Arial"/>
            </a:endParaR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GI endoscopy procedures performed for these </a:t>
            </a:r>
            <a:endParaRPr>
              <a:latin typeface="Arial"/>
              <a:ea typeface="Arial"/>
              <a:cs typeface="Arial"/>
              <a:sym typeface="Arial"/>
            </a:endParaR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patients during 2005-2016. </a:t>
            </a:r>
            <a:endParaRPr>
              <a:latin typeface="Arial"/>
              <a:ea typeface="Arial"/>
              <a:cs typeface="Arial"/>
              <a:sym typeface="Arial"/>
            </a:endParaR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Indications for the procedures were identified, along with their further histopathological analysis.</a:t>
            </a:r>
            <a:endParaRPr b="1" u="sng"/>
          </a:p>
        </p:txBody>
      </p:sp>
      <p:sp>
        <p:nvSpPr>
          <p:cNvPr id="209" name="Line"/>
          <p:cNvSpPr/>
          <p:nvPr/>
        </p:nvSpPr>
        <p:spPr>
          <a:xfrm flipH="1">
            <a:off x="4593335" y="3182112"/>
            <a:ext cx="15500225" cy="571"/>
          </a:xfrm>
          <a:prstGeom prst="line">
            <a:avLst/>
          </a:prstGeom>
          <a:ln w="12700">
            <a:solidFill>
              <a:srgbClr val="0000FF"/>
            </a:solidFill>
          </a:ln>
        </p:spPr>
        <p:txBody>
          <a:bodyPr lIns="16458" tIns="16458" rIns="16458" bIns="16458"/>
          <a:lstStyle/>
          <a:p>
            <a:pPr defTabSz="329184">
              <a:lnSpc>
                <a:spcPct val="100000"/>
              </a:lnSpc>
              <a:spcBef>
                <a:spcPts val="0"/>
              </a:spcBef>
              <a:defRPr i="0" sz="400">
                <a:solidFill>
                  <a:srgbClr val="000000"/>
                </a:solidFill>
                <a:effectLst/>
                <a:latin typeface="Helvetica"/>
                <a:ea typeface="Helvetica"/>
                <a:cs typeface="Helvetica"/>
                <a:sym typeface="Helvetica"/>
              </a:defRPr>
            </a:pPr>
          </a:p>
        </p:txBody>
      </p:sp>
      <p:pic>
        <p:nvPicPr>
          <p:cNvPr id="210" name="image.jpeg" descr="image.jpeg"/>
          <p:cNvPicPr>
            <a:picLocks noChangeAspect="1"/>
          </p:cNvPicPr>
          <p:nvPr/>
        </p:nvPicPr>
        <p:blipFill>
          <a:blip r:embed="rId2">
            <a:extLst/>
          </a:blip>
          <a:stretch>
            <a:fillRect/>
          </a:stretch>
        </p:blipFill>
        <p:spPr>
          <a:xfrm>
            <a:off x="9695688" y="12344400"/>
            <a:ext cx="4619436" cy="728092"/>
          </a:xfrm>
          <a:prstGeom prst="rect">
            <a:avLst/>
          </a:prstGeom>
          <a:ln w="12700">
            <a:miter lim="400000"/>
          </a:ln>
        </p:spPr>
      </p:pic>
      <p:pic>
        <p:nvPicPr>
          <p:cNvPr id="211" name="image.jpeg" descr="image.jpeg"/>
          <p:cNvPicPr>
            <a:picLocks noChangeAspect="1"/>
          </p:cNvPicPr>
          <p:nvPr/>
        </p:nvPicPr>
        <p:blipFill>
          <a:blip r:embed="rId3">
            <a:extLst/>
          </a:blip>
          <a:srcRect l="0" t="5290" r="0" b="12044"/>
          <a:stretch>
            <a:fillRect/>
          </a:stretch>
        </p:blipFill>
        <p:spPr>
          <a:xfrm>
            <a:off x="4264151" y="822959"/>
            <a:ext cx="3447289" cy="1796797"/>
          </a:xfrm>
          <a:prstGeom prst="rect">
            <a:avLst/>
          </a:prstGeom>
          <a:ln w="12700">
            <a:miter lim="400000"/>
          </a:ln>
        </p:spPr>
      </p:pic>
      <p:pic>
        <p:nvPicPr>
          <p:cNvPr id="212" name="image.jpeg" descr="image.jpeg"/>
          <p:cNvPicPr>
            <a:picLocks noChangeAspect="1"/>
          </p:cNvPicPr>
          <p:nvPr/>
        </p:nvPicPr>
        <p:blipFill>
          <a:blip r:embed="rId4">
            <a:extLst/>
          </a:blip>
          <a:stretch>
            <a:fillRect/>
          </a:stretch>
        </p:blipFill>
        <p:spPr>
          <a:xfrm>
            <a:off x="16690847" y="822959"/>
            <a:ext cx="3447289" cy="1796797"/>
          </a:xfrm>
          <a:prstGeom prst="rect">
            <a:avLst/>
          </a:prstGeom>
          <a:ln w="12700">
            <a:miter lim="400000"/>
          </a:ln>
        </p:spPr>
      </p:pic>
      <p:sp>
        <p:nvSpPr>
          <p:cNvPr id="213" name="Results 2…"/>
          <p:cNvSpPr txBox="1"/>
          <p:nvPr/>
        </p:nvSpPr>
        <p:spPr>
          <a:xfrm>
            <a:off x="14872944" y="3722053"/>
            <a:ext cx="5168076" cy="85703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4287" defTabSz="329184">
              <a:lnSpc>
                <a:spcPct val="100000"/>
              </a:lnSpc>
              <a:spcBef>
                <a:spcPts val="0"/>
              </a:spcBef>
              <a:defRPr b="1" i="0" sz="2000" u="sng">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b="1" i="0" sz="2000" u="sng">
                <a:solidFill>
                  <a:srgbClr val="000000"/>
                </a:solidFill>
                <a:effectLst/>
                <a:latin typeface="Times New Roman"/>
                <a:ea typeface="Times New Roman"/>
                <a:cs typeface="Times New Roman"/>
                <a:sym typeface="Times New Roman"/>
              </a:defRPr>
            </a:pPr>
            <a:r>
              <a:t>Results 2</a:t>
            </a: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MSC was found in just 4 patients presenting with CIBH (4/252, 1.6%). </a:t>
            </a: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Other findings:</a:t>
            </a: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b="1" i="0" sz="2000" u="sng">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b="1" i="0" sz="2000" u="sng">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b="1" i="0" sz="2000" u="sng">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b="1" i="0" sz="2000" u="sng">
                <a:solidFill>
                  <a:srgbClr val="000000"/>
                </a:solidFill>
                <a:effectLst/>
                <a:latin typeface="Times New Roman"/>
                <a:ea typeface="Times New Roman"/>
                <a:cs typeface="Times New Roman"/>
                <a:sym typeface="Times New Roman"/>
              </a:defRPr>
            </a:pPr>
            <a:r>
              <a:t>Conclusions </a:t>
            </a:r>
          </a:p>
          <a:p>
            <a:pPr indent="14287" defTabSz="329184">
              <a:lnSpc>
                <a:spcPct val="100000"/>
              </a:lnSpc>
              <a:spcBef>
                <a:spcPts val="0"/>
              </a:spcBef>
              <a:defRPr b="1" i="0" sz="1600" u="sng">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48% of the lower GI procedures performed in CD patients were due to CIBH, and </a:t>
            </a:r>
            <a:r>
              <a:rPr>
                <a:solidFill>
                  <a:srgbClr val="FF40FF"/>
                </a:solidFill>
              </a:rPr>
              <a:t>MSC was only found in 4/527 (&lt;1%) </a:t>
            </a:r>
            <a:r>
              <a:t>of these patients, suggesting a weak association. </a:t>
            </a: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Melanosis coli was histologically identified in 38.5% of procedures performed for CIBH. We know constipation is a common symptom in CD and melanosis coli is often attributed to use of  laxatives; however a direct pathological link between CD and melanosis coli cannot be excluded. </a:t>
            </a: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i="0" sz="1600">
                <a:solidFill>
                  <a:srgbClr val="000000"/>
                </a:solidFill>
                <a:effectLst/>
                <a:latin typeface="Times New Roman"/>
                <a:ea typeface="Times New Roman"/>
                <a:cs typeface="Times New Roman"/>
                <a:sym typeface="Times New Roman"/>
              </a:defRPr>
            </a:pPr>
            <a:r>
              <a:t>Consultations relating to CIBH in CD patients should focus on constipation and use of laxatives, however, the role of calprotectin +/- </a:t>
            </a:r>
            <a:r>
              <a:rPr>
                <a:solidFill>
                  <a:srgbClr val="FF40FF"/>
                </a:solidFill>
              </a:rPr>
              <a:t>endoscopy remains crucial, given the number of new cases of colorectal cancer (20, 4%) and IBD (26, 5%) identified in our CD cohort.</a:t>
            </a:r>
            <a:endParaRPr>
              <a:solidFill>
                <a:srgbClr val="FF40FF"/>
              </a:solidFill>
            </a:endParaRPr>
          </a:p>
          <a:p>
            <a:pPr indent="14287" defTabSz="329184">
              <a:lnSpc>
                <a:spcPct val="100000"/>
              </a:lnSpc>
              <a:spcBef>
                <a:spcPts val="0"/>
              </a:spcBef>
              <a:defRPr i="0" sz="400">
                <a:solidFill>
                  <a:srgbClr val="000000"/>
                </a:solidFill>
                <a:effectLst/>
                <a:latin typeface="Times New Roman"/>
                <a:ea typeface="Times New Roman"/>
                <a:cs typeface="Times New Roman"/>
                <a:sym typeface="Times New Roman"/>
              </a:defRPr>
            </a:pPr>
          </a:p>
          <a:p>
            <a:pPr indent="14287" defTabSz="329184">
              <a:lnSpc>
                <a:spcPct val="100000"/>
              </a:lnSpc>
              <a:spcBef>
                <a:spcPts val="0"/>
              </a:spcBef>
              <a:defRPr i="0" sz="400">
                <a:solidFill>
                  <a:srgbClr val="000000"/>
                </a:solidFill>
                <a:effectLst/>
                <a:latin typeface="Times New Roman"/>
                <a:ea typeface="Times New Roman"/>
                <a:cs typeface="Times New Roman"/>
                <a:sym typeface="Times New Roman"/>
              </a:defRPr>
            </a:pPr>
          </a:p>
        </p:txBody>
      </p:sp>
      <p:sp>
        <p:nvSpPr>
          <p:cNvPr id="214" name="PWE-137"/>
          <p:cNvSpPr/>
          <p:nvPr/>
        </p:nvSpPr>
        <p:spPr>
          <a:xfrm>
            <a:off x="18665952" y="13222223"/>
            <a:ext cx="1563625" cy="404393"/>
          </a:xfrm>
          <a:prstGeom prst="rect">
            <a:avLst/>
          </a:prstGeom>
          <a:ln w="3175">
            <a:solidFill>
              <a:srgbClr val="000000"/>
            </a:solidFill>
            <a:miter lim="400000"/>
          </a:ln>
          <a:extLst>
            <a:ext uri="{C572A759-6A51-4108-AA02-DFA0A04FC94B}">
              <ma14:wrappingTextBoxFlag xmlns:ma14="http://schemas.microsoft.com/office/mac/drawingml/2011/main" val="1"/>
            </a:ext>
          </a:extLst>
        </p:spPr>
        <p:txBody>
          <a:bodyPr lIns="16458" tIns="16458" rIns="16458" bIns="16458">
            <a:spAutoFit/>
          </a:bodyPr>
          <a:lstStyle>
            <a:lvl1pPr defTabSz="164592">
              <a:lnSpc>
                <a:spcPct val="100000"/>
              </a:lnSpc>
              <a:spcBef>
                <a:spcPts val="0"/>
              </a:spcBef>
              <a:defRPr i="0" sz="2400">
                <a:solidFill>
                  <a:srgbClr val="000000"/>
                </a:solidFill>
                <a:latin typeface="Helvetica"/>
                <a:ea typeface="Helvetica"/>
                <a:cs typeface="Helvetica"/>
                <a:sym typeface="Helvetica"/>
              </a:defRPr>
            </a:lvl1pPr>
          </a:lstStyle>
          <a:p>
            <a:pPr>
              <a:defRPr>
                <a:effectLst/>
              </a:defRPr>
            </a:pPr>
            <a:r>
              <a:t>PTU-136 </a:t>
            </a:r>
          </a:p>
        </p:txBody>
      </p:sp>
      <p:graphicFrame>
        <p:nvGraphicFramePr>
          <p:cNvPr id="215" name="Group 35"/>
          <p:cNvGraphicFramePr/>
          <p:nvPr/>
        </p:nvGraphicFramePr>
        <p:xfrm>
          <a:off x="14669498" y="5726936"/>
          <a:ext cx="4470436" cy="209728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206897"/>
                <a:gridCol w="2260362"/>
              </a:tblGrid>
              <a:tr h="389571">
                <a:tc>
                  <a:txBody>
                    <a:bodyPr/>
                    <a:lstStyle/>
                    <a:p>
                      <a:pPr defTabSz="329184">
                        <a:defRPr sz="1800">
                          <a:solidFill>
                            <a:srgbClr val="000000"/>
                          </a:solidFill>
                          <a:effectLst/>
                        </a:defRPr>
                      </a:pPr>
                      <a:r>
                        <a:rPr b="1" sz="1600">
                          <a:latin typeface="Times New Roman"/>
                          <a:ea typeface="Times New Roman"/>
                          <a:cs typeface="Times New Roman"/>
                          <a:sym typeface="Times New Roman"/>
                        </a:rPr>
                        <a:t>Diagnosis</a:t>
                      </a:r>
                    </a:p>
                  </a:txBody>
                  <a:tcPr marL="45720" marR="45720" marT="45720" marB="45720" anchor="t" anchorCtr="0" horzOverflow="overflow">
                    <a:lnL w="3175">
                      <a:solidFill>
                        <a:srgbClr val="000000"/>
                      </a:solidFill>
                    </a:lnL>
                    <a:lnR w="3175">
                      <a:solidFill>
                        <a:srgbClr val="000000"/>
                      </a:solidFill>
                    </a:lnR>
                    <a:lnT w="3175">
                      <a:solidFill>
                        <a:srgbClr val="000000"/>
                      </a:solidFill>
                    </a:lnT>
                    <a:lnB w="3175">
                      <a:solidFill>
                        <a:srgbClr val="000000"/>
                      </a:solidFill>
                    </a:lnB>
                  </a:tcPr>
                </a:tc>
                <a:tc>
                  <a:txBody>
                    <a:bodyPr/>
                    <a:lstStyle/>
                    <a:p>
                      <a:pPr defTabSz="329184">
                        <a:defRPr sz="1800">
                          <a:solidFill>
                            <a:srgbClr val="000000"/>
                          </a:solidFill>
                          <a:effectLst/>
                        </a:defRPr>
                      </a:pPr>
                      <a:r>
                        <a:rPr b="1" sz="1600">
                          <a:latin typeface="Times New Roman"/>
                          <a:ea typeface="Times New Roman"/>
                          <a:cs typeface="Times New Roman"/>
                          <a:sym typeface="Times New Roman"/>
                        </a:rPr>
                        <a:t>N=</a:t>
                      </a:r>
                    </a:p>
                  </a:txBody>
                  <a:tcPr marL="45720" marR="45720" marT="45720" marB="45720" anchor="t" anchorCtr="0" horzOverflow="overflow">
                    <a:lnL w="3175">
                      <a:solidFill>
                        <a:srgbClr val="000000"/>
                      </a:solidFill>
                    </a:lnL>
                    <a:lnR w="3175">
                      <a:solidFill>
                        <a:srgbClr val="000000"/>
                      </a:solidFill>
                    </a:lnR>
                    <a:lnT w="3175">
                      <a:solidFill>
                        <a:srgbClr val="000000"/>
                      </a:solidFill>
                    </a:lnT>
                    <a:lnB w="3175">
                      <a:solidFill>
                        <a:srgbClr val="000000"/>
                      </a:solidFill>
                    </a:lnB>
                  </a:tcPr>
                </a:tc>
              </a:tr>
              <a:tr h="543183">
                <a:tc>
                  <a:txBody>
                    <a:bodyPr/>
                    <a:lstStyle/>
                    <a:p>
                      <a:pPr defTabSz="329184">
                        <a:defRPr sz="1800">
                          <a:solidFill>
                            <a:srgbClr val="000000"/>
                          </a:solidFill>
                          <a:effectLst/>
                        </a:defRPr>
                      </a:pPr>
                      <a:r>
                        <a:rPr sz="1600">
                          <a:latin typeface="Times New Roman"/>
                          <a:ea typeface="Times New Roman"/>
                          <a:cs typeface="Times New Roman"/>
                          <a:sym typeface="Times New Roman"/>
                        </a:rPr>
                        <a:t>New lower GI malignancy</a:t>
                      </a:r>
                    </a:p>
                  </a:txBody>
                  <a:tcPr marL="45720" marR="45720" marT="45720" marB="45720" anchor="t" anchorCtr="0" horzOverflow="overflow">
                    <a:lnL w="3175">
                      <a:solidFill>
                        <a:srgbClr val="000000"/>
                      </a:solidFill>
                    </a:lnL>
                    <a:lnR w="3175">
                      <a:solidFill>
                        <a:srgbClr val="000000"/>
                      </a:solidFill>
                    </a:lnR>
                    <a:lnT w="3175">
                      <a:solidFill>
                        <a:srgbClr val="000000"/>
                      </a:solidFill>
                    </a:lnT>
                    <a:lnB w="3175">
                      <a:solidFill>
                        <a:srgbClr val="000000"/>
                      </a:solidFill>
                    </a:lnB>
                  </a:tcPr>
                </a:tc>
                <a:tc>
                  <a:txBody>
                    <a:bodyPr/>
                    <a:lstStyle/>
                    <a:p>
                      <a:pPr defTabSz="329184">
                        <a:defRPr sz="1800">
                          <a:solidFill>
                            <a:srgbClr val="000000"/>
                          </a:solidFill>
                          <a:effectLst/>
                        </a:defRPr>
                      </a:pPr>
                      <a:r>
                        <a:rPr sz="1600">
                          <a:solidFill>
                            <a:srgbClr val="FF40FF"/>
                          </a:solidFill>
                          <a:latin typeface="Times New Roman"/>
                          <a:ea typeface="Times New Roman"/>
                          <a:cs typeface="Times New Roman"/>
                          <a:sym typeface="Times New Roman"/>
                        </a:rPr>
                        <a:t>20 (1 for CIBH)</a:t>
                      </a:r>
                    </a:p>
                  </a:txBody>
                  <a:tcPr marL="45720" marR="45720" marT="45720" marB="45720" anchor="t" anchorCtr="0" horzOverflow="overflow">
                    <a:lnL w="3175">
                      <a:solidFill>
                        <a:srgbClr val="000000"/>
                      </a:solidFill>
                    </a:lnL>
                    <a:lnR w="3175">
                      <a:solidFill>
                        <a:srgbClr val="000000"/>
                      </a:solidFill>
                    </a:lnR>
                    <a:lnT w="3175">
                      <a:solidFill>
                        <a:srgbClr val="000000"/>
                      </a:solidFill>
                    </a:lnT>
                    <a:lnB w="3175">
                      <a:solidFill>
                        <a:srgbClr val="000000"/>
                      </a:solidFill>
                    </a:lnB>
                  </a:tcPr>
                </a:tc>
              </a:tr>
              <a:tr h="389571">
                <a:tc>
                  <a:txBody>
                    <a:bodyPr/>
                    <a:lstStyle/>
                    <a:p>
                      <a:pPr defTabSz="329184">
                        <a:defRPr sz="1800">
                          <a:solidFill>
                            <a:srgbClr val="000000"/>
                          </a:solidFill>
                          <a:effectLst/>
                        </a:defRPr>
                      </a:pPr>
                      <a:r>
                        <a:rPr sz="1600">
                          <a:latin typeface="Times New Roman"/>
                          <a:ea typeface="Times New Roman"/>
                          <a:cs typeface="Times New Roman"/>
                          <a:sym typeface="Times New Roman"/>
                        </a:rPr>
                        <a:t>New case of IBD</a:t>
                      </a:r>
                    </a:p>
                  </a:txBody>
                  <a:tcPr marL="45720" marR="45720" marT="45720" marB="45720" anchor="t" anchorCtr="0" horzOverflow="overflow">
                    <a:lnL w="3175">
                      <a:solidFill>
                        <a:srgbClr val="000000"/>
                      </a:solidFill>
                    </a:lnL>
                    <a:lnR w="3175">
                      <a:solidFill>
                        <a:srgbClr val="000000"/>
                      </a:solidFill>
                    </a:lnR>
                    <a:lnT w="3175">
                      <a:solidFill>
                        <a:srgbClr val="000000"/>
                      </a:solidFill>
                    </a:lnT>
                    <a:lnB w="3175">
                      <a:solidFill>
                        <a:srgbClr val="000000"/>
                      </a:solidFill>
                    </a:lnB>
                  </a:tcPr>
                </a:tc>
                <a:tc>
                  <a:txBody>
                    <a:bodyPr/>
                    <a:lstStyle/>
                    <a:p>
                      <a:pPr defTabSz="329184">
                        <a:defRPr sz="1800">
                          <a:solidFill>
                            <a:srgbClr val="000000"/>
                          </a:solidFill>
                          <a:effectLst/>
                        </a:defRPr>
                      </a:pPr>
                      <a:r>
                        <a:rPr sz="1600">
                          <a:solidFill>
                            <a:srgbClr val="FF40FF"/>
                          </a:solidFill>
                          <a:latin typeface="Times New Roman"/>
                          <a:ea typeface="Times New Roman"/>
                          <a:cs typeface="Times New Roman"/>
                          <a:sym typeface="Times New Roman"/>
                        </a:rPr>
                        <a:t>26 (16 for CIBH)</a:t>
                      </a:r>
                    </a:p>
                  </a:txBody>
                  <a:tcPr marL="45720" marR="45720" marT="45720" marB="45720" anchor="t" anchorCtr="0" horzOverflow="overflow">
                    <a:lnL w="3175">
                      <a:solidFill>
                        <a:srgbClr val="000000"/>
                      </a:solidFill>
                    </a:lnL>
                    <a:lnR w="3175">
                      <a:solidFill>
                        <a:srgbClr val="000000"/>
                      </a:solidFill>
                    </a:lnR>
                    <a:lnT w="3175">
                      <a:solidFill>
                        <a:srgbClr val="000000"/>
                      </a:solidFill>
                    </a:lnT>
                    <a:lnB w="3175">
                      <a:solidFill>
                        <a:srgbClr val="000000"/>
                      </a:solidFill>
                    </a:lnB>
                  </a:tcPr>
                </a:tc>
              </a:tr>
              <a:tr h="771783">
                <a:tc>
                  <a:txBody>
                    <a:bodyPr/>
                    <a:lstStyle/>
                    <a:p>
                      <a:pPr defTabSz="329184">
                        <a:defRPr sz="1600">
                          <a:solidFill>
                            <a:srgbClr val="000000"/>
                          </a:solidFill>
                          <a:effectLst/>
                          <a:latin typeface="Times New Roman"/>
                          <a:ea typeface="Times New Roman"/>
                          <a:cs typeface="Times New Roman"/>
                          <a:sym typeface="Times New Roman"/>
                        </a:defRPr>
                      </a:pPr>
                    </a:p>
                    <a:p>
                      <a:pPr defTabSz="329184">
                        <a:defRPr sz="1600">
                          <a:solidFill>
                            <a:srgbClr val="000000"/>
                          </a:solidFill>
                          <a:effectLst/>
                          <a:latin typeface="Times New Roman"/>
                          <a:ea typeface="Times New Roman"/>
                          <a:cs typeface="Times New Roman"/>
                          <a:sym typeface="Times New Roman"/>
                        </a:defRPr>
                      </a:pPr>
                      <a:r>
                        <a:t>Melanosis Coli</a:t>
                      </a:r>
                    </a:p>
                  </a:txBody>
                  <a:tcPr marL="45720" marR="45720" marT="45720" marB="45720" anchor="t" anchorCtr="0" horzOverflow="overflow">
                    <a:lnL w="3175">
                      <a:solidFill>
                        <a:srgbClr val="000000"/>
                      </a:solidFill>
                    </a:lnL>
                    <a:lnR w="3175">
                      <a:solidFill>
                        <a:srgbClr val="000000"/>
                      </a:solidFill>
                    </a:lnR>
                    <a:lnT w="3175">
                      <a:solidFill>
                        <a:srgbClr val="000000"/>
                      </a:solidFill>
                    </a:lnT>
                    <a:lnB w="3175">
                      <a:solidFill>
                        <a:srgbClr val="000000"/>
                      </a:solidFill>
                    </a:lnB>
                  </a:tcPr>
                </a:tc>
                <a:tc>
                  <a:txBody>
                    <a:bodyPr/>
                    <a:lstStyle/>
                    <a:p>
                      <a:pPr defTabSz="329184">
                        <a:defRPr sz="1800">
                          <a:solidFill>
                            <a:srgbClr val="000000"/>
                          </a:solidFill>
                          <a:effectLst/>
                        </a:defRPr>
                      </a:pPr>
                      <a:r>
                        <a:rPr sz="1600">
                          <a:latin typeface="Times New Roman"/>
                          <a:ea typeface="Times New Roman"/>
                          <a:cs typeface="Times New Roman"/>
                          <a:sym typeface="Times New Roman"/>
                        </a:rPr>
                        <a:t>101 (97 for CIBH, 3 for rectal bleeding and 1 for anaemia)</a:t>
                      </a:r>
                    </a:p>
                  </a:txBody>
                  <a:tcPr marL="45720" marR="45720" marT="45720" marB="45720" anchor="t" anchorCtr="0" horzOverflow="overflow">
                    <a:lnL w="3175">
                      <a:solidFill>
                        <a:srgbClr val="000000"/>
                      </a:solidFill>
                    </a:lnL>
                    <a:lnR w="3175">
                      <a:solidFill>
                        <a:srgbClr val="000000"/>
                      </a:solidFill>
                    </a:lnR>
                    <a:lnT w="3175">
                      <a:solidFill>
                        <a:srgbClr val="000000"/>
                      </a:solidFill>
                    </a:lnT>
                    <a:lnB w="3175">
                      <a:solidFill>
                        <a:srgbClr val="000000"/>
                      </a:solidFill>
                    </a:lnB>
                  </a:tcPr>
                </a:tc>
              </a:tr>
            </a:tbl>
          </a:graphicData>
        </a:graphic>
      </p:graphicFrame>
      <p:graphicFrame>
        <p:nvGraphicFramePr>
          <p:cNvPr id="216" name="Chart 18"/>
          <p:cNvGraphicFramePr/>
          <p:nvPr/>
        </p:nvGraphicFramePr>
        <p:xfrm>
          <a:off x="9785625" y="8490962"/>
          <a:ext cx="4234252" cy="2277122"/>
        </p:xfrm>
        <a:graphic xmlns:a="http://schemas.openxmlformats.org/drawingml/2006/main">
          <a:graphicData uri="http://schemas.openxmlformats.org/drawingml/2006/chart">
            <c:chart xmlns:c="http://schemas.openxmlformats.org/drawingml/2006/chart" r:id="rId5"/>
          </a:graphicData>
        </a:graphic>
      </p:graphicFrame>
      <p:graphicFrame>
        <p:nvGraphicFramePr>
          <p:cNvPr id="217" name="Chart 19"/>
          <p:cNvGraphicFramePr/>
          <p:nvPr/>
        </p:nvGraphicFramePr>
        <p:xfrm>
          <a:off x="9543695" y="4860169"/>
          <a:ext cx="4923421" cy="4923421"/>
        </p:xfrm>
        <a:graphic xmlns:a="http://schemas.openxmlformats.org/drawingml/2006/main">
          <a:graphicData uri="http://schemas.openxmlformats.org/drawingml/2006/chart">
            <c:chart xmlns:c="http://schemas.openxmlformats.org/drawingml/2006/chart" r:id="rId6"/>
          </a:graphicData>
        </a:graphic>
      </p:graphicFrame>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Title 1"/>
          <p:cNvSpPr txBox="1"/>
          <p:nvPr>
            <p:ph type="ctrTitle"/>
          </p:nvPr>
        </p:nvSpPr>
        <p:spPr>
          <a:xfrm>
            <a:off x="3454400" y="2394532"/>
            <a:ext cx="17475200" cy="2051511"/>
          </a:xfrm>
          <a:prstGeom prst="rect">
            <a:avLst/>
          </a:prstGeom>
        </p:spPr>
        <p:txBody>
          <a:bodyPr/>
          <a:lstStyle/>
          <a:p>
            <a:pPr/>
            <a:r>
              <a:t>Treatment (Stepwise)</a:t>
            </a:r>
          </a:p>
        </p:txBody>
      </p:sp>
      <p:sp>
        <p:nvSpPr>
          <p:cNvPr id="220" name="Content Placeholder 2"/>
          <p:cNvSpPr txBox="1"/>
          <p:nvPr>
            <p:ph type="subTitle" idx="1"/>
          </p:nvPr>
        </p:nvSpPr>
        <p:spPr>
          <a:xfrm>
            <a:off x="2125164" y="5148367"/>
            <a:ext cx="20133672" cy="7119485"/>
          </a:xfrm>
          <a:prstGeom prst="rect">
            <a:avLst/>
          </a:prstGeom>
        </p:spPr>
        <p:txBody>
          <a:bodyPr/>
          <a:lstStyle/>
          <a:p>
            <a:pPr defTabSz="792479">
              <a:defRPr sz="4416">
                <a:effectLst>
                  <a:outerShdw sx="100000" sy="100000" kx="0" ky="0" algn="b" rotWithShape="0" blurRad="24384" dist="12192" dir="16200000">
                    <a:srgbClr val="000000">
                      <a:alpha val="48000"/>
                    </a:srgbClr>
                  </a:outerShdw>
                </a:effectLst>
              </a:defRPr>
            </a:pPr>
            <a:r>
              <a:t>1. STOP offending drugs eg. Metformin</a:t>
            </a:r>
          </a:p>
          <a:p>
            <a:pPr defTabSz="792479">
              <a:defRPr sz="4416">
                <a:effectLst>
                  <a:outerShdw sx="100000" sy="100000" kx="0" ky="0" algn="b" rotWithShape="0" blurRad="24384" dist="12192" dir="16200000">
                    <a:srgbClr val="000000">
                      <a:alpha val="48000"/>
                    </a:srgbClr>
                  </a:outerShdw>
                </a:effectLst>
              </a:defRPr>
            </a:pPr>
            <a:r>
              <a:t>2. Antidiarrheals (loperamide + cholestyramine)</a:t>
            </a:r>
          </a:p>
          <a:p>
            <a:pPr defTabSz="792479">
              <a:defRPr sz="4416">
                <a:effectLst>
                  <a:outerShdw sx="100000" sy="100000" kx="0" ky="0" algn="b" rotWithShape="0" blurRad="24384" dist="12192" dir="16200000">
                    <a:srgbClr val="000000">
                      <a:alpha val="48000"/>
                    </a:srgbClr>
                  </a:outerShdw>
                </a:effectLst>
              </a:defRPr>
            </a:pPr>
            <a:r>
              <a:t>3. Budesonide (first-line, highly effective), 60-80% relapse at 3m, consider longer tailored dosing</a:t>
            </a:r>
          </a:p>
          <a:p>
            <a:pPr defTabSz="792479">
              <a:defRPr sz="4416">
                <a:effectLst>
                  <a:outerShdw sx="100000" sy="100000" kx="0" ky="0" algn="b" rotWithShape="0" blurRad="24384" dist="12192" dir="16200000">
                    <a:srgbClr val="000000">
                      <a:alpha val="48000"/>
                    </a:srgbClr>
                  </a:outerShdw>
                </a:effectLst>
              </a:defRPr>
            </a:pPr>
            <a:r>
              <a:t>4. Alternatives: mesalamine (42-75% effective), bismuth</a:t>
            </a:r>
          </a:p>
          <a:p>
            <a:pPr defTabSz="792479">
              <a:defRPr sz="4416">
                <a:effectLst>
                  <a:outerShdw sx="100000" sy="100000" kx="0" ky="0" algn="b" rotWithShape="0" blurRad="24384" dist="12192" dir="16200000">
                    <a:srgbClr val="000000">
                      <a:alpha val="48000"/>
                    </a:srgbClr>
                  </a:outerShdw>
                </a:effectLst>
              </a:defRPr>
            </a:pPr>
            <a:r>
              <a:t>5. Diet modification (gluten/lactose trial if needed)</a:t>
            </a:r>
          </a:p>
          <a:p>
            <a:pPr defTabSz="792479">
              <a:defRPr sz="4416">
                <a:effectLst>
                  <a:outerShdw sx="100000" sy="100000" kx="0" ky="0" algn="b" rotWithShape="0" blurRad="24384" dist="12192" dir="16200000">
                    <a:srgbClr val="000000">
                      <a:alpha val="48000"/>
                    </a:srgbClr>
                  </a:outerShdw>
                </a:effectLst>
              </a:defRPr>
            </a:pPr>
            <a:r>
              <a:t>6. In Resistant cases - AZA, MTX, anti-TNF’s, Vedolizumab</a:t>
            </a:r>
          </a:p>
          <a:p>
            <a:pPr defTabSz="792479">
              <a:defRPr sz="4416">
                <a:effectLst>
                  <a:outerShdw sx="100000" sy="100000" kx="0" ky="0" algn="b" rotWithShape="0" blurRad="24384" dist="12192" dir="16200000">
                    <a:srgbClr val="000000">
                      <a:alpha val="48000"/>
                    </a:srgbClr>
                  </a:outerShdw>
                </a:effectLst>
              </a:defRPr>
            </a:pPr>
          </a:p>
          <a:p>
            <a:pPr defTabSz="792479">
              <a:defRPr sz="4416">
                <a:effectLst>
                  <a:outerShdw sx="100000" sy="100000" kx="0" ky="0" algn="b" rotWithShape="0" blurRad="24384" dist="12192" dir="16200000">
                    <a:srgbClr val="000000">
                      <a:alpha val="48000"/>
                    </a:srgbClr>
                  </a:outerShdw>
                </a:effectLst>
              </a:defRPr>
            </a:pPr>
            <a:r>
              <a:t>…………Remission &lt; 3x a day, and &lt;1 watery stool  (Hjortswang criteria)</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UEG2-9-13-g001-1.jpg" descr="UEG2-9-13-g001-1.jpg"/>
          <p:cNvPicPr>
            <a:picLocks noChangeAspect="1"/>
          </p:cNvPicPr>
          <p:nvPr/>
        </p:nvPicPr>
        <p:blipFill>
          <a:blip r:embed="rId2">
            <a:extLst/>
          </a:blip>
          <a:stretch>
            <a:fillRect/>
          </a:stretch>
        </p:blipFill>
        <p:spPr>
          <a:xfrm>
            <a:off x="5085029" y="1174428"/>
            <a:ext cx="14213942" cy="11367144"/>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Title 1"/>
          <p:cNvSpPr txBox="1"/>
          <p:nvPr>
            <p:ph type="ctrTitle"/>
          </p:nvPr>
        </p:nvSpPr>
        <p:spPr>
          <a:xfrm>
            <a:off x="3454400" y="3200400"/>
            <a:ext cx="17475200" cy="2137114"/>
          </a:xfrm>
          <a:prstGeom prst="rect">
            <a:avLst/>
          </a:prstGeom>
        </p:spPr>
        <p:txBody>
          <a:bodyPr/>
          <a:lstStyle/>
          <a:p>
            <a:pPr/>
            <a:r>
              <a:t>Prognosis &amp; Surveillance</a:t>
            </a:r>
          </a:p>
        </p:txBody>
      </p:sp>
      <p:sp>
        <p:nvSpPr>
          <p:cNvPr id="225" name="Content Placeholder 2"/>
          <p:cNvSpPr txBox="1"/>
          <p:nvPr>
            <p:ph type="subTitle" sz="half" idx="1"/>
          </p:nvPr>
        </p:nvSpPr>
        <p:spPr>
          <a:xfrm>
            <a:off x="3454400" y="6751234"/>
            <a:ext cx="17475200" cy="5090331"/>
          </a:xfrm>
          <a:prstGeom prst="rect">
            <a:avLst/>
          </a:prstGeom>
        </p:spPr>
        <p:txBody>
          <a:bodyPr/>
          <a:lstStyle/>
          <a:p>
            <a:pPr defTabSz="767715">
              <a:defRPr sz="5673">
                <a:effectLst>
                  <a:outerShdw sx="100000" sy="100000" kx="0" ky="0" algn="b" rotWithShape="0" blurRad="23622" dist="11811" dir="16200000">
                    <a:srgbClr val="000000">
                      <a:alpha val="48000"/>
                    </a:srgbClr>
                  </a:outerShdw>
                </a:effectLst>
              </a:defRPr>
            </a:pPr>
            <a:r>
              <a:t>Chronic relapsing-remitting course</a:t>
            </a:r>
          </a:p>
          <a:p>
            <a:pPr defTabSz="767715">
              <a:defRPr sz="5673">
                <a:effectLst>
                  <a:outerShdw sx="100000" sy="100000" kx="0" ky="0" algn="b" rotWithShape="0" blurRad="23622" dist="11811" dir="16200000">
                    <a:srgbClr val="000000">
                      <a:alpha val="48000"/>
                    </a:srgbClr>
                  </a:outerShdw>
                </a:effectLst>
              </a:defRPr>
            </a:pPr>
            <a:r>
              <a:t>No routine colonoscopies surveillance - No increased risk of CRC </a:t>
            </a:r>
          </a:p>
          <a:p>
            <a:pPr defTabSz="767715">
              <a:defRPr sz="5673">
                <a:effectLst>
                  <a:outerShdw sx="100000" sy="100000" kx="0" ky="0" algn="b" rotWithShape="0" blurRad="23622" dist="11811" dir="16200000">
                    <a:srgbClr val="000000">
                      <a:alpha val="48000"/>
                    </a:srgbClr>
                  </a:outerShdw>
                </a:effectLst>
              </a:defRPr>
            </a:pPr>
            <a:r>
              <a:t>It actually has a negative association for Adenoma + CRC</a:t>
            </a:r>
          </a:p>
          <a:p>
            <a:pPr defTabSz="767715">
              <a:defRPr sz="5673">
                <a:effectLst>
                  <a:outerShdw sx="100000" sy="100000" kx="0" ky="0" algn="b" rotWithShape="0" blurRad="23622" dist="11811" dir="16200000">
                    <a:srgbClr val="000000">
                      <a:alpha val="48000"/>
                    </a:srgbClr>
                  </a:outerShdw>
                </a:effectLst>
              </a:defRPr>
            </a:pPr>
            <a:r>
              <a:t>Follow-up focused on symptoms and QOL</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European Guidelines - UEG"/>
          <p:cNvSpPr txBox="1"/>
          <p:nvPr>
            <p:ph type="title"/>
          </p:nvPr>
        </p:nvSpPr>
        <p:spPr>
          <a:prstGeom prst="rect">
            <a:avLst/>
          </a:prstGeom>
        </p:spPr>
        <p:txBody>
          <a:bodyPr/>
          <a:lstStyle/>
          <a:p>
            <a:pPr/>
            <a:r>
              <a:t>European Guidelines - UEG</a:t>
            </a:r>
          </a:p>
        </p:txBody>
      </p:sp>
      <p:pic>
        <p:nvPicPr>
          <p:cNvPr id="151" name="Screenshot 2025-09-20 at 21.36.55.png" descr="Screenshot 2025-09-20 at 21.36.55.png"/>
          <p:cNvPicPr>
            <a:picLocks noChangeAspect="1"/>
          </p:cNvPicPr>
          <p:nvPr/>
        </p:nvPicPr>
        <p:blipFill>
          <a:blip r:embed="rId2">
            <a:extLst/>
          </a:blip>
          <a:stretch>
            <a:fillRect/>
          </a:stretch>
        </p:blipFill>
        <p:spPr>
          <a:xfrm>
            <a:off x="1967269" y="4470927"/>
            <a:ext cx="20449462" cy="7618946"/>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Title 1"/>
          <p:cNvSpPr txBox="1"/>
          <p:nvPr>
            <p:ph type="ctrTitle"/>
          </p:nvPr>
        </p:nvSpPr>
        <p:spPr>
          <a:xfrm>
            <a:off x="3454400" y="2186566"/>
            <a:ext cx="17475200" cy="1981201"/>
          </a:xfrm>
          <a:prstGeom prst="rect">
            <a:avLst/>
          </a:prstGeom>
        </p:spPr>
        <p:txBody>
          <a:bodyPr/>
          <a:lstStyle/>
          <a:p>
            <a:pPr/>
            <a:r>
              <a:t>References</a:t>
            </a:r>
          </a:p>
        </p:txBody>
      </p:sp>
      <p:sp>
        <p:nvSpPr>
          <p:cNvPr id="228" name="Content Placeholder 2"/>
          <p:cNvSpPr txBox="1"/>
          <p:nvPr>
            <p:ph type="subTitle" sz="half" idx="1"/>
          </p:nvPr>
        </p:nvSpPr>
        <p:spPr>
          <a:xfrm>
            <a:off x="3454400" y="5138584"/>
            <a:ext cx="17475200" cy="5743678"/>
          </a:xfrm>
          <a:prstGeom prst="rect">
            <a:avLst/>
          </a:prstGeom>
          <a:ln w="9525">
            <a:round/>
          </a:ln>
        </p:spPr>
        <p:txBody>
          <a:bodyPr/>
          <a:lstStyle/>
          <a:p>
            <a:pPr>
              <a:lnSpc>
                <a:spcPct val="100000"/>
              </a:lnSpc>
              <a:defRPr i="0" sz="4400">
                <a:solidFill>
                  <a:srgbClr val="FFFB00"/>
                </a:solidFill>
                <a:effectLst/>
              </a:defRPr>
            </a:pPr>
            <a:r>
              <a:t>ACG Clinical Guideline: Management of Microscopic Colitis (2016)</a:t>
            </a:r>
          </a:p>
          <a:p>
            <a:pPr>
              <a:lnSpc>
                <a:spcPct val="100000"/>
              </a:lnSpc>
              <a:defRPr i="0" sz="4400">
                <a:solidFill>
                  <a:srgbClr val="FFFB00"/>
                </a:solidFill>
                <a:effectLst/>
              </a:defRPr>
            </a:pPr>
            <a:r>
              <a:t>Miehlke S. et al. 'Microscopic Colitis: Current Perspectives' (2021)</a:t>
            </a:r>
          </a:p>
          <a:p>
            <a:pPr>
              <a:lnSpc>
                <a:spcPct val="100000"/>
              </a:lnSpc>
              <a:defRPr i="0" sz="4400">
                <a:solidFill>
                  <a:srgbClr val="FFFB00"/>
                </a:solidFill>
                <a:effectLst/>
              </a:defRPr>
            </a:pPr>
            <a:r>
              <a:t>ECCO Guidelines on Microscopic Colitis (2020)</a:t>
            </a:r>
          </a:p>
          <a:p>
            <a:pPr>
              <a:lnSpc>
                <a:spcPct val="100000"/>
              </a:lnSpc>
              <a:defRPr i="0" sz="4400">
                <a:solidFill>
                  <a:srgbClr val="FFFB00"/>
                </a:solidFill>
                <a:effectLst/>
              </a:defRPr>
            </a:pPr>
          </a:p>
          <a:p>
            <a:pPr>
              <a:lnSpc>
                <a:spcPct val="100000"/>
              </a:lnSpc>
              <a:defRPr i="0" sz="4400">
                <a:solidFill>
                  <a:srgbClr val="FFFB00"/>
                </a:solidFill>
                <a:effectLst/>
              </a:defRPr>
            </a:pPr>
            <a:r>
              <a:t>European guidelines on microscopic colitis: United European Gastroenterology and European Microscopic Colitis Group statements and recommendations</a:t>
            </a:r>
          </a:p>
          <a:p>
            <a:pPr>
              <a:lnSpc>
                <a:spcPct val="100000"/>
              </a:lnSpc>
              <a:defRPr i="0" sz="4400">
                <a:solidFill>
                  <a:srgbClr val="FFFB00"/>
                </a:solidFill>
                <a:effectLst/>
              </a:defRPr>
            </a:pPr>
            <a:r>
              <a:t>United European Gastroenterol J. 2021 Feb 22;9(1):13-37</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Title 1"/>
          <p:cNvSpPr txBox="1"/>
          <p:nvPr>
            <p:ph type="ctrTitle"/>
          </p:nvPr>
        </p:nvSpPr>
        <p:spPr>
          <a:xfrm>
            <a:off x="3454400" y="2186566"/>
            <a:ext cx="17475200" cy="1828720"/>
          </a:xfrm>
          <a:prstGeom prst="rect">
            <a:avLst/>
          </a:prstGeom>
        </p:spPr>
        <p:txBody>
          <a:bodyPr/>
          <a:lstStyle/>
          <a:p>
            <a:pPr/>
            <a:r>
              <a:t>Oddities</a:t>
            </a:r>
          </a:p>
        </p:txBody>
      </p:sp>
      <p:sp>
        <p:nvSpPr>
          <p:cNvPr id="231" name="Content Placeholder 2"/>
          <p:cNvSpPr txBox="1"/>
          <p:nvPr>
            <p:ph type="subTitle" idx="1"/>
          </p:nvPr>
        </p:nvSpPr>
        <p:spPr>
          <a:xfrm>
            <a:off x="3454400" y="4683693"/>
            <a:ext cx="17475200" cy="7877400"/>
          </a:xfrm>
          <a:prstGeom prst="rect">
            <a:avLst/>
          </a:prstGeom>
        </p:spPr>
        <p:txBody>
          <a:bodyPr/>
          <a:lstStyle/>
          <a:p>
            <a:pPr defTabSz="718184">
              <a:defRPr sz="4002">
                <a:solidFill>
                  <a:srgbClr val="FFFB00"/>
                </a:solidFill>
                <a:effectLst>
                  <a:outerShdw sx="100000" sy="100000" kx="0" ky="0" algn="b" rotWithShape="0" blurRad="22098" dist="11049" dir="16200000">
                    <a:srgbClr val="000000">
                      <a:alpha val="48000"/>
                    </a:srgbClr>
                  </a:outerShdw>
                </a:effectLst>
              </a:defRPr>
            </a:pPr>
            <a:r>
              <a:t>10% of IBS-D</a:t>
            </a:r>
          </a:p>
          <a:p>
            <a:pPr defTabSz="718184">
              <a:defRPr sz="4002">
                <a:solidFill>
                  <a:srgbClr val="FFFB00"/>
                </a:solidFill>
                <a:effectLst>
                  <a:outerShdw sx="100000" sy="100000" kx="0" ky="0" algn="b" rotWithShape="0" blurRad="22098" dist="11049" dir="16200000">
                    <a:srgbClr val="000000">
                      <a:alpha val="48000"/>
                    </a:srgbClr>
                  </a:outerShdw>
                </a:effectLst>
              </a:defRPr>
            </a:pPr>
            <a:r>
              <a:t>Calprotectin use &gt; 100 (acute flare often &gt;150)</a:t>
            </a:r>
          </a:p>
          <a:p>
            <a:pPr defTabSz="718184">
              <a:defRPr sz="4002">
                <a:solidFill>
                  <a:srgbClr val="FFFB00"/>
                </a:solidFill>
                <a:effectLst>
                  <a:outerShdw sx="100000" sy="100000" kx="0" ky="0" algn="b" rotWithShape="0" blurRad="22098" dist="11049" dir="16200000">
                    <a:srgbClr val="000000">
                      <a:alpha val="48000"/>
                    </a:srgbClr>
                  </a:outerShdw>
                </a:effectLst>
              </a:defRPr>
            </a:pPr>
            <a:r>
              <a:t>Patchy, Transitional, Rectal sparing in 30%. </a:t>
            </a:r>
          </a:p>
          <a:p>
            <a:pPr defTabSz="718184">
              <a:defRPr sz="4002">
                <a:solidFill>
                  <a:srgbClr val="FFFB00"/>
                </a:solidFill>
                <a:effectLst>
                  <a:outerShdw sx="100000" sy="100000" kx="0" ky="0" algn="b" rotWithShape="0" blurRad="22098" dist="11049" dir="16200000">
                    <a:srgbClr val="000000">
                      <a:alpha val="48000"/>
                    </a:srgbClr>
                  </a:outerShdw>
                </a:effectLst>
              </a:defRPr>
            </a:pPr>
            <a:r>
              <a:t>Random Colonic biopsies, Right sided biopsies more definitive,</a:t>
            </a:r>
          </a:p>
          <a:p>
            <a:pPr defTabSz="718184">
              <a:defRPr sz="4002">
                <a:solidFill>
                  <a:srgbClr val="FFFB00"/>
                </a:solidFill>
                <a:effectLst>
                  <a:outerShdw sx="100000" sy="100000" kx="0" ky="0" algn="b" rotWithShape="0" blurRad="22098" dist="11049" dir="16200000">
                    <a:srgbClr val="000000">
                      <a:alpha val="48000"/>
                    </a:srgbClr>
                  </a:outerShdw>
                </a:effectLst>
              </a:defRPr>
            </a:pPr>
            <a:r>
              <a:t>Microscopic, but 30% have subtle macroscopic Endoscopic findings</a:t>
            </a:r>
          </a:p>
          <a:p>
            <a:pPr defTabSz="718184">
              <a:defRPr sz="4002">
                <a:solidFill>
                  <a:srgbClr val="FFFB00"/>
                </a:solidFill>
                <a:effectLst>
                  <a:outerShdw sx="100000" sy="100000" kx="0" ky="0" algn="b" rotWithShape="0" blurRad="22098" dist="11049" dir="16200000">
                    <a:srgbClr val="000000">
                      <a:alpha val="48000"/>
                    </a:srgbClr>
                  </a:outerShdw>
                </a:effectLst>
              </a:defRPr>
            </a:pPr>
            <a:r>
              <a:t>Are LC + CC two distinctly different entities ? 6-18% transform at 1y, </a:t>
            </a:r>
          </a:p>
          <a:p>
            <a:pPr defTabSz="718184">
              <a:defRPr sz="4002">
                <a:solidFill>
                  <a:srgbClr val="FFFB00"/>
                </a:solidFill>
                <a:effectLst>
                  <a:outerShdw sx="100000" sy="100000" kx="0" ky="0" algn="b" rotWithShape="0" blurRad="22098" dist="11049" dir="16200000">
                    <a:srgbClr val="000000">
                      <a:alpha val="48000"/>
                    </a:srgbClr>
                  </a:outerShdw>
                </a:effectLst>
              </a:defRPr>
            </a:pPr>
            <a:r>
              <a:t>1-3% develop full IBD</a:t>
            </a:r>
          </a:p>
          <a:p>
            <a:pPr defTabSz="718184">
              <a:defRPr sz="4002">
                <a:solidFill>
                  <a:srgbClr val="FFFB00"/>
                </a:solidFill>
                <a:effectLst>
                  <a:outerShdw sx="100000" sy="100000" kx="0" ky="0" algn="b" rotWithShape="0" blurRad="22098" dist="11049" dir="16200000">
                    <a:srgbClr val="000000">
                      <a:alpha val="48000"/>
                    </a:srgbClr>
                  </a:outerShdw>
                </a:effectLst>
              </a:defRPr>
            </a:pPr>
            <a:r>
              <a:t>Is it more common in Coeliac ?  - 2-4% is Debatable</a:t>
            </a:r>
          </a:p>
          <a:p>
            <a:pPr defTabSz="718184">
              <a:defRPr sz="4002">
                <a:solidFill>
                  <a:srgbClr val="FFFB00"/>
                </a:solidFill>
                <a:effectLst>
                  <a:outerShdw sx="100000" sy="100000" kx="0" ky="0" algn="b" rotWithShape="0" blurRad="22098" dist="11049" dir="16200000">
                    <a:srgbClr val="000000">
                      <a:alpha val="48000"/>
                    </a:srgbClr>
                  </a:outerShdw>
                </a:effectLst>
              </a:defRPr>
            </a:pPr>
            <a:r>
              <a:t>Budesonide tapering dose + 9/6/3mg (6mg assoc with 2% BMD loss over 2y, 0% with 3mg)</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Title 1"/>
          <p:cNvSpPr txBox="1"/>
          <p:nvPr>
            <p:ph type="ctrTitle"/>
          </p:nvPr>
        </p:nvSpPr>
        <p:spPr>
          <a:xfrm>
            <a:off x="3454400" y="4078494"/>
            <a:ext cx="17475200" cy="1808986"/>
          </a:xfrm>
          <a:prstGeom prst="rect">
            <a:avLst/>
          </a:prstGeom>
        </p:spPr>
        <p:txBody>
          <a:bodyPr/>
          <a:lstStyle/>
          <a:p>
            <a:pPr/>
            <a:r>
              <a:t>Radiation Proctitis</a:t>
            </a:r>
          </a:p>
        </p:txBody>
      </p:sp>
      <p:sp>
        <p:nvSpPr>
          <p:cNvPr id="234" name="Subtitle 2"/>
          <p:cNvSpPr txBox="1"/>
          <p:nvPr>
            <p:ph type="subTitle" sz="quarter" idx="1"/>
          </p:nvPr>
        </p:nvSpPr>
        <p:spPr>
          <a:xfrm>
            <a:off x="3454400" y="8167409"/>
            <a:ext cx="17475200" cy="2119591"/>
          </a:xfrm>
          <a:prstGeom prst="rect">
            <a:avLst/>
          </a:prstGeom>
        </p:spPr>
        <p:txBody>
          <a:bodyPr/>
          <a:lstStyle/>
          <a:p>
            <a:pPr/>
            <a:r>
              <a:t>Appearance &amp; Management</a:t>
            </a:r>
          </a:p>
          <a:p>
            <a:pPr/>
            <a:r>
              <a:t>Dr. Matt W. Johnson | L&amp;D | 2025</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Title 1"/>
          <p:cNvSpPr txBox="1"/>
          <p:nvPr>
            <p:ph type="ctrTitle"/>
          </p:nvPr>
        </p:nvSpPr>
        <p:spPr>
          <a:xfrm>
            <a:off x="3454400" y="2388771"/>
            <a:ext cx="17475200" cy="1808986"/>
          </a:xfrm>
          <a:prstGeom prst="rect">
            <a:avLst/>
          </a:prstGeom>
        </p:spPr>
        <p:txBody>
          <a:bodyPr/>
          <a:lstStyle/>
          <a:p>
            <a:pPr/>
            <a:r>
              <a:t>Radiation Proctitis Symptoms</a:t>
            </a:r>
          </a:p>
        </p:txBody>
      </p:sp>
      <p:sp>
        <p:nvSpPr>
          <p:cNvPr id="237" name="Subtitle 2"/>
          <p:cNvSpPr txBox="1"/>
          <p:nvPr>
            <p:ph type="subTitle" sz="half" idx="1"/>
          </p:nvPr>
        </p:nvSpPr>
        <p:spPr>
          <a:xfrm>
            <a:off x="3454400" y="4969325"/>
            <a:ext cx="17475200" cy="6878943"/>
          </a:xfrm>
          <a:prstGeom prst="rect">
            <a:avLst/>
          </a:prstGeom>
        </p:spPr>
        <p:txBody>
          <a:bodyPr/>
          <a:lstStyle/>
          <a:p>
            <a:pPr>
              <a:defRPr sz="7400">
                <a:solidFill>
                  <a:srgbClr val="FFFB00"/>
                </a:solidFill>
              </a:defRPr>
            </a:pPr>
            <a:r>
              <a:t>Urgency</a:t>
            </a:r>
          </a:p>
          <a:p>
            <a:pPr>
              <a:defRPr sz="7400">
                <a:solidFill>
                  <a:srgbClr val="FFFB00"/>
                </a:solidFill>
              </a:defRPr>
            </a:pPr>
            <a:r>
              <a:t>Diarrhoea </a:t>
            </a:r>
          </a:p>
          <a:p>
            <a:pPr>
              <a:defRPr sz="7400">
                <a:solidFill>
                  <a:srgbClr val="FFFB00"/>
                </a:solidFill>
              </a:defRPr>
            </a:pPr>
            <a:r>
              <a:t>PR Bleeding</a:t>
            </a:r>
          </a:p>
          <a:p>
            <a:pPr>
              <a:defRPr sz="7400">
                <a:solidFill>
                  <a:srgbClr val="FFFB00"/>
                </a:solidFill>
              </a:defRPr>
            </a:pPr>
            <a:r>
              <a:t>Mucus</a:t>
            </a:r>
          </a:p>
          <a:p>
            <a:pPr>
              <a:defRPr sz="7400">
                <a:solidFill>
                  <a:srgbClr val="FFFB00"/>
                </a:solidFill>
              </a:defRPr>
            </a:pPr>
            <a:r>
              <a:t>Tenesmus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Small city built into a hillside overlooking the ocean" descr="Small city built into a hillside overlooking the ocean"/>
          <p:cNvPicPr>
            <a:picLocks noChangeAspect="0"/>
          </p:cNvPicPr>
          <p:nvPr>
            <p:ph type="pic" idx="21"/>
          </p:nvPr>
        </p:nvPicPr>
        <p:blipFill>
          <a:blip r:embed="rId2">
            <a:extLst/>
          </a:blip>
          <a:stretch>
            <a:fillRect/>
          </a:stretch>
        </p:blipFill>
        <p:spPr>
          <a:xfrm>
            <a:off x="12700000" y="4470400"/>
            <a:ext cx="9321800" cy="7632700"/>
          </a:xfrm>
          <a:prstGeom prst="rect">
            <a:avLst/>
          </a:prstGeom>
        </p:spPr>
      </p:pic>
      <p:sp>
        <p:nvSpPr>
          <p:cNvPr id="240" name="Endoscopic Appearance…"/>
          <p:cNvSpPr txBox="1"/>
          <p:nvPr>
            <p:ph type="title"/>
          </p:nvPr>
        </p:nvSpPr>
        <p:spPr>
          <a:prstGeom prst="rect">
            <a:avLst/>
          </a:prstGeom>
        </p:spPr>
        <p:txBody>
          <a:bodyPr/>
          <a:lstStyle/>
          <a:p>
            <a:pPr defTabSz="635634">
              <a:defRPr sz="7237">
                <a:effectLst>
                  <a:outerShdw sx="100000" sy="100000" kx="0" ky="0" algn="b" rotWithShape="0" blurRad="9779" dist="9779" dir="16200000">
                    <a:srgbClr val="000000">
                      <a:alpha val="50000"/>
                    </a:srgbClr>
                  </a:outerShdw>
                </a:effectLst>
              </a:defRPr>
            </a:pPr>
            <a:r>
              <a:t>Endoscopic Appearance</a:t>
            </a:r>
          </a:p>
          <a:p>
            <a:pPr defTabSz="635634">
              <a:defRPr sz="7237">
                <a:effectLst>
                  <a:outerShdw sx="100000" sy="100000" kx="0" ky="0" algn="b" rotWithShape="0" blurRad="9779" dist="9779" dir="16200000">
                    <a:srgbClr val="000000">
                      <a:alpha val="50000"/>
                    </a:srgbClr>
                  </a:outerShdw>
                </a:effectLst>
              </a:defRPr>
            </a:pPr>
            <a:r>
              <a:t>Don’t Biopsy - It’s ischaemic &amp; doesn’t heal well !!</a:t>
            </a:r>
          </a:p>
        </p:txBody>
      </p:sp>
      <p:sp>
        <p:nvSpPr>
          <p:cNvPr id="241" name="Double-click to edit"/>
          <p:cNvSpPr txBox="1"/>
          <p:nvPr>
            <p:ph type="body" sz="half" idx="1"/>
          </p:nvPr>
        </p:nvSpPr>
        <p:spPr>
          <a:prstGeom prst="rect">
            <a:avLst/>
          </a:prstGeom>
        </p:spPr>
        <p:txBody>
          <a:bodyPr/>
          <a:lstStyle/>
          <a:p>
            <a:pPr>
              <a:buBlip>
                <a:blip r:embed="rId3"/>
              </a:buBlip>
            </a:pPr>
          </a:p>
        </p:txBody>
      </p:sp>
      <p:grpSp>
        <p:nvGrpSpPr>
          <p:cNvPr id="244" name="Small city built into a hillside overlooking the ocean"/>
          <p:cNvGrpSpPr/>
          <p:nvPr/>
        </p:nvGrpSpPr>
        <p:grpSpPr>
          <a:xfrm>
            <a:off x="2654300" y="4464050"/>
            <a:ext cx="9321800" cy="7632700"/>
            <a:chOff x="0" y="0"/>
            <a:chExt cx="9321800" cy="7632700"/>
          </a:xfrm>
        </p:grpSpPr>
        <p:pic>
          <p:nvPicPr>
            <p:cNvPr id="243" name="Small city built into a hillside overlooking the ocean" descr="Small city built into a hillside overlooking the ocean"/>
            <p:cNvPicPr>
              <a:picLocks noChangeAspect="1"/>
            </p:cNvPicPr>
            <p:nvPr/>
          </p:nvPicPr>
          <p:blipFill>
            <a:blip r:embed="rId4">
              <a:extLst/>
            </a:blip>
            <a:srcRect l="501" t="0" r="501" b="0"/>
            <a:stretch>
              <a:fillRect/>
            </a:stretch>
          </p:blipFill>
          <p:spPr>
            <a:xfrm>
              <a:off x="241300" y="241300"/>
              <a:ext cx="8839200" cy="7150100"/>
            </a:xfrm>
            <a:prstGeom prst="rect">
              <a:avLst/>
            </a:prstGeom>
            <a:ln>
              <a:noFill/>
            </a:ln>
            <a:effectLst/>
          </p:spPr>
        </p:pic>
        <p:pic>
          <p:nvPicPr>
            <p:cNvPr id="242" name="Small city built into a hillside overlooking the ocean" descr="Small city built into a hillside overlooking the ocean"/>
            <p:cNvPicPr>
              <a:picLocks noChangeAspect="0"/>
            </p:cNvPicPr>
            <p:nvPr/>
          </p:nvPicPr>
          <p:blipFill>
            <a:blip r:embed="rId5">
              <a:extLst/>
            </a:blip>
            <a:stretch>
              <a:fillRect/>
            </a:stretch>
          </p:blipFill>
          <p:spPr>
            <a:xfrm>
              <a:off x="0" y="0"/>
              <a:ext cx="9321800" cy="7632700"/>
            </a:xfrm>
            <a:prstGeom prst="rect">
              <a:avLst/>
            </a:prstGeom>
            <a:effectLst/>
          </p:spPr>
        </p:pic>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Treatment Options"/>
          <p:cNvSpPr txBox="1"/>
          <p:nvPr>
            <p:ph type="title"/>
          </p:nvPr>
        </p:nvSpPr>
        <p:spPr>
          <a:prstGeom prst="rect">
            <a:avLst/>
          </a:prstGeom>
        </p:spPr>
        <p:txBody>
          <a:bodyPr/>
          <a:lstStyle/>
          <a:p>
            <a:pPr/>
            <a:r>
              <a:t>Treatment Options</a:t>
            </a:r>
          </a:p>
        </p:txBody>
      </p:sp>
      <p:pic>
        <p:nvPicPr>
          <p:cNvPr id="247" name="gr1_lrg.jpg" descr="gr1_lrg.jpg"/>
          <p:cNvPicPr>
            <a:picLocks noChangeAspect="1"/>
          </p:cNvPicPr>
          <p:nvPr/>
        </p:nvPicPr>
        <p:blipFill>
          <a:blip r:embed="rId2">
            <a:extLst/>
          </a:blip>
          <a:stretch>
            <a:fillRect/>
          </a:stretch>
        </p:blipFill>
        <p:spPr>
          <a:xfrm>
            <a:off x="6542427" y="4102601"/>
            <a:ext cx="11311846" cy="8355598"/>
          </a:xfrm>
          <a:prstGeom prst="rect">
            <a:avLst/>
          </a:prstGeom>
          <a:ln w="12700">
            <a:miter lim="400000"/>
          </a:ln>
        </p:spPr>
      </p:pic>
      <p:sp>
        <p:nvSpPr>
          <p:cNvPr id="248" name="Sucralfate Enemas Purostat 5ml e3m"/>
          <p:cNvSpPr txBox="1"/>
          <p:nvPr/>
        </p:nvSpPr>
        <p:spPr>
          <a:xfrm>
            <a:off x="17880080" y="11119683"/>
            <a:ext cx="3368194" cy="1303021"/>
          </a:xfrm>
          <a:prstGeom prst="rect">
            <a:avLst/>
          </a:prstGeom>
          <a:solidFill>
            <a:schemeClr val="accent1">
              <a:satOff val="-17010"/>
              <a:lumOff val="14363"/>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FF40FF"/>
                </a:solidFill>
              </a:defRPr>
            </a:lvl1pPr>
          </a:lstStyle>
          <a:p>
            <a:pPr/>
            <a:r>
              <a:t>Sucralfate Enemas Purostat 5ml e3m</a:t>
            </a:r>
          </a:p>
        </p:txBody>
      </p:sp>
      <p:sp>
        <p:nvSpPr>
          <p:cNvPr id="249" name="RFA not APC 4%"/>
          <p:cNvSpPr txBox="1"/>
          <p:nvPr/>
        </p:nvSpPr>
        <p:spPr>
          <a:xfrm>
            <a:off x="3148425" y="11447343"/>
            <a:ext cx="336819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FF40FF"/>
                </a:solidFill>
              </a:defRPr>
            </a:lvl1pPr>
          </a:lstStyle>
          <a:p>
            <a:pPr/>
            <a:r>
              <a:t>RFA not APC 4%</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Small city built into a hillside overlooking the ocean" descr="Small city built into a hillside overlooking the ocean"/>
          <p:cNvPicPr>
            <a:picLocks noChangeAspect="0"/>
          </p:cNvPicPr>
          <p:nvPr>
            <p:ph type="pic" idx="21"/>
          </p:nvPr>
        </p:nvPicPr>
        <p:blipFill>
          <a:blip r:embed="rId2">
            <a:extLst/>
          </a:blip>
          <a:stretch>
            <a:fillRect/>
          </a:stretch>
        </p:blipFill>
        <p:spPr>
          <a:xfrm>
            <a:off x="12700000" y="4470400"/>
            <a:ext cx="9321800" cy="7632700"/>
          </a:xfrm>
          <a:prstGeom prst="rect">
            <a:avLst/>
          </a:prstGeom>
        </p:spPr>
      </p:pic>
      <p:sp>
        <p:nvSpPr>
          <p:cNvPr id="252" name="RAVE = Targeted RFA"/>
          <p:cNvSpPr txBox="1"/>
          <p:nvPr>
            <p:ph type="title"/>
          </p:nvPr>
        </p:nvSpPr>
        <p:spPr>
          <a:prstGeom prst="rect">
            <a:avLst/>
          </a:prstGeom>
        </p:spPr>
        <p:txBody>
          <a:bodyPr/>
          <a:lstStyle/>
          <a:p>
            <a:pPr/>
            <a:r>
              <a:t>RAVE = Targeted RFA</a:t>
            </a:r>
          </a:p>
        </p:txBody>
      </p:sp>
      <p:sp>
        <p:nvSpPr>
          <p:cNvPr id="253" name="Double-click to edit"/>
          <p:cNvSpPr txBox="1"/>
          <p:nvPr>
            <p:ph type="body" sz="half" idx="1"/>
          </p:nvPr>
        </p:nvSpPr>
        <p:spPr>
          <a:prstGeom prst="rect">
            <a:avLst/>
          </a:prstGeom>
        </p:spPr>
        <p:txBody>
          <a:bodyPr/>
          <a:lstStyle/>
          <a:p>
            <a:pPr>
              <a:buBlip>
                <a:blip r:embed="rId3"/>
              </a:buBlip>
            </a:pPr>
          </a:p>
        </p:txBody>
      </p:sp>
      <p:grpSp>
        <p:nvGrpSpPr>
          <p:cNvPr id="256" name="Small city built into a hillside overlooking the ocean"/>
          <p:cNvGrpSpPr/>
          <p:nvPr/>
        </p:nvGrpSpPr>
        <p:grpSpPr>
          <a:xfrm>
            <a:off x="2654300" y="4464050"/>
            <a:ext cx="9321800" cy="7632700"/>
            <a:chOff x="0" y="0"/>
            <a:chExt cx="9321800" cy="7632700"/>
          </a:xfrm>
        </p:grpSpPr>
        <p:pic>
          <p:nvPicPr>
            <p:cNvPr id="255" name="Small city built into a hillside overlooking the ocean" descr="Small city built into a hillside overlooking the ocean"/>
            <p:cNvPicPr>
              <a:picLocks noChangeAspect="1"/>
            </p:cNvPicPr>
            <p:nvPr/>
          </p:nvPicPr>
          <p:blipFill>
            <a:blip r:embed="rId4">
              <a:extLst/>
            </a:blip>
            <a:srcRect l="0" t="12711" r="0" b="12711"/>
            <a:stretch>
              <a:fillRect/>
            </a:stretch>
          </p:blipFill>
          <p:spPr>
            <a:xfrm>
              <a:off x="241300" y="241300"/>
              <a:ext cx="8839200" cy="7150100"/>
            </a:xfrm>
            <a:prstGeom prst="rect">
              <a:avLst/>
            </a:prstGeom>
            <a:ln>
              <a:noFill/>
            </a:ln>
            <a:effectLst/>
          </p:spPr>
        </p:pic>
        <p:pic>
          <p:nvPicPr>
            <p:cNvPr id="254" name="Small city built into a hillside overlooking the ocean" descr="Small city built into a hillside overlooking the ocean"/>
            <p:cNvPicPr>
              <a:picLocks noChangeAspect="0"/>
            </p:cNvPicPr>
            <p:nvPr/>
          </p:nvPicPr>
          <p:blipFill>
            <a:blip r:embed="rId5">
              <a:extLst/>
            </a:blip>
            <a:stretch>
              <a:fillRect/>
            </a:stretch>
          </p:blipFill>
          <p:spPr>
            <a:xfrm>
              <a:off x="0" y="0"/>
              <a:ext cx="9321800" cy="7632700"/>
            </a:xfrm>
            <a:prstGeom prst="rect">
              <a:avLst/>
            </a:prstGeom>
            <a:effectLst/>
          </p:spPr>
        </p:pic>
      </p:grpSp>
      <p:sp>
        <p:nvSpPr>
          <p:cNvPr id="257" name="👌🏻"/>
          <p:cNvSpPr txBox="1"/>
          <p:nvPr/>
        </p:nvSpPr>
        <p:spPr>
          <a:xfrm>
            <a:off x="1380715" y="7747000"/>
            <a:ext cx="895947"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t>
            </a:r>
          </a:p>
        </p:txBody>
      </p:sp>
      <p:sp>
        <p:nvSpPr>
          <p:cNvPr id="258" name="😳"/>
          <p:cNvSpPr txBox="1"/>
          <p:nvPr/>
        </p:nvSpPr>
        <p:spPr>
          <a:xfrm>
            <a:off x="22148330" y="7753350"/>
            <a:ext cx="89594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Chronic Radiation Proctopathy"/>
          <p:cNvSpPr txBox="1"/>
          <p:nvPr>
            <p:ph type="title"/>
          </p:nvPr>
        </p:nvSpPr>
        <p:spPr>
          <a:xfrm>
            <a:off x="2381250" y="1200150"/>
            <a:ext cx="19621500" cy="2324100"/>
          </a:xfrm>
          <a:prstGeom prst="rect">
            <a:avLst/>
          </a:prstGeom>
        </p:spPr>
        <p:txBody>
          <a:bodyPr/>
          <a:lstStyle/>
          <a:p>
            <a:pPr/>
            <a:r>
              <a:t>Chronic Radiation Proctopathy</a:t>
            </a:r>
          </a:p>
        </p:txBody>
      </p:sp>
      <p:sp>
        <p:nvSpPr>
          <p:cNvPr id="261" name="1) Sucralfate Suspension 1g per 5ml (ie. 2g in 10ml)…"/>
          <p:cNvSpPr txBox="1"/>
          <p:nvPr>
            <p:ph type="body" idx="1"/>
          </p:nvPr>
        </p:nvSpPr>
        <p:spPr>
          <a:xfrm>
            <a:off x="2381250" y="4330700"/>
            <a:ext cx="19621500" cy="7899400"/>
          </a:xfrm>
          <a:prstGeom prst="rect">
            <a:avLst/>
          </a:prstGeom>
        </p:spPr>
        <p:txBody>
          <a:bodyPr/>
          <a:lstStyle/>
          <a:p>
            <a:pPr marL="0" indent="0" defTabSz="457200">
              <a:lnSpc>
                <a:spcPct val="100000"/>
              </a:lnSpc>
              <a:spcBef>
                <a:spcPts val="0"/>
              </a:spcBef>
              <a:buSzTx/>
              <a:buNone/>
              <a:defRPr b="1" i="0" sz="5400">
                <a:solidFill>
                  <a:srgbClr val="000000"/>
                </a:solidFill>
                <a:effectLst/>
                <a:latin typeface="Helvetica"/>
                <a:ea typeface="Helvetica"/>
                <a:cs typeface="Helvetica"/>
                <a:sym typeface="Helvetica"/>
              </a:defRPr>
            </a:pPr>
            <a:r>
              <a:t>1) </a:t>
            </a:r>
            <a:r>
              <a:rPr>
                <a:solidFill>
                  <a:srgbClr val="FF40FF"/>
                </a:solidFill>
              </a:rPr>
              <a:t>Sucralfate Suspension 1g per 5ml (ie. 2g in 10ml)</a:t>
            </a:r>
          </a:p>
          <a:p>
            <a:pPr marL="0" indent="0" defTabSz="457200">
              <a:lnSpc>
                <a:spcPct val="100000"/>
              </a:lnSpc>
              <a:spcBef>
                <a:spcPts val="0"/>
              </a:spcBef>
              <a:buSzTx/>
              <a:buNone/>
              <a:defRPr b="1" i="0" sz="5400">
                <a:solidFill>
                  <a:srgbClr val="000000"/>
                </a:solidFill>
                <a:effectLst/>
                <a:latin typeface="Helvetica"/>
                <a:ea typeface="Helvetica"/>
                <a:cs typeface="Helvetica"/>
                <a:sym typeface="Helvetica"/>
              </a:defRPr>
            </a:pPr>
            <a:r>
              <a:t>2) Mix with 10mls warm water, in a </a:t>
            </a:r>
            <a:r>
              <a:rPr>
                <a:solidFill>
                  <a:srgbClr val="FF40FF"/>
                </a:solidFill>
              </a:rPr>
              <a:t>60ml Syringe</a:t>
            </a:r>
          </a:p>
          <a:p>
            <a:pPr marL="0" indent="0" defTabSz="457200">
              <a:lnSpc>
                <a:spcPct val="100000"/>
              </a:lnSpc>
              <a:spcBef>
                <a:spcPts val="0"/>
              </a:spcBef>
              <a:buSzTx/>
              <a:buNone/>
              <a:defRPr b="1" i="0" sz="5400">
                <a:solidFill>
                  <a:srgbClr val="000000"/>
                </a:solidFill>
                <a:effectLst/>
                <a:latin typeface="Helvetica"/>
                <a:ea typeface="Helvetica"/>
                <a:cs typeface="Helvetica"/>
                <a:sym typeface="Helvetica"/>
              </a:defRPr>
            </a:pPr>
            <a:r>
              <a:t>3) Attach </a:t>
            </a:r>
            <a:r>
              <a:rPr>
                <a:solidFill>
                  <a:srgbClr val="FF40FF"/>
                </a:solidFill>
              </a:rPr>
              <a:t>14-French rubber urethral catheter</a:t>
            </a:r>
            <a:r>
              <a:t> </a:t>
            </a:r>
          </a:p>
          <a:p>
            <a:pPr marL="0" indent="0" defTabSz="457200">
              <a:lnSpc>
                <a:spcPct val="100000"/>
              </a:lnSpc>
              <a:spcBef>
                <a:spcPts val="0"/>
              </a:spcBef>
              <a:buSzTx/>
              <a:buNone/>
              <a:defRPr b="1" i="0" sz="5400">
                <a:solidFill>
                  <a:srgbClr val="000000"/>
                </a:solidFill>
                <a:effectLst/>
                <a:latin typeface="Helvetica"/>
                <a:ea typeface="Helvetica"/>
                <a:cs typeface="Helvetica"/>
                <a:sym typeface="Helvetica"/>
              </a:defRPr>
            </a:pPr>
            <a:r>
              <a:t>4) Then use </a:t>
            </a:r>
            <a:r>
              <a:rPr>
                <a:solidFill>
                  <a:srgbClr val="FF40FF"/>
                </a:solidFill>
              </a:rPr>
              <a:t>Lubricating Jelly (42g tube)</a:t>
            </a:r>
          </a:p>
          <a:p>
            <a:pPr marL="0" indent="0" defTabSz="457200">
              <a:lnSpc>
                <a:spcPct val="100000"/>
              </a:lnSpc>
              <a:spcBef>
                <a:spcPts val="0"/>
              </a:spcBef>
              <a:buSzTx/>
              <a:buNone/>
              <a:defRPr b="1" i="0" sz="5400">
                <a:solidFill>
                  <a:srgbClr val="000000"/>
                </a:solidFill>
                <a:effectLst/>
                <a:latin typeface="Helvetica"/>
                <a:ea typeface="Helvetica"/>
                <a:cs typeface="Helvetica"/>
                <a:sym typeface="Helvetica"/>
              </a:defRPr>
            </a:pPr>
            <a:r>
              <a:t>5) Lie on a towel on left side </a:t>
            </a:r>
          </a:p>
          <a:p>
            <a:pPr marL="0" indent="0" defTabSz="457200">
              <a:lnSpc>
                <a:spcPct val="100000"/>
              </a:lnSpc>
              <a:spcBef>
                <a:spcPts val="0"/>
              </a:spcBef>
              <a:buSzTx/>
              <a:buNone/>
              <a:defRPr b="1" i="0" sz="5400">
                <a:solidFill>
                  <a:srgbClr val="000000"/>
                </a:solidFill>
                <a:effectLst/>
                <a:latin typeface="Helvetica"/>
                <a:ea typeface="Helvetica"/>
                <a:cs typeface="Helvetica"/>
                <a:sym typeface="Helvetica"/>
              </a:defRPr>
            </a:pPr>
            <a:r>
              <a:t>6) Pump + Hold</a:t>
            </a:r>
          </a:p>
        </p:txBody>
      </p:sp>
      <p:sp>
        <p:nvSpPr>
          <p:cNvPr id="262" name="Based on Patient Information from The Royal United Hospital Bath"/>
          <p:cNvSpPr txBox="1"/>
          <p:nvPr/>
        </p:nvSpPr>
        <p:spPr>
          <a:xfrm>
            <a:off x="13067016" y="10196583"/>
            <a:ext cx="9926927"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Based on Patient Information from The Royal United Hospital Bath</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Small city built into a hillside overlooking the ocean" descr="Small city built into a hillside overlooking the ocean"/>
          <p:cNvPicPr>
            <a:picLocks noChangeAspect="0"/>
          </p:cNvPicPr>
          <p:nvPr>
            <p:ph type="pic" idx="21"/>
          </p:nvPr>
        </p:nvPicPr>
        <p:blipFill>
          <a:blip r:embed="rId2">
            <a:extLst/>
          </a:blip>
          <a:stretch>
            <a:fillRect/>
          </a:stretch>
        </p:blipFill>
        <p:spPr>
          <a:xfrm>
            <a:off x="12700000" y="4470400"/>
            <a:ext cx="9321800" cy="7632700"/>
          </a:xfrm>
          <a:prstGeom prst="rect">
            <a:avLst/>
          </a:prstGeom>
        </p:spPr>
      </p:pic>
      <p:sp>
        <p:nvSpPr>
          <p:cNvPr id="154" name="Symptoms"/>
          <p:cNvSpPr txBox="1"/>
          <p:nvPr>
            <p:ph type="title"/>
          </p:nvPr>
        </p:nvSpPr>
        <p:spPr>
          <a:prstGeom prst="rect">
            <a:avLst/>
          </a:prstGeom>
        </p:spPr>
        <p:txBody>
          <a:bodyPr/>
          <a:lstStyle/>
          <a:p>
            <a:pPr/>
            <a:r>
              <a:t>Symptoms</a:t>
            </a:r>
          </a:p>
        </p:txBody>
      </p:sp>
      <p:sp>
        <p:nvSpPr>
          <p:cNvPr id="155" name="Chronic &gt;6m…"/>
          <p:cNvSpPr txBox="1"/>
          <p:nvPr>
            <p:ph type="body" sz="half" idx="1"/>
          </p:nvPr>
        </p:nvSpPr>
        <p:spPr>
          <a:prstGeom prst="rect">
            <a:avLst/>
          </a:prstGeom>
        </p:spPr>
        <p:txBody>
          <a:bodyPr/>
          <a:lstStyle/>
          <a:p>
            <a:pPr marL="578358" indent="-578358" defTabSz="817244">
              <a:spcBef>
                <a:spcPts val="3800"/>
              </a:spcBef>
              <a:buBlip>
                <a:blip r:embed="rId3"/>
              </a:buBlip>
              <a:defRPr sz="4950">
                <a:effectLst>
                  <a:outerShdw sx="100000" sy="100000" kx="0" ky="0" algn="b" rotWithShape="0" blurRad="25146" dist="12573" dir="5400000">
                    <a:srgbClr val="FFFFFF"/>
                  </a:outerShdw>
                </a:effectLst>
              </a:defRPr>
            </a:pPr>
            <a:r>
              <a:t>Chronic &gt;6m</a:t>
            </a:r>
          </a:p>
          <a:p>
            <a:pPr marL="578358" indent="-578358" defTabSz="817244">
              <a:spcBef>
                <a:spcPts val="3800"/>
              </a:spcBef>
              <a:buBlip>
                <a:blip r:embed="rId3"/>
              </a:buBlip>
              <a:defRPr sz="4950">
                <a:effectLst>
                  <a:outerShdw sx="100000" sy="100000" kx="0" ky="0" algn="b" rotWithShape="0" blurRad="25146" dist="12573" dir="5400000">
                    <a:srgbClr val="FFFFFF"/>
                  </a:outerShdw>
                </a:effectLst>
              </a:defRPr>
            </a:pPr>
            <a:r>
              <a:t>Watery (non-bloody) diarrhoea</a:t>
            </a:r>
          </a:p>
          <a:p>
            <a:pPr marL="578358" indent="-578358" defTabSz="817244">
              <a:spcBef>
                <a:spcPts val="3800"/>
              </a:spcBef>
              <a:buBlip>
                <a:blip r:embed="rId3"/>
              </a:buBlip>
              <a:defRPr sz="4950">
                <a:effectLst>
                  <a:outerShdw sx="100000" sy="100000" kx="0" ky="0" algn="b" rotWithShape="0" blurRad="25146" dist="12573" dir="5400000">
                    <a:srgbClr val="FFFFFF"/>
                  </a:outerShdw>
                </a:effectLst>
              </a:defRPr>
            </a:pPr>
            <a:r>
              <a:t>OB average 6-7 x / d </a:t>
            </a:r>
          </a:p>
          <a:p>
            <a:pPr marL="578358" indent="-578358" defTabSz="817244">
              <a:spcBef>
                <a:spcPts val="3800"/>
              </a:spcBef>
              <a:buBlip>
                <a:blip r:embed="rId3"/>
              </a:buBlip>
              <a:defRPr sz="4950">
                <a:effectLst>
                  <a:outerShdw sx="100000" sy="100000" kx="0" ky="0" algn="b" rotWithShape="0" blurRad="25146" dist="12573" dir="5400000">
                    <a:srgbClr val="FFFFFF"/>
                  </a:outerShdw>
                </a:effectLst>
              </a:defRPr>
            </a:pPr>
            <a:r>
              <a:t>Nocturnal defaection 25%</a:t>
            </a:r>
          </a:p>
          <a:p>
            <a:pPr marL="578358" indent="-578358" defTabSz="817244">
              <a:spcBef>
                <a:spcPts val="3800"/>
              </a:spcBef>
              <a:buBlip>
                <a:blip r:embed="rId3"/>
              </a:buBlip>
              <a:defRPr sz="4950">
                <a:effectLst>
                  <a:outerShdw sx="100000" sy="100000" kx="0" ky="0" algn="b" rotWithShape="0" blurRad="25146" dist="12573" dir="5400000">
                    <a:srgbClr val="FFFFFF"/>
                  </a:outerShdw>
                </a:effectLst>
              </a:defRPr>
            </a:pPr>
            <a:r>
              <a:t>Urgency 55%</a:t>
            </a:r>
          </a:p>
          <a:p>
            <a:pPr marL="578358" indent="-578358" defTabSz="817244">
              <a:spcBef>
                <a:spcPts val="3800"/>
              </a:spcBef>
              <a:buBlip>
                <a:blip r:embed="rId3"/>
              </a:buBlip>
              <a:defRPr sz="4950">
                <a:effectLst>
                  <a:outerShdw sx="100000" sy="100000" kx="0" ky="0" algn="b" rotWithShape="0" blurRad="25146" dist="12573" dir="5400000">
                    <a:srgbClr val="FFFFFF"/>
                  </a:outerShdw>
                </a:effectLst>
              </a:defRPr>
            </a:pPr>
            <a:r>
              <a:t>Incontinence 26%</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Title 1"/>
          <p:cNvSpPr txBox="1"/>
          <p:nvPr>
            <p:ph type="title"/>
          </p:nvPr>
        </p:nvSpPr>
        <p:spPr>
          <a:prstGeom prst="rect">
            <a:avLst/>
          </a:prstGeom>
        </p:spPr>
        <p:txBody>
          <a:bodyPr/>
          <a:lstStyle/>
          <a:p>
            <a:pPr/>
            <a:r>
              <a:t>Introduction</a:t>
            </a:r>
          </a:p>
        </p:txBody>
      </p:sp>
      <p:sp>
        <p:nvSpPr>
          <p:cNvPr id="158" name="Content Placeholder 2"/>
          <p:cNvSpPr txBox="1"/>
          <p:nvPr>
            <p:ph type="body" idx="1"/>
          </p:nvPr>
        </p:nvSpPr>
        <p:spPr>
          <a:prstGeom prst="rect">
            <a:avLst/>
          </a:prstGeom>
        </p:spPr>
        <p:txBody>
          <a:bodyPr/>
          <a:lstStyle/>
          <a:p>
            <a:pPr marL="379729" indent="-379729" defTabSz="536575">
              <a:spcBef>
                <a:spcPts val="2500"/>
              </a:spcBef>
              <a:buBlip>
                <a:blip r:embed="rId2"/>
              </a:buBlip>
              <a:defRPr sz="3250">
                <a:effectLst>
                  <a:outerShdw sx="100000" sy="100000" kx="0" ky="0" algn="b" rotWithShape="0" blurRad="16510" dist="8255" dir="5400000">
                    <a:srgbClr val="FFFFFF"/>
                  </a:outerShdw>
                </a:effectLst>
              </a:defRPr>
            </a:pPr>
            <a:r>
              <a:t>Guidelines: 2013 (Updated ECCO Guidelines 2021)</a:t>
            </a:r>
          </a:p>
          <a:p>
            <a:pPr marL="379729" indent="-379729" defTabSz="536575">
              <a:spcBef>
                <a:spcPts val="2500"/>
              </a:spcBef>
              <a:buBlip>
                <a:blip r:embed="rId2"/>
              </a:buBlip>
              <a:defRPr sz="3250">
                <a:effectLst>
                  <a:outerShdw sx="100000" sy="100000" kx="0" ky="0" algn="b" rotWithShape="0" blurRad="16510" dist="8255" dir="5400000">
                    <a:srgbClr val="FFFFFF"/>
                  </a:outerShdw>
                </a:effectLst>
              </a:defRPr>
            </a:pPr>
            <a:r>
              <a:t>Definition: </a:t>
            </a:r>
          </a:p>
          <a:p>
            <a:pPr lvl="1" marL="759459" indent="-379729" defTabSz="536575">
              <a:spcBef>
                <a:spcPts val="2500"/>
              </a:spcBef>
              <a:buBlip>
                <a:blip r:embed="rId2"/>
              </a:buBlip>
              <a:defRPr sz="3250">
                <a:effectLst>
                  <a:outerShdw sx="100000" sy="100000" kx="0" ky="0" algn="b" rotWithShape="0" blurRad="16510" dist="8255" dir="5400000">
                    <a:srgbClr val="FFFFFF"/>
                  </a:outerShdw>
                </a:effectLst>
              </a:defRPr>
            </a:pPr>
            <a:r>
              <a:t>Chronic inflammatory bowel disease with “watery” (non-bloody) diarrhoea.</a:t>
            </a:r>
          </a:p>
          <a:p>
            <a:pPr lvl="1" marL="759459" indent="-379729" defTabSz="536575">
              <a:spcBef>
                <a:spcPts val="2500"/>
              </a:spcBef>
              <a:buBlip>
                <a:blip r:embed="rId2"/>
              </a:buBlip>
              <a:defRPr sz="3250">
                <a:effectLst>
                  <a:outerShdw sx="100000" sy="100000" kx="0" ky="0" algn="b" rotWithShape="0" blurRad="16510" dist="8255" dir="5400000">
                    <a:srgbClr val="FFFFFF"/>
                  </a:outerShdw>
                </a:effectLst>
              </a:defRPr>
            </a:pPr>
            <a:r>
              <a:t>Normal macroscopic colonoscopy, but abnormal microscopic histology.</a:t>
            </a:r>
          </a:p>
          <a:p>
            <a:pPr lvl="1" marL="759459" indent="-379729" defTabSz="536575">
              <a:spcBef>
                <a:spcPts val="2500"/>
              </a:spcBef>
              <a:buBlip>
                <a:blip r:embed="rId2"/>
              </a:buBlip>
              <a:defRPr sz="3250">
                <a:effectLst>
                  <a:outerShdw sx="100000" sy="100000" kx="0" ky="0" algn="b" rotWithShape="0" blurRad="16510" dist="8255" dir="5400000">
                    <a:srgbClr val="FFFFFF"/>
                  </a:outerShdw>
                </a:effectLst>
              </a:defRPr>
            </a:pPr>
            <a:r>
              <a:t>Where other exogenous factors (eg. infection) have been ruled out</a:t>
            </a:r>
          </a:p>
          <a:p>
            <a:pPr marL="379729" indent="-379729" defTabSz="536575">
              <a:spcBef>
                <a:spcPts val="2500"/>
              </a:spcBef>
              <a:buBlip>
                <a:blip r:embed="rId2"/>
              </a:buBlip>
              <a:defRPr sz="3250">
                <a:effectLst>
                  <a:outerShdw sx="100000" sy="100000" kx="0" ky="0" algn="b" rotWithShape="0" blurRad="16510" dist="8255" dir="5400000">
                    <a:srgbClr val="FFFFFF"/>
                  </a:outerShdw>
                </a:effectLst>
              </a:defRPr>
            </a:pPr>
            <a:r>
              <a:t>Subtypes:</a:t>
            </a:r>
          </a:p>
          <a:p>
            <a:pPr lvl="1" marL="759459" indent="-379729" defTabSz="536575">
              <a:spcBef>
                <a:spcPts val="2500"/>
              </a:spcBef>
              <a:buBlip>
                <a:blip r:embed="rId2"/>
              </a:buBlip>
              <a:defRPr sz="3250">
                <a:effectLst>
                  <a:outerShdw sx="100000" sy="100000" kx="0" ky="0" algn="b" rotWithShape="0" blurRad="16510" dist="8255" dir="5400000">
                    <a:srgbClr val="FFFFFF"/>
                  </a:outerShdw>
                </a:effectLst>
              </a:defRPr>
            </a:pPr>
            <a:r>
              <a:t>- Lymphocytic colitis LC</a:t>
            </a:r>
          </a:p>
          <a:p>
            <a:pPr lvl="1" marL="759459" indent="-379729" defTabSz="536575">
              <a:spcBef>
                <a:spcPts val="2500"/>
              </a:spcBef>
              <a:buBlip>
                <a:blip r:embed="rId2"/>
              </a:buBlip>
              <a:defRPr sz="3250">
                <a:effectLst>
                  <a:outerShdw sx="100000" sy="100000" kx="0" ky="0" algn="b" rotWithShape="0" blurRad="16510" dist="8255" dir="5400000">
                    <a:srgbClr val="FFFFFF"/>
                  </a:outerShdw>
                </a:effectLst>
              </a:defRPr>
            </a:pPr>
            <a:r>
              <a:t>- Collagenous colitis CC</a:t>
            </a:r>
          </a:p>
          <a:p>
            <a:pPr lvl="1" marL="759459" indent="-379729" defTabSz="536575">
              <a:spcBef>
                <a:spcPts val="2500"/>
              </a:spcBef>
              <a:buBlip>
                <a:blip r:embed="rId2"/>
              </a:buBlip>
              <a:defRPr sz="3250">
                <a:effectLst>
                  <a:outerShdw sx="100000" sy="100000" kx="0" ky="0" algn="b" rotWithShape="0" blurRad="16510" dist="8255" dir="5400000">
                    <a:srgbClr val="FFFFFF"/>
                  </a:outerShdw>
                </a:effectLst>
              </a:defRPr>
            </a:pPr>
            <a:r>
              <a:t>- Incomplete microscopic colitis MCi</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prstGeom prst="rect">
            <a:avLst/>
          </a:prstGeom>
        </p:spPr>
        <p:txBody>
          <a:bodyPr/>
          <a:lstStyle/>
          <a:p>
            <a:pPr/>
            <a:r>
              <a:t>Epidemiology / Prevalence</a:t>
            </a:r>
          </a:p>
        </p:txBody>
      </p:sp>
      <p:sp>
        <p:nvSpPr>
          <p:cNvPr id="161" name="Content Placeholder 2"/>
          <p:cNvSpPr txBox="1"/>
          <p:nvPr>
            <p:ph type="body" idx="1"/>
          </p:nvPr>
        </p:nvSpPr>
        <p:spPr>
          <a:prstGeom prst="rect">
            <a:avLst/>
          </a:prstGeom>
        </p:spPr>
        <p:txBody>
          <a:bodyPr/>
          <a:lstStyle/>
          <a:p>
            <a:pPr>
              <a:buBlip>
                <a:blip r:embed="rId2"/>
              </a:buBlip>
            </a:pPr>
            <a:r>
              <a:t>Incidence: ~ 0.01%, or 10 per 100,000/year</a:t>
            </a:r>
          </a:p>
          <a:p>
            <a:pPr>
              <a:buBlip>
                <a:blip r:embed="rId2"/>
              </a:buBlip>
            </a:pPr>
            <a:r>
              <a:t>Prevalence: ~0.12%, or 120 per 100,000 (62 with LC &gt; 50 with CC)</a:t>
            </a:r>
          </a:p>
          <a:p>
            <a:pPr>
              <a:buBlip>
                <a:blip r:embed="rId2"/>
              </a:buBlip>
            </a:pPr>
            <a:r>
              <a:t>More common in women (&gt;80%)</a:t>
            </a:r>
          </a:p>
          <a:p>
            <a:pPr>
              <a:buBlip>
                <a:blip r:embed="rId2"/>
              </a:buBlip>
            </a:pPr>
            <a:r>
              <a:t>Peak incidence: 50–70 years, Median age is 60y</a:t>
            </a:r>
          </a:p>
          <a:p>
            <a:pPr>
              <a:buBlip>
                <a:blip r:embed="rId2"/>
              </a:buBlip>
            </a:pPr>
            <a:r>
              <a:t>Often under-diagnosed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Title 1"/>
          <p:cNvSpPr txBox="1"/>
          <p:nvPr>
            <p:ph type="ctrTitle"/>
          </p:nvPr>
        </p:nvSpPr>
        <p:spPr>
          <a:xfrm>
            <a:off x="3454400" y="3200400"/>
            <a:ext cx="17475200" cy="1881726"/>
          </a:xfrm>
          <a:prstGeom prst="rect">
            <a:avLst/>
          </a:prstGeom>
        </p:spPr>
        <p:txBody>
          <a:bodyPr/>
          <a:lstStyle/>
          <a:p>
            <a:pPr/>
            <a:r>
              <a:t>Risk Factors / Causes</a:t>
            </a:r>
          </a:p>
        </p:txBody>
      </p:sp>
      <p:sp>
        <p:nvSpPr>
          <p:cNvPr id="164" name="Content Placeholder 2"/>
          <p:cNvSpPr txBox="1"/>
          <p:nvPr>
            <p:ph type="subTitle" sz="half" idx="1"/>
          </p:nvPr>
        </p:nvSpPr>
        <p:spPr>
          <a:xfrm>
            <a:off x="2045248" y="6675786"/>
            <a:ext cx="20293504" cy="4815548"/>
          </a:xfrm>
          <a:prstGeom prst="rect">
            <a:avLst/>
          </a:prstGeom>
        </p:spPr>
        <p:txBody>
          <a:bodyPr/>
          <a:lstStyle/>
          <a:p>
            <a:pPr defTabSz="759459">
              <a:defRPr sz="4968">
                <a:effectLst>
                  <a:outerShdw sx="100000" sy="100000" kx="0" ky="0" algn="b" rotWithShape="0" blurRad="23368" dist="11684" dir="16200000">
                    <a:srgbClr val="000000">
                      <a:alpha val="48000"/>
                    </a:srgbClr>
                  </a:outerShdw>
                </a:effectLst>
              </a:defRPr>
            </a:pPr>
            <a:r>
              <a:rPr b="1"/>
              <a:t>Autoimmune conditions </a:t>
            </a:r>
            <a:r>
              <a:t>(DM, Coeliac, Thyroid disease, Rheumatoid arthritis)</a:t>
            </a:r>
          </a:p>
          <a:p>
            <a:pPr defTabSz="759459">
              <a:defRPr sz="4968">
                <a:effectLst>
                  <a:outerShdw sx="100000" sy="100000" kx="0" ky="0" algn="b" rotWithShape="0" blurRad="23368" dist="11684" dir="16200000">
                    <a:srgbClr val="000000">
                      <a:alpha val="48000"/>
                    </a:srgbClr>
                  </a:outerShdw>
                </a:effectLst>
              </a:defRPr>
            </a:pPr>
            <a:r>
              <a:rPr b="1"/>
              <a:t>Medications</a:t>
            </a:r>
            <a:r>
              <a:t>: NSAIDs, SSRIs, PPIs, H2RB, Statins, ACE, ATRB, Parkinson Rx</a:t>
            </a:r>
          </a:p>
          <a:p>
            <a:pPr defTabSz="759459">
              <a:defRPr sz="4968">
                <a:effectLst>
                  <a:outerShdw sx="100000" sy="100000" kx="0" ky="0" algn="b" rotWithShape="0" blurRad="23368" dist="11684" dir="16200000">
                    <a:srgbClr val="000000">
                      <a:alpha val="48000"/>
                    </a:srgbClr>
                  </a:outerShdw>
                </a:effectLst>
              </a:defRPr>
            </a:pPr>
            <a:r>
              <a:rPr b="1"/>
              <a:t>Smoking</a:t>
            </a:r>
            <a:r>
              <a:t> (especially collagenous colitis)</a:t>
            </a:r>
          </a:p>
          <a:p>
            <a:pPr defTabSz="759459">
              <a:defRPr b="1" sz="4968">
                <a:effectLst>
                  <a:outerShdw sx="100000" sy="100000" kx="0" ky="0" algn="b" rotWithShape="0" blurRad="23368" dist="11684" dir="16200000">
                    <a:srgbClr val="000000">
                      <a:alpha val="48000"/>
                    </a:srgbClr>
                  </a:outerShdw>
                </a:effectLst>
              </a:defRPr>
            </a:pPr>
            <a:r>
              <a:t>Genetic predisposition</a:t>
            </a:r>
          </a:p>
          <a:p>
            <a:pPr defTabSz="759459">
              <a:defRPr sz="4968">
                <a:effectLst>
                  <a:outerShdw sx="100000" sy="100000" kx="0" ky="0" algn="b" rotWithShape="0" blurRad="23368" dist="11684" dir="16200000">
                    <a:srgbClr val="000000">
                      <a:alpha val="48000"/>
                    </a:srgbClr>
                  </a:outerShdw>
                </a:effectLst>
              </a:defRPr>
            </a:pPr>
            <a:r>
              <a:rPr b="1"/>
              <a:t>Gut microbiome alteration</a:t>
            </a:r>
            <a:r>
              <a:t>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Small city built into a hillside overlooking the ocean" descr="Small city built into a hillside overlooking the ocean"/>
          <p:cNvPicPr>
            <a:picLocks noChangeAspect="0"/>
          </p:cNvPicPr>
          <p:nvPr>
            <p:ph type="pic" idx="21"/>
          </p:nvPr>
        </p:nvPicPr>
        <p:blipFill>
          <a:blip r:embed="rId2">
            <a:extLst/>
          </a:blip>
          <a:stretch>
            <a:fillRect/>
          </a:stretch>
        </p:blipFill>
        <p:spPr>
          <a:xfrm>
            <a:off x="12116328" y="4088127"/>
            <a:ext cx="10489145" cy="8576975"/>
          </a:xfrm>
          <a:prstGeom prst="rect">
            <a:avLst/>
          </a:prstGeom>
        </p:spPr>
      </p:pic>
      <p:sp>
        <p:nvSpPr>
          <p:cNvPr id="167" name="AI Associations"/>
          <p:cNvSpPr txBox="1"/>
          <p:nvPr>
            <p:ph type="title"/>
          </p:nvPr>
        </p:nvSpPr>
        <p:spPr>
          <a:xfrm>
            <a:off x="2121292" y="1200150"/>
            <a:ext cx="19621501" cy="2324100"/>
          </a:xfrm>
          <a:prstGeom prst="rect">
            <a:avLst/>
          </a:prstGeom>
        </p:spPr>
        <p:txBody>
          <a:bodyPr/>
          <a:lstStyle/>
          <a:p>
            <a:pPr/>
            <a:r>
              <a:t>AI Associations</a:t>
            </a:r>
          </a:p>
        </p:txBody>
      </p:sp>
      <p:sp>
        <p:nvSpPr>
          <p:cNvPr id="168" name="Pathogenesis of Microscopic Colitis: A Systematic Review…"/>
          <p:cNvSpPr txBox="1"/>
          <p:nvPr>
            <p:ph type="body" sz="half" idx="1"/>
          </p:nvPr>
        </p:nvSpPr>
        <p:spPr>
          <a:prstGeom prst="rect">
            <a:avLst/>
          </a:prstGeom>
        </p:spPr>
        <p:txBody>
          <a:bodyPr/>
          <a:lstStyle/>
          <a:p>
            <a:pPr marL="0" indent="0" defTabSz="457200">
              <a:lnSpc>
                <a:spcPct val="100000"/>
              </a:lnSpc>
              <a:spcBef>
                <a:spcPts val="0"/>
              </a:spcBef>
              <a:buSzTx/>
              <a:buNone/>
              <a:defRPr i="0" sz="4500">
                <a:solidFill>
                  <a:srgbClr val="2A2A2A"/>
                </a:solidFill>
                <a:effectLst/>
                <a:latin typeface="Helvetica Neue"/>
                <a:ea typeface="Helvetica Neue"/>
                <a:cs typeface="Helvetica Neue"/>
                <a:sym typeface="Helvetica Neue"/>
              </a:defRPr>
            </a:pPr>
            <a:r>
              <a:t>Pathogenesis of Microscopic Colitis: A Systematic Review</a:t>
            </a:r>
          </a:p>
          <a:p>
            <a:pPr marL="0" indent="0" defTabSz="457200">
              <a:lnSpc>
                <a:spcPct val="100000"/>
              </a:lnSpc>
              <a:spcBef>
                <a:spcPts val="0"/>
              </a:spcBef>
              <a:buSzTx/>
              <a:buNone/>
              <a:defRPr i="0" sz="4500">
                <a:solidFill>
                  <a:srgbClr val="2A2A2A"/>
                </a:solidFill>
                <a:effectLst/>
                <a:latin typeface="Helvetica Neue"/>
                <a:ea typeface="Helvetica Neue"/>
                <a:cs typeface="Helvetica Neue"/>
                <a:sym typeface="Helvetica Neue"/>
              </a:defRPr>
            </a:pPr>
          </a:p>
          <a:p>
            <a:pPr marL="0" indent="0" defTabSz="457200">
              <a:lnSpc>
                <a:spcPct val="100000"/>
              </a:lnSpc>
              <a:spcBef>
                <a:spcPts val="0"/>
              </a:spcBef>
              <a:buSzTx/>
              <a:buNone/>
              <a:defRPr i="0" sz="4500">
                <a:solidFill>
                  <a:srgbClr val="2A2A2A"/>
                </a:solidFill>
                <a:effectLst/>
                <a:latin typeface="Helvetica Neue"/>
                <a:ea typeface="Helvetica Neue"/>
                <a:cs typeface="Helvetica Neue"/>
                <a:sym typeface="Helvetica Neue"/>
              </a:defRPr>
            </a:pPr>
            <a:r>
              <a:t>Journal of Crohn's and Colitis, Volume 16, Issue 1, January 2022, Pages 143–161</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Clinical Aspects"/>
          <p:cNvSpPr txBox="1"/>
          <p:nvPr>
            <p:ph type="title"/>
          </p:nvPr>
        </p:nvSpPr>
        <p:spPr>
          <a:prstGeom prst="rect">
            <a:avLst/>
          </a:prstGeom>
        </p:spPr>
        <p:txBody>
          <a:bodyPr/>
          <a:lstStyle/>
          <a:p>
            <a:pPr/>
            <a:r>
              <a:t>Clinical Aspects</a:t>
            </a:r>
          </a:p>
        </p:txBody>
      </p:sp>
      <p:sp>
        <p:nvSpPr>
          <p:cNvPr id="171" name="MC accounts for 12.8% of all unexplained chronic diarrhoea…"/>
          <p:cNvSpPr txBox="1"/>
          <p:nvPr>
            <p:ph type="body" idx="1"/>
          </p:nvPr>
        </p:nvSpPr>
        <p:spPr>
          <a:prstGeom prst="rect">
            <a:avLst/>
          </a:prstGeom>
        </p:spPr>
        <p:txBody>
          <a:bodyPr/>
          <a:lstStyle/>
          <a:p>
            <a:pPr marL="578358" indent="-578358" defTabSz="817244">
              <a:spcBef>
                <a:spcPts val="3800"/>
              </a:spcBef>
              <a:buBlip>
                <a:blip r:embed="rId2"/>
              </a:buBlip>
              <a:defRPr sz="4950">
                <a:effectLst>
                  <a:outerShdw sx="100000" sy="100000" kx="0" ky="0" algn="b" rotWithShape="0" blurRad="25146" dist="12573" dir="5400000">
                    <a:srgbClr val="FFFFFF"/>
                  </a:outerShdw>
                </a:effectLst>
              </a:defRPr>
            </a:pPr>
            <a:r>
              <a:t>MC accounts for 12.8% of all unexplained chronic diarrhoea</a:t>
            </a:r>
          </a:p>
          <a:p>
            <a:pPr marL="578358" indent="-578358" defTabSz="817244">
              <a:spcBef>
                <a:spcPts val="3800"/>
              </a:spcBef>
              <a:buBlip>
                <a:blip r:embed="rId2"/>
              </a:buBlip>
              <a:defRPr sz="4950">
                <a:effectLst>
                  <a:outerShdw sx="100000" sy="100000" kx="0" ky="0" algn="b" rotWithShape="0" blurRad="25146" dist="12573" dir="5400000">
                    <a:srgbClr val="FFFFFF"/>
                  </a:outerShdw>
                </a:effectLst>
              </a:defRPr>
            </a:pPr>
            <a:r>
              <a:t>Smoking is a direct risk factor (15-40%, CC &gt;  LC), </a:t>
            </a:r>
          </a:p>
          <a:p>
            <a:pPr lvl="1" marL="1156716" indent="-578358" defTabSz="817244">
              <a:spcBef>
                <a:spcPts val="3800"/>
              </a:spcBef>
              <a:buBlip>
                <a:blip r:embed="rId2"/>
              </a:buBlip>
              <a:defRPr sz="4950">
                <a:effectLst>
                  <a:outerShdw sx="100000" sy="100000" kx="0" ky="0" algn="b" rotWithShape="0" blurRad="25146" dist="12573" dir="5400000">
                    <a:srgbClr val="FFFFFF"/>
                  </a:outerShdw>
                </a:effectLst>
              </a:defRPr>
            </a:pPr>
            <a:r>
              <a:t>But stopping doesn’t help</a:t>
            </a:r>
          </a:p>
          <a:p>
            <a:pPr marL="578358" indent="-578358" defTabSz="817244">
              <a:spcBef>
                <a:spcPts val="3800"/>
              </a:spcBef>
              <a:buBlip>
                <a:blip r:embed="rId2"/>
              </a:buBlip>
              <a:defRPr sz="4950">
                <a:effectLst>
                  <a:outerShdw sx="100000" sy="100000" kx="0" ky="0" algn="b" rotWithShape="0" blurRad="25146" dist="12573" dir="5400000">
                    <a:srgbClr val="FFFFFF"/>
                  </a:outerShdw>
                </a:effectLst>
              </a:defRPr>
            </a:pPr>
            <a:r>
              <a:t>Association with Drugs &gt;6m eg PPIs, NSAIDS and SSRIs, </a:t>
            </a:r>
          </a:p>
          <a:p>
            <a:pPr lvl="1" marL="1156716" indent="-578358" defTabSz="817244">
              <a:spcBef>
                <a:spcPts val="3800"/>
              </a:spcBef>
              <a:buBlip>
                <a:blip r:embed="rId2"/>
              </a:buBlip>
              <a:defRPr sz="4950">
                <a:effectLst>
                  <a:outerShdw sx="100000" sy="100000" kx="0" ky="0" algn="b" rotWithShape="0" blurRad="25146" dist="12573" dir="5400000">
                    <a:srgbClr val="FFFFFF"/>
                  </a:outerShdw>
                </a:effectLst>
              </a:defRPr>
            </a:pPr>
            <a:r>
              <a:t>Withdrawal is recommended (But data is lacking of direct benefit) </a:t>
            </a:r>
          </a:p>
          <a:p>
            <a:pPr marL="578358" indent="-578358" defTabSz="817244">
              <a:spcBef>
                <a:spcPts val="3800"/>
              </a:spcBef>
              <a:buBlip>
                <a:blip r:embed="rId2"/>
              </a:buBlip>
              <a:defRPr sz="4950">
                <a:effectLst>
                  <a:outerShdw sx="100000" sy="100000" kx="0" ky="0" algn="b" rotWithShape="0" blurRad="25146" dist="12573" dir="5400000">
                    <a:srgbClr val="FFFFFF"/>
                  </a:outerShdw>
                </a:effectLst>
              </a:defRPr>
            </a:pPr>
            <a:r>
              <a:t>Moderate association with IBS symptoms (55%), poor QOL, Fatigue, Ax &amp; Dx</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Small city built into a hillside overlooking the ocean" descr="Small city built into a hillside overlooking the ocean"/>
          <p:cNvPicPr>
            <a:picLocks noChangeAspect="0"/>
          </p:cNvPicPr>
          <p:nvPr>
            <p:ph type="pic" idx="21"/>
          </p:nvPr>
        </p:nvPicPr>
        <p:blipFill>
          <a:blip r:embed="rId2">
            <a:extLst/>
          </a:blip>
          <a:stretch>
            <a:fillRect/>
          </a:stretch>
        </p:blipFill>
        <p:spPr>
          <a:xfrm>
            <a:off x="12699999" y="4470400"/>
            <a:ext cx="9321801" cy="7632701"/>
          </a:xfrm>
          <a:prstGeom prst="rect">
            <a:avLst/>
          </a:prstGeom>
        </p:spPr>
      </p:pic>
      <p:sp>
        <p:nvSpPr>
          <p:cNvPr id="174" name="MC Disease Activity Index"/>
          <p:cNvSpPr txBox="1"/>
          <p:nvPr>
            <p:ph type="title"/>
          </p:nvPr>
        </p:nvSpPr>
        <p:spPr>
          <a:prstGeom prst="rect">
            <a:avLst/>
          </a:prstGeom>
        </p:spPr>
        <p:txBody>
          <a:bodyPr/>
          <a:lstStyle/>
          <a:p>
            <a:pPr/>
            <a:r>
              <a:t>MC Disease Activity Index</a:t>
            </a:r>
          </a:p>
        </p:txBody>
      </p:sp>
      <p:pic>
        <p:nvPicPr>
          <p:cNvPr id="175" name="Screenshot 2025-09-20 at 23.32.34.png" descr="Screenshot 2025-09-20 at 23.32.34.png"/>
          <p:cNvPicPr>
            <a:picLocks noChangeAspect="1"/>
          </p:cNvPicPr>
          <p:nvPr/>
        </p:nvPicPr>
        <p:blipFill>
          <a:blip r:embed="rId3">
            <a:extLst/>
          </a:blip>
          <a:stretch>
            <a:fillRect/>
          </a:stretch>
        </p:blipFill>
        <p:spPr>
          <a:xfrm>
            <a:off x="1329870" y="5664684"/>
            <a:ext cx="11063369" cy="5158116"/>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Moroccan">
  <a:themeElements>
    <a:clrScheme name="Moroccan">
      <a:dk1>
        <a:srgbClr val="073E86"/>
      </a:dk1>
      <a:lt1>
        <a:srgbClr val="86837F">
          <a:alpha val="80000"/>
        </a:srgbClr>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4500"/>
          </a:spcBef>
          <a:spcAft>
            <a:spcPts val="0"/>
          </a:spcAft>
          <a:buClrTx/>
          <a:buSzTx/>
          <a:buFontTx/>
          <a:buNone/>
          <a:tabLst/>
          <a:defRPr b="0" baseline="0" cap="none" i="1" spc="0" strike="noStrike" sz="58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oroccan">
  <a:themeElements>
    <a:clrScheme name="Moroccan">
      <a:dk1>
        <a:srgbClr val="000000"/>
      </a:dk1>
      <a:lt1>
        <a:srgbClr val="FFFFFF"/>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4500"/>
          </a:spcBef>
          <a:spcAft>
            <a:spcPts val="0"/>
          </a:spcAft>
          <a:buClrTx/>
          <a:buSzTx/>
          <a:buFontTx/>
          <a:buNone/>
          <a:tabLst/>
          <a:defRPr b="0" baseline="0" cap="none" i="1" spc="0" strike="noStrike" sz="58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