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charts/chart1.xml" ContentType="application/vnd.openxmlformats-officedocument.drawingml.chart+xml"/>
  <Override PartName="/ppt/charts/chart2.xml" ContentType="application/vnd.openxmlformats-officedocument.drawingml.chart+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30238700" cy="42481500"/>
  <p:notesSz cx="6858000" cy="9144000"/>
  <p:defaultTextStyle>
    <a:lvl1pPr defTabSz="4155857">
      <a:defRPr sz="8200">
        <a:latin typeface="Book Antiqua"/>
        <a:ea typeface="Book Antiqua"/>
        <a:cs typeface="Book Antiqua"/>
        <a:sym typeface="Book Antiqua"/>
      </a:defRPr>
    </a:lvl1pPr>
    <a:lvl2pPr indent="2077928" defTabSz="4155857">
      <a:defRPr sz="8200">
        <a:latin typeface="Book Antiqua"/>
        <a:ea typeface="Book Antiqua"/>
        <a:cs typeface="Book Antiqua"/>
        <a:sym typeface="Book Antiqua"/>
      </a:defRPr>
    </a:lvl2pPr>
    <a:lvl3pPr indent="4155857" defTabSz="4155857">
      <a:defRPr sz="8200">
        <a:latin typeface="Book Antiqua"/>
        <a:ea typeface="Book Antiqua"/>
        <a:cs typeface="Book Antiqua"/>
        <a:sym typeface="Book Antiqua"/>
      </a:defRPr>
    </a:lvl3pPr>
    <a:lvl4pPr indent="6233785" defTabSz="4155857">
      <a:defRPr sz="8200">
        <a:latin typeface="Book Antiqua"/>
        <a:ea typeface="Book Antiqua"/>
        <a:cs typeface="Book Antiqua"/>
        <a:sym typeface="Book Antiqua"/>
      </a:defRPr>
    </a:lvl4pPr>
    <a:lvl5pPr indent="8311712" defTabSz="4155857">
      <a:defRPr sz="8200">
        <a:latin typeface="Book Antiqua"/>
        <a:ea typeface="Book Antiqua"/>
        <a:cs typeface="Book Antiqua"/>
        <a:sym typeface="Book Antiqua"/>
      </a:defRPr>
    </a:lvl5pPr>
    <a:lvl6pPr indent="10389641" defTabSz="4155857">
      <a:defRPr sz="8200">
        <a:latin typeface="Book Antiqua"/>
        <a:ea typeface="Book Antiqua"/>
        <a:cs typeface="Book Antiqua"/>
        <a:sym typeface="Book Antiqua"/>
      </a:defRPr>
    </a:lvl6pPr>
    <a:lvl7pPr indent="12467570" defTabSz="4155857">
      <a:defRPr sz="8200">
        <a:latin typeface="Book Antiqua"/>
        <a:ea typeface="Book Antiqua"/>
        <a:cs typeface="Book Antiqua"/>
        <a:sym typeface="Book Antiqua"/>
      </a:defRPr>
    </a:lvl7pPr>
    <a:lvl8pPr indent="14545498" defTabSz="4155857">
      <a:defRPr sz="8200">
        <a:latin typeface="Book Antiqua"/>
        <a:ea typeface="Book Antiqua"/>
        <a:cs typeface="Book Antiqua"/>
        <a:sym typeface="Book Antiqua"/>
      </a:defRPr>
    </a:lvl8pPr>
    <a:lvl9pPr indent="16623425" defTabSz="4155857">
      <a:defRPr sz="8200">
        <a:latin typeface="Book Antiqua"/>
        <a:ea typeface="Book Antiqua"/>
        <a:cs typeface="Book Antiqua"/>
        <a:sym typeface="Book Antiqu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1D5E5"/>
          </a:solidFill>
        </a:fill>
      </a:tcStyle>
    </a:wholeTbl>
    <a:band2H>
      <a:tcTxStyle b="def" i="def"/>
      <a:tcStyle>
        <a:tcBdr/>
        <a:fill>
          <a:solidFill>
            <a:srgbClr val="E9EBF2"/>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Row>
  </a:tblStyle>
  <a:tblStyle styleId="{C7B018BB-80A7-4F77-B60F-C8B233D01FF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5D8CB"/>
          </a:solidFill>
        </a:fill>
      </a:tcStyle>
    </a:wholeTbl>
    <a:band2H>
      <a:tcTxStyle b="def" i="def"/>
      <a:tcStyle>
        <a:tcBdr/>
        <a:fill>
          <a:solidFill>
            <a:srgbClr val="FAECE7"/>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Row>
  </a:tblStyle>
  <a:tblStyle styleId="{EEE7283C-3CF3-47DC-8721-378D4A62B22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5D7D8"/>
          </a:solidFill>
        </a:fill>
      </a:tcStyle>
    </a:wholeTbl>
    <a:band2H>
      <a:tcTxStyle b="def" i="def"/>
      <a:tcStyle>
        <a:tcBdr/>
        <a:fill>
          <a:solidFill>
            <a:srgbClr val="EBECED"/>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Row>
  </a:tblStyle>
  <a:tblStyle styleId="{CF821DB8-F4EB-4A41-A1BA-3FCAFE7338EE}" styleName="">
    <a:tblBg/>
    <a:wholeTbl>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076B4"/>
          </a:solidFill>
        </a:fill>
      </a:tcStyle>
    </a:firstCol>
    <a:lastRow>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6076B4"/>
          </a:solidFill>
        </a:fill>
      </a:tcStyle>
    </a:firstRow>
  </a:tblStyle>
  <a:tblStyle styleId="{33BA23B1-9221-436E-865A-0063620EA4FD}"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charts/_rels/chart1.xml.rels><?xml version="1.0" encoding="UTF-8" standalone="yes"?><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image" Target="../media/image2.png"/><Relationship Id="rId3" Type="http://schemas.openxmlformats.org/officeDocument/2006/relationships/image" Target="../media/image3.png"/></Relationships>

</file>

<file path=ppt/charts/_rels/chart2.xml.rels><?xml version="1.0" encoding="UTF-8" standalone="yes"?><Relationships xmlns="http://schemas.openxmlformats.org/package/2006/relationships"><Relationship Id="rId1" Type="http://schemas.openxmlformats.org/officeDocument/2006/relationships/package" Target="../embeddings/Microsoft_Excel_Sheet2.xlsx"/><Relationship Id="rId2" Type="http://schemas.openxmlformats.org/officeDocument/2006/relationships/image" Target="../media/image4.png"/><Relationship Id="rId3" Type="http://schemas.openxmlformats.org/officeDocument/2006/relationships/image" Target="../media/image5.png"/></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p>
        </c:rich>
      </c:tx>
      <c:layout/>
      <c:overlay val="1"/>
    </c:title>
    <c:autoTitleDeleted val="1"/>
    <c:view3D>
      <c:rotX val="18"/>
      <c:hPercent val="86"/>
      <c:rotY val="18"/>
      <c:depthPercent val="31"/>
      <c:rAngAx val="0"/>
      <c:perspective val="30"/>
    </c:view3D>
    <c:floor>
      <c:spPr>
        <a:noFill/>
        <a:ln>
          <a:noFill/>
        </a:ln>
        <a:effectLst/>
      </c:spPr>
    </c:floor>
    <c:sideWall>
      <c:spPr>
        <a:noFill/>
        <a:ln>
          <a:noFill/>
        </a:ln>
        <a:effectLst/>
      </c:spPr>
    </c:sideWall>
    <c:backWall>
      <c:spPr>
        <a:noFill/>
        <a:ln>
          <a:noFill/>
        </a:ln>
        <a:effectLst/>
      </c:spPr>
    </c:backWall>
    <c:plotArea>
      <c:layout>
        <c:manualLayout>
          <c:layoutTarget val="inner"/>
          <c:xMode val="edge"/>
          <c:yMode val="edge"/>
          <c:x val="0.005"/>
          <c:y val="0.005"/>
          <c:w val="1"/>
          <c:h val="0.837117"/>
        </c:manualLayout>
      </c:layout>
      <c:bar3DChart>
        <c:barDir val="col"/>
        <c:grouping val="clustered"/>
        <c:varyColors val="0"/>
        <c:ser>
          <c:idx val="0"/>
          <c:order val="0"/>
          <c:tx>
            <c:strRef>
              <c:f>Sheet1!$A$2</c:f>
              <c:strCache>
                <c:pt idx="0">
                  <c:v>Hospital admissions</c:v>
                </c:pt>
              </c:strCache>
            </c:strRef>
          </c:tx>
          <c:spPr>
            <a:blipFill rotWithShape="1">
              <a:blip r:embed="rId2"/>
              <a:srcRect l="0" t="0" r="0" b="0"/>
              <a:stretch>
                <a:fillRect/>
              </a:stretch>
            </a:blipFill>
            <a:ln w="12700" cap="flat">
              <a:noFill/>
              <a:miter lim="400000"/>
            </a:ln>
            <a:effectLst>
              <a:outerShdw sx="100000" sy="100000" kx="0" ky="0" algn="tl" rotWithShape="1" blurRad="127000" dist="0" dir="7800000">
                <a:srgbClr val="000000">
                  <a:alpha val="50000"/>
                </a:srgbClr>
              </a:outerShdw>
            </a:effectLst>
          </c:spPr>
          <c:invertIfNegative val="0"/>
          <c:pictureOptions>
            <c:pictureFormat val="stretch"/>
          </c:pictureOptions>
          <c:dLbls>
            <c:numFmt formatCode="#,##0" sourceLinked="0"/>
            <c:txPr>
              <a:bodyPr/>
              <a:lstStyle/>
              <a:p>
                <a:pPr lvl="0">
                  <a:defRPr b="0" i="0" strike="noStrike" sz="1200" u="none">
                    <a:solidFill>
                      <a:srgbClr val="FFFFFF"/>
                    </a:solidFill>
                    <a:effectLst>
                      <a:outerShdw sx="100000" sy="100000" kx="0" ky="0" algn="b" rotWithShape="0" blurRad="0" dist="38100" dir="2700000">
                        <a:srgbClr val="000000"/>
                      </a:outerShdw>
                    </a:effectLst>
                    <a:latin typeface="Helvetica"/>
                  </a:defRPr>
                </a:pPr>
                <a:r>
                  <a:rPr b="0" i="0" strike="noStrike" sz="1200" u="none">
                    <a:solidFill>
                      <a:srgbClr val="FFFFFF"/>
                    </a:solidFill>
                    <a:effectLst>
                      <a:outerShdw sx="100000" sy="100000" kx="0" ky="0" algn="b" rotWithShape="0" blurRad="0" dist="38100" dir="2700000">
                        <a:srgbClr val="000000"/>
                      </a:outerShdw>
                    </a:effectLst>
                    <a:latin typeface="Helvetica"/>
                  </a:rPr>
                  <a:t/>
                </a:r>
              </a:p>
            </c:txPr>
            <c:showLegendKey val="0"/>
            <c:showVal val="0"/>
            <c:showCatName val="0"/>
            <c:showSerName val="0"/>
            <c:showPercent val="0"/>
            <c:showBubbleSize val="0"/>
            <c:showLeaderLines val="0"/>
          </c:dLbls>
          <c:cat>
            <c:strRef>
              <c:f>Sheet1!$B$1:$B$1</c:f>
              <c:strCache>
                <c:ptCount val="1"/>
                <c:pt idx="0">
                  <c:v/>
                </c:pt>
              </c:strCache>
            </c:strRef>
          </c:cat>
          <c:val>
            <c:numRef>
              <c:f>Sheet1!$B$2:$B$2</c:f>
              <c:numCache>
                <c:ptCount val="1"/>
                <c:pt idx="0">
                  <c:v>91310.000000</c:v>
                </c:pt>
              </c:numCache>
            </c:numRef>
          </c:val>
          <c:shape val="box"/>
        </c:ser>
        <c:ser>
          <c:idx val="1"/>
          <c:order val="1"/>
          <c:tx>
            <c:strRef>
              <c:f>Sheet1!$A$3</c:f>
              <c:strCache>
                <c:pt idx="0">
                  <c:v>Hospital outpatients</c:v>
                </c:pt>
              </c:strCache>
            </c:strRef>
          </c:tx>
          <c:spPr>
            <a:blipFill rotWithShape="1">
              <a:blip r:embed="rId3"/>
              <a:srcRect l="0" t="0" r="0" b="0"/>
              <a:stretch>
                <a:fillRect/>
              </a:stretch>
            </a:blipFill>
            <a:ln w="12700" cap="flat">
              <a:noFill/>
              <a:miter lim="400000"/>
            </a:ln>
            <a:effectLst>
              <a:outerShdw sx="100000" sy="100000" kx="0" ky="0" algn="tl" rotWithShape="1" blurRad="127000" dist="0" dir="7800000">
                <a:srgbClr val="000000">
                  <a:alpha val="50000"/>
                </a:srgbClr>
              </a:outerShdw>
            </a:effectLst>
          </c:spPr>
          <c:invertIfNegative val="0"/>
          <c:pictureOptions>
            <c:pictureFormat val="stretch"/>
          </c:pictureOptions>
          <c:dLbls>
            <c:numFmt formatCode="#,##0" sourceLinked="0"/>
            <c:txPr>
              <a:bodyPr/>
              <a:lstStyle/>
              <a:p>
                <a:pPr lvl="0">
                  <a:defRPr b="0" i="0" strike="noStrike" sz="1200" u="none">
                    <a:solidFill>
                      <a:srgbClr val="FFFFFF"/>
                    </a:solidFill>
                    <a:effectLst>
                      <a:outerShdw sx="100000" sy="100000" kx="0" ky="0" algn="b" rotWithShape="0" blurRad="0" dist="38100" dir="2700000">
                        <a:srgbClr val="000000"/>
                      </a:outerShdw>
                    </a:effectLst>
                    <a:latin typeface="Helvetica"/>
                  </a:defRPr>
                </a:pPr>
                <a:r>
                  <a:rPr b="0" i="0" strike="noStrike" sz="1200" u="none">
                    <a:solidFill>
                      <a:srgbClr val="FFFFFF"/>
                    </a:solidFill>
                    <a:effectLst>
                      <a:outerShdw sx="100000" sy="100000" kx="0" ky="0" algn="b" rotWithShape="0" blurRad="0" dist="38100" dir="2700000">
                        <a:srgbClr val="000000"/>
                      </a:outerShdw>
                    </a:effectLst>
                    <a:latin typeface="Helvetica"/>
                  </a:rPr>
                  <a:t/>
                </a:r>
              </a:p>
            </c:txPr>
            <c:showLegendKey val="0"/>
            <c:showVal val="0"/>
            <c:showCatName val="0"/>
            <c:showSerName val="0"/>
            <c:showPercent val="0"/>
            <c:showBubbleSize val="0"/>
            <c:showLeaderLines val="0"/>
          </c:dLbls>
          <c:cat>
            <c:strRef>
              <c:f>Sheet1!$B$1:$B$1</c:f>
              <c:strCache>
                <c:ptCount val="1"/>
                <c:pt idx="0">
                  <c:v/>
                </c:pt>
              </c:strCache>
            </c:strRef>
          </c:cat>
          <c:val>
            <c:numRef>
              <c:f>Sheet1!$B$3:$B$3</c:f>
              <c:numCache>
                <c:ptCount val="1"/>
                <c:pt idx="0">
                  <c:v>15639.000000</c:v>
                </c:pt>
              </c:numCache>
            </c:numRef>
          </c:val>
          <c:shape val="box"/>
        </c:ser>
        <c:gapWidth val="40"/>
        <c:gapDepth val="150"/>
        <c:shape val="box"/>
        <c:axId val="0"/>
        <c:axId val="1"/>
        <c:axId val="2"/>
      </c:bar3DChart>
      <c:catAx>
        <c:axId val="0"/>
        <c:scaling>
          <c:orientation val="minMax"/>
        </c:scaling>
        <c:delete val="0"/>
        <c:axPos val="b"/>
        <c:numFmt formatCode="#,##0" sourceLinked="0"/>
        <c:majorTickMark val="none"/>
        <c:minorTickMark val="none"/>
        <c:tickLblPos val="low"/>
        <c:spPr>
          <a:ln w="12700" cap="flat">
            <a:noFill/>
            <a:prstDash val="solid"/>
            <a:miter lim="400000"/>
          </a:ln>
        </c:spPr>
        <c:txPr>
          <a:bodyPr rot="0"/>
          <a:lstStyle/>
          <a:p>
            <a:pPr lvl="0">
              <a:defRPr b="0" i="0" strike="noStrike" sz="1000" u="none">
                <a:solidFill>
                  <a:srgbClr val="000000"/>
                </a:solidFill>
                <a:effectLst/>
                <a:latin typeface="Helvetica"/>
              </a:defRPr>
            </a:pPr>
          </a:p>
        </c:txPr>
        <c:crossAx val="1"/>
        <c:crosses val="autoZero"/>
        <c:auto val="1"/>
        <c:lblAlgn val="ctr"/>
        <c:noMultiLvlLbl val="1"/>
      </c:catAx>
      <c:valAx>
        <c:axId val="1"/>
        <c:scaling>
          <c:orientation val="minMax"/>
        </c:scaling>
        <c:delete val="0"/>
        <c:axPos val="l"/>
        <c:majorGridlines>
          <c:spPr>
            <a:ln w="3175" cap="flat">
              <a:solidFill>
                <a:srgbClr val="B8B8B8"/>
              </a:solidFill>
              <a:prstDash val="solid"/>
              <a:miter lim="400000"/>
            </a:ln>
          </c:spPr>
        </c:majorGridlines>
        <c:numFmt formatCode="#,##0" sourceLinked="0"/>
        <c:majorTickMark val="none"/>
        <c:minorTickMark val="none"/>
        <c:tickLblPos val="nextTo"/>
        <c:spPr>
          <a:ln w="12700" cap="flat">
            <a:noFill/>
            <a:prstDash val="solid"/>
            <a:miter lim="400000"/>
          </a:ln>
        </c:spPr>
        <c:txPr>
          <a:bodyPr rot="0"/>
          <a:lstStyle/>
          <a:p>
            <a:pPr lvl="0">
              <a:defRPr b="0" i="0" strike="noStrike" sz="2800" u="none">
                <a:solidFill>
                  <a:srgbClr val="000000"/>
                </a:solidFill>
                <a:effectLst/>
                <a:latin typeface="Helvetica"/>
              </a:defRPr>
            </a:pPr>
          </a:p>
        </c:txPr>
        <c:crossAx val="0"/>
        <c:crosses val="autoZero"/>
        <c:crossBetween val="between"/>
        <c:majorUnit val="25000"/>
        <c:minorUnit val="12500"/>
      </c:valAx>
      <c:serAx>
        <c:axId val="2"/>
        <c:scaling>
          <c:orientation val="minMax"/>
        </c:scaling>
        <c:delete val="0"/>
        <c:axPos val="b"/>
        <c:majorTickMark val="out"/>
        <c:minorTickMark val="none"/>
        <c:tickLblPos val="none"/>
        <c:spPr>
          <a:ln w="12700" cap="flat">
            <a:noFill/>
            <a:prstDash val="solid"/>
            <a:miter lim="400000"/>
          </a:ln>
        </c:spPr>
        <c:txPr>
          <a:bodyPr rot="0"/>
          <a:lstStyle/>
          <a:p>
            <a:pPr lvl="0"/>
          </a:p>
        </c:txPr>
        <c:crossAx val="1"/>
        <c:crosses val="autoZero"/>
        <c:tickLblSkip val="1"/>
      </c:serAx>
      <c:spPr>
        <a:noFill/>
        <a:ln w="12700" cap="flat">
          <a:noFill/>
          <a:miter lim="400000"/>
        </a:ln>
        <a:effectLst/>
      </c:spPr>
    </c:plotArea>
    <c:legend>
      <c:legendPos val="b"/>
      <c:layout>
        <c:manualLayout>
          <c:xMode val="edge"/>
          <c:yMode val="edge"/>
          <c:x val="0.005"/>
          <c:y val="0.837117"/>
          <c:w val="0.720706"/>
          <c:h val="0.175383"/>
        </c:manualLayout>
      </c:layout>
      <c:overlay val="1"/>
      <c:spPr>
        <a:noFill/>
        <a:ln w="12700" cap="flat">
          <a:noFill/>
          <a:miter lim="400000"/>
        </a:ln>
        <a:effectLst/>
      </c:spPr>
      <c:txPr>
        <a:bodyPr/>
        <a:lstStyle/>
        <a:p>
          <a:pPr lvl="0">
            <a:defRPr b="0" i="0" strike="noStrike" sz="2800" u="none">
              <a:solidFill>
                <a:srgbClr val="000000"/>
              </a:solidFill>
              <a:effectLst/>
              <a:latin typeface="Helvetica"/>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p>
        </c:rich>
      </c:tx>
      <c:layout/>
      <c:overlay val="1"/>
    </c:title>
    <c:autoTitleDeleted val="1"/>
    <c:view3D>
      <c:rotX val="20"/>
      <c:hPercent val="96"/>
      <c:rotY val="18"/>
      <c:depthPercent val="31"/>
      <c:rAngAx val="0"/>
      <c:perspective val="30"/>
    </c:view3D>
    <c:floor>
      <c:spPr>
        <a:noFill/>
        <a:ln>
          <a:noFill/>
        </a:ln>
        <a:effectLst/>
      </c:spPr>
    </c:floor>
    <c:sideWall>
      <c:spPr>
        <a:noFill/>
        <a:ln>
          <a:noFill/>
        </a:ln>
        <a:effectLst/>
      </c:spPr>
    </c:sideWall>
    <c:backWall>
      <c:spPr>
        <a:noFill/>
        <a:ln>
          <a:noFill/>
        </a:ln>
        <a:effectLst/>
      </c:spPr>
    </c:backWall>
    <c:plotArea>
      <c:layout>
        <c:manualLayout>
          <c:layoutTarget val="inner"/>
          <c:xMode val="edge"/>
          <c:yMode val="edge"/>
          <c:x val="0.005"/>
          <c:y val="0.005"/>
          <c:w val="1"/>
          <c:h val="0.835472"/>
        </c:manualLayout>
      </c:layout>
      <c:bar3DChart>
        <c:barDir val="col"/>
        <c:grouping val="clustered"/>
        <c:varyColors val="0"/>
        <c:ser>
          <c:idx val="0"/>
          <c:order val="0"/>
          <c:tx>
            <c:strRef>
              <c:f>Sheet1!$A$2</c:f>
              <c:strCache>
                <c:pt idx="0">
                  <c:v>Hospital admissions</c:v>
                </c:pt>
              </c:strCache>
            </c:strRef>
          </c:tx>
          <c:spPr>
            <a:blipFill rotWithShape="1">
              <a:blip r:embed="rId2"/>
              <a:srcRect l="0" t="0" r="0" b="0"/>
              <a:stretch>
                <a:fillRect/>
              </a:stretch>
            </a:blipFill>
            <a:ln w="12700" cap="flat">
              <a:noFill/>
              <a:miter lim="400000"/>
            </a:ln>
            <a:effectLst>
              <a:outerShdw sx="100000" sy="100000" kx="0" ky="0" algn="tl" rotWithShape="1" blurRad="127000" dist="0" dir="7800000">
                <a:srgbClr val="000000">
                  <a:alpha val="50000"/>
                </a:srgbClr>
              </a:outerShdw>
            </a:effectLst>
          </c:spPr>
          <c:invertIfNegative val="0"/>
          <c:pictureOptions>
            <c:pictureFormat val="stretch"/>
          </c:pictureOptions>
          <c:dLbls>
            <c:numFmt formatCode="#,##0" sourceLinked="0"/>
            <c:txPr>
              <a:bodyPr/>
              <a:lstStyle/>
              <a:p>
                <a:pPr lvl="0">
                  <a:defRPr b="0" i="0" strike="noStrike" sz="1200" u="none">
                    <a:solidFill>
                      <a:srgbClr val="FFFFFF"/>
                    </a:solidFill>
                    <a:effectLst>
                      <a:outerShdw sx="100000" sy="100000" kx="0" ky="0" algn="b" rotWithShape="0" blurRad="0" dist="38100" dir="2700000">
                        <a:srgbClr val="000000"/>
                      </a:outerShdw>
                    </a:effectLst>
                    <a:latin typeface="Helvetica"/>
                  </a:defRPr>
                </a:pPr>
                <a:r>
                  <a:rPr b="0" i="0" strike="noStrike" sz="1200" u="none">
                    <a:solidFill>
                      <a:srgbClr val="FFFFFF"/>
                    </a:solidFill>
                    <a:effectLst>
                      <a:outerShdw sx="100000" sy="100000" kx="0" ky="0" algn="b" rotWithShape="0" blurRad="0" dist="38100" dir="2700000">
                        <a:srgbClr val="000000"/>
                      </a:outerShdw>
                    </a:effectLst>
                    <a:latin typeface="Helvetica"/>
                  </a:rPr>
                  <a:t/>
                </a:r>
              </a:p>
            </c:txPr>
            <c:showLegendKey val="0"/>
            <c:showVal val="0"/>
            <c:showCatName val="0"/>
            <c:showSerName val="0"/>
            <c:showPercent val="0"/>
            <c:showBubbleSize val="0"/>
            <c:showLeaderLines val="0"/>
          </c:dLbls>
          <c:cat>
            <c:strRef>
              <c:f>Sheet1!$B$1:$B$1</c:f>
              <c:strCache>
                <c:ptCount val="1"/>
                <c:pt idx="0">
                  <c:v/>
                </c:pt>
              </c:strCache>
            </c:strRef>
          </c:cat>
          <c:val>
            <c:numRef>
              <c:f>Sheet1!$B$2:$B$2</c:f>
              <c:numCache>
                <c:ptCount val="1"/>
                <c:pt idx="0">
                  <c:v>2227.000000</c:v>
                </c:pt>
              </c:numCache>
            </c:numRef>
          </c:val>
          <c:shape val="box"/>
        </c:ser>
        <c:ser>
          <c:idx val="1"/>
          <c:order val="1"/>
          <c:tx>
            <c:strRef>
              <c:f>Sheet1!$A$3</c:f>
              <c:strCache>
                <c:pt idx="0">
                  <c:v>Hospital outpatients</c:v>
                </c:pt>
              </c:strCache>
            </c:strRef>
          </c:tx>
          <c:spPr>
            <a:blipFill rotWithShape="1">
              <a:blip r:embed="rId3"/>
              <a:srcRect l="0" t="0" r="0" b="0"/>
              <a:stretch>
                <a:fillRect/>
              </a:stretch>
            </a:blipFill>
            <a:ln w="12700" cap="flat">
              <a:noFill/>
              <a:miter lim="400000"/>
            </a:ln>
            <a:effectLst>
              <a:outerShdw sx="100000" sy="100000" kx="0" ky="0" algn="tl" rotWithShape="1" blurRad="127000" dist="0" dir="7800000">
                <a:srgbClr val="000000">
                  <a:alpha val="50000"/>
                </a:srgbClr>
              </a:outerShdw>
            </a:effectLst>
          </c:spPr>
          <c:invertIfNegative val="0"/>
          <c:pictureOptions>
            <c:pictureFormat val="stretch"/>
          </c:pictureOptions>
          <c:dLbls>
            <c:numFmt formatCode="#,##0" sourceLinked="0"/>
            <c:txPr>
              <a:bodyPr/>
              <a:lstStyle/>
              <a:p>
                <a:pPr lvl="0">
                  <a:defRPr b="0" i="0" strike="noStrike" sz="1200" u="none">
                    <a:solidFill>
                      <a:srgbClr val="FFFFFF"/>
                    </a:solidFill>
                    <a:effectLst>
                      <a:outerShdw sx="100000" sy="100000" kx="0" ky="0" algn="b" rotWithShape="0" blurRad="0" dist="38100" dir="2700000">
                        <a:srgbClr val="000000"/>
                      </a:outerShdw>
                    </a:effectLst>
                    <a:latin typeface="Helvetica"/>
                  </a:defRPr>
                </a:pPr>
                <a:r>
                  <a:rPr b="0" i="0" strike="noStrike" sz="1200" u="none">
                    <a:solidFill>
                      <a:srgbClr val="FFFFFF"/>
                    </a:solidFill>
                    <a:effectLst>
                      <a:outerShdw sx="100000" sy="100000" kx="0" ky="0" algn="b" rotWithShape="0" blurRad="0" dist="38100" dir="2700000">
                        <a:srgbClr val="000000"/>
                      </a:outerShdw>
                    </a:effectLst>
                    <a:latin typeface="Helvetica"/>
                  </a:rPr>
                  <a:t/>
                </a:r>
              </a:p>
            </c:txPr>
            <c:showLegendKey val="0"/>
            <c:showVal val="0"/>
            <c:showCatName val="0"/>
            <c:showSerName val="0"/>
            <c:showPercent val="0"/>
            <c:showBubbleSize val="0"/>
            <c:showLeaderLines val="0"/>
          </c:dLbls>
          <c:cat>
            <c:strRef>
              <c:f>Sheet1!$B$1:$B$1</c:f>
              <c:strCache>
                <c:ptCount val="1"/>
                <c:pt idx="0">
                  <c:v/>
                </c:pt>
              </c:strCache>
            </c:strRef>
          </c:cat>
          <c:val>
            <c:numRef>
              <c:f>Sheet1!$B$3:$B$3</c:f>
              <c:numCache>
                <c:ptCount val="1"/>
                <c:pt idx="0">
                  <c:v>381.000000</c:v>
                </c:pt>
              </c:numCache>
            </c:numRef>
          </c:val>
          <c:shape val="box"/>
        </c:ser>
        <c:gapWidth val="40"/>
        <c:gapDepth val="150"/>
        <c:shape val="box"/>
        <c:axId val="0"/>
        <c:axId val="1"/>
        <c:axId val="2"/>
      </c:bar3DChart>
      <c:catAx>
        <c:axId val="0"/>
        <c:scaling>
          <c:orientation val="minMax"/>
        </c:scaling>
        <c:delete val="0"/>
        <c:axPos val="b"/>
        <c:numFmt formatCode="#,##0" sourceLinked="0"/>
        <c:majorTickMark val="none"/>
        <c:minorTickMark val="none"/>
        <c:tickLblPos val="low"/>
        <c:spPr>
          <a:ln w="12700" cap="flat">
            <a:noFill/>
            <a:prstDash val="solid"/>
            <a:miter lim="400000"/>
          </a:ln>
        </c:spPr>
        <c:txPr>
          <a:bodyPr rot="0"/>
          <a:lstStyle/>
          <a:p>
            <a:pPr lvl="0">
              <a:defRPr b="0" i="0" strike="noStrike" sz="1000" u="none">
                <a:solidFill>
                  <a:srgbClr val="000000"/>
                </a:solidFill>
                <a:effectLst/>
                <a:latin typeface="Helvetica"/>
              </a:defRPr>
            </a:pPr>
          </a:p>
        </c:txPr>
        <c:crossAx val="1"/>
        <c:crosses val="autoZero"/>
        <c:auto val="1"/>
        <c:lblAlgn val="ctr"/>
        <c:noMultiLvlLbl val="1"/>
      </c:catAx>
      <c:valAx>
        <c:axId val="1"/>
        <c:scaling>
          <c:orientation val="minMax"/>
        </c:scaling>
        <c:delete val="0"/>
        <c:axPos val="l"/>
        <c:majorGridlines>
          <c:spPr>
            <a:ln w="3175" cap="flat">
              <a:solidFill>
                <a:srgbClr val="B8B8B8"/>
              </a:solidFill>
              <a:prstDash val="solid"/>
              <a:miter lim="400000"/>
            </a:ln>
          </c:spPr>
        </c:majorGridlines>
        <c:numFmt formatCode="#,##0" sourceLinked="0"/>
        <c:majorTickMark val="none"/>
        <c:minorTickMark val="none"/>
        <c:tickLblPos val="nextTo"/>
        <c:spPr>
          <a:ln w="12700" cap="flat">
            <a:noFill/>
            <a:prstDash val="solid"/>
            <a:miter lim="400000"/>
          </a:ln>
        </c:spPr>
        <c:txPr>
          <a:bodyPr rot="0"/>
          <a:lstStyle/>
          <a:p>
            <a:pPr lvl="0">
              <a:defRPr b="0" i="0" strike="noStrike" sz="2800" u="none">
                <a:solidFill>
                  <a:srgbClr val="000000"/>
                </a:solidFill>
                <a:effectLst/>
                <a:latin typeface="Helvetica"/>
              </a:defRPr>
            </a:pPr>
          </a:p>
        </c:txPr>
        <c:crossAx val="0"/>
        <c:crosses val="autoZero"/>
        <c:crossBetween val="between"/>
        <c:majorUnit val="600"/>
        <c:minorUnit val="300"/>
      </c:valAx>
      <c:serAx>
        <c:axId val="2"/>
        <c:scaling>
          <c:orientation val="minMax"/>
        </c:scaling>
        <c:delete val="0"/>
        <c:axPos val="b"/>
        <c:majorTickMark val="out"/>
        <c:minorTickMark val="none"/>
        <c:tickLblPos val="none"/>
        <c:spPr>
          <a:ln w="12700" cap="flat">
            <a:noFill/>
            <a:prstDash val="solid"/>
            <a:miter lim="400000"/>
          </a:ln>
        </c:spPr>
        <c:txPr>
          <a:bodyPr rot="0"/>
          <a:lstStyle/>
          <a:p>
            <a:pPr lvl="0"/>
          </a:p>
        </c:txPr>
        <c:crossAx val="1"/>
        <c:crosses val="autoZero"/>
        <c:tickLblSkip val="1"/>
      </c:serAx>
      <c:spPr>
        <a:noFill/>
        <a:ln w="12700" cap="flat">
          <a:noFill/>
          <a:miter lim="400000"/>
        </a:ln>
        <a:effectLst/>
      </c:spPr>
    </c:plotArea>
    <c:legend>
      <c:legendPos val="b"/>
      <c:layout>
        <c:manualLayout>
          <c:xMode val="edge"/>
          <c:yMode val="edge"/>
          <c:x val="0.00620158"/>
          <c:y val="0.839293"/>
          <c:w val="0.819476"/>
          <c:h val="0.173207"/>
        </c:manualLayout>
      </c:layout>
      <c:overlay val="1"/>
      <c:spPr>
        <a:noFill/>
        <a:ln w="12700" cap="flat">
          <a:noFill/>
          <a:miter lim="400000"/>
        </a:ln>
        <a:effectLst/>
      </c:spPr>
      <c:txPr>
        <a:bodyPr/>
        <a:lstStyle/>
        <a:p>
          <a:pPr lvl="0">
            <a:defRPr b="0" i="0" strike="noStrike" sz="2800" u="none">
              <a:solidFill>
                <a:srgbClr val="000000"/>
              </a:solidFill>
              <a:effectLst/>
              <a:latin typeface="Helvetica"/>
            </a:defRPr>
          </a:pPr>
        </a:p>
      </c:txPr>
    </c:legend>
    <c:plotVisOnly val="1"/>
    <c:dispBlanksAs val="gap"/>
  </c:chart>
  <c:spPr>
    <a:noFill/>
    <a:ln>
      <a:noFill/>
    </a:ln>
    <a:effectLst/>
  </c:spPr>
  <c:externalData r:id="rId1">
    <c:autoUpdate val="0"/>
  </c:externalData>
</c:chartSpace>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6" name="Shape 6"/>
          <p:cNvSpPr/>
          <p:nvPr>
            <p:ph type="title"/>
          </p:nvPr>
        </p:nvSpPr>
        <p:spPr>
          <a:xfrm>
            <a:off x="1395849" y="0"/>
            <a:ext cx="27219117" cy="19826183"/>
          </a:xfrm>
          <a:prstGeom prst="rect">
            <a:avLst/>
          </a:prstGeom>
        </p:spPr>
        <p:txBody>
          <a:bodyPr lIns="0" tIns="0" rIns="0" bIns="0" anchor="b"/>
          <a:lstStyle>
            <a:lvl1pPr>
              <a:defRPr cap="all" sz="21800">
                <a:effectLst>
                  <a:outerShdw sx="100000" sy="100000" kx="0" ky="0" algn="b" rotWithShape="0" blurRad="127000" dist="200000" dir="2700000">
                    <a:srgbClr val="000000">
                      <a:alpha val="30000"/>
                    </a:srgbClr>
                  </a:outerShdw>
                </a:effectLst>
              </a:defRPr>
            </a:lvl1pPr>
          </a:lstStyle>
          <a:p>
            <a:pPr lvl="0">
              <a:defRPr cap="none" sz="1800">
                <a:solidFill>
                  <a:srgbClr val="000000"/>
                </a:solidFill>
                <a:effectLst/>
              </a:defRPr>
            </a:pPr>
            <a:r>
              <a:rPr cap="all" sz="21800">
                <a:solidFill>
                  <a:srgbClr val="8B9BD2"/>
                </a:solidFill>
                <a:effectLst>
                  <a:outerShdw sx="100000" sy="100000" kx="0" ky="0" algn="b" rotWithShape="0" blurRad="127000" dist="200000" dir="2700000">
                    <a:srgbClr val="000000">
                      <a:alpha val="30000"/>
                    </a:srgbClr>
                  </a:outerShdw>
                </a:effectLst>
              </a:rPr>
              <a:t>Title Text</a:t>
            </a:r>
          </a:p>
        </p:txBody>
      </p:sp>
      <p:sp>
        <p:nvSpPr>
          <p:cNvPr id="7" name="Shape 7"/>
          <p:cNvSpPr/>
          <p:nvPr>
            <p:ph type="sldNum" sz="quarter" idx="2"/>
          </p:nvPr>
        </p:nvSpPr>
        <p:spPr>
          <a:prstGeom prst="rect">
            <a:avLst/>
          </a:prstGeom>
        </p:spPr>
        <p:txBody>
          <a:bodyPr/>
          <a:lstStyle/>
          <a:p>
            <a:pPr lvl="0"/>
            <a:fld id="{86CB4B4D-7CA3-9044-876B-883B54F8677D}" type="slidenum"/>
          </a:p>
        </p:txBody>
      </p:sp>
      <p:sp>
        <p:nvSpPr>
          <p:cNvPr id="8" name="Shape 8"/>
          <p:cNvSpPr/>
          <p:nvPr>
            <p:ph type="body" idx="1"/>
          </p:nvPr>
        </p:nvSpPr>
        <p:spPr>
          <a:xfrm>
            <a:off x="4536519" y="20639560"/>
            <a:ext cx="21170426" cy="21477570"/>
          </a:xfrm>
          <a:prstGeom prst="rect">
            <a:avLst/>
          </a:prstGeom>
        </p:spPr>
        <p:txBody>
          <a:bodyPr/>
          <a:lstStyle>
            <a:lvl1pPr marL="0" indent="0" algn="ctr">
              <a:buClrTx/>
              <a:buSzTx/>
              <a:buFontTx/>
              <a:buNone/>
            </a:lvl1pPr>
            <a:lvl2pPr marL="0" indent="2077928" algn="ctr">
              <a:buClrTx/>
              <a:buSzTx/>
              <a:buFontTx/>
              <a:buNone/>
            </a:lvl2pPr>
            <a:lvl3pPr marL="0" indent="4155857" algn="ctr">
              <a:buClrTx/>
              <a:buSzTx/>
              <a:buFontTx/>
              <a:buNone/>
            </a:lvl3pPr>
            <a:lvl4pPr marL="0" indent="6233785" algn="ctr">
              <a:buClrTx/>
              <a:buSzTx/>
              <a:buFontTx/>
              <a:buNone/>
            </a:lvl4pPr>
            <a:lvl5pPr marL="0" indent="8311712" algn="ctr">
              <a:buClrTx/>
              <a:buSzTx/>
              <a:buFontTx/>
              <a:buNone/>
            </a:lvl5p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0" name="Shape 40"/>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43" name="Shape 43"/>
          <p:cNvSpPr/>
          <p:nvPr>
            <p:ph type="title"/>
          </p:nvPr>
        </p:nvSpPr>
        <p:spPr>
          <a:xfrm>
            <a:off x="21926511" y="0"/>
            <a:ext cx="6804780" cy="3965237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4" name="Shape 44"/>
          <p:cNvSpPr/>
          <p:nvPr>
            <p:ph type="body" idx="1"/>
          </p:nvPr>
        </p:nvSpPr>
        <p:spPr>
          <a:xfrm>
            <a:off x="1512173" y="1701359"/>
            <a:ext cx="19910280" cy="40780142"/>
          </a:xfrm>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1" name="Shape 11"/>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4" name="Shape 14"/>
          <p:cNvSpPr/>
          <p:nvPr>
            <p:ph type="title"/>
          </p:nvPr>
        </p:nvSpPr>
        <p:spPr>
          <a:xfrm>
            <a:off x="5292606" y="0"/>
            <a:ext cx="23438685" cy="15105663"/>
          </a:xfrm>
          <a:prstGeom prst="rect">
            <a:avLst/>
          </a:prstGeom>
        </p:spPr>
        <p:txBody>
          <a:bodyPr lIns="0" tIns="0" rIns="0" bIns="0" anchor="b">
            <a:noAutofit/>
          </a:bodyPr>
          <a:lstStyle>
            <a:lvl1pPr algn="l">
              <a:defRPr sz="21800">
                <a:solidFill>
                  <a:srgbClr val="7688C4"/>
                </a:solidFill>
              </a:defRPr>
            </a:lvl1pPr>
          </a:lstStyle>
          <a:p>
            <a:pPr lvl="0">
              <a:defRPr sz="1800">
                <a:solidFill>
                  <a:srgbClr val="000000"/>
                </a:solidFill>
                <a:effectLst/>
              </a:defRPr>
            </a:pPr>
            <a:r>
              <a:rPr sz="21800">
                <a:solidFill>
                  <a:srgbClr val="7688C4"/>
                </a:solidFill>
                <a:effectLst>
                  <a:outerShdw sx="100000" sy="100000" kx="0" ky="0" algn="b" rotWithShape="0" blurRad="114300" dist="101600" dir="2700000">
                    <a:srgbClr val="000000">
                      <a:alpha val="40000"/>
                    </a:srgbClr>
                  </a:outerShdw>
                </a:effectLst>
              </a:rPr>
              <a:t>Title Text</a:t>
            </a:r>
          </a:p>
        </p:txBody>
      </p:sp>
      <p:sp>
        <p:nvSpPr>
          <p:cNvPr id="15" name="Shape 15"/>
          <p:cNvSpPr/>
          <p:nvPr>
            <p:ph type="body" idx="1"/>
          </p:nvPr>
        </p:nvSpPr>
        <p:spPr>
          <a:xfrm>
            <a:off x="5292606" y="15535501"/>
            <a:ext cx="23438685" cy="19972903"/>
          </a:xfrm>
          <a:prstGeom prst="rect">
            <a:avLst/>
          </a:prstGeom>
        </p:spPr>
        <p:txBody>
          <a:bodyPr/>
          <a:lstStyle>
            <a:lvl1pPr marL="0" indent="332468">
              <a:spcBef>
                <a:spcPts val="2100"/>
              </a:spcBef>
              <a:buClrTx/>
              <a:buSzTx/>
              <a:buFontTx/>
              <a:buNone/>
              <a:defRPr sz="9100"/>
            </a:lvl1pPr>
            <a:lvl2pPr marL="0" indent="2659748">
              <a:spcBef>
                <a:spcPts val="2100"/>
              </a:spcBef>
              <a:buClrTx/>
              <a:buSzTx/>
              <a:buFontTx/>
              <a:buNone/>
              <a:defRPr sz="9100"/>
            </a:lvl2pPr>
            <a:lvl3pPr marL="0" indent="4114297">
              <a:spcBef>
                <a:spcPts val="2100"/>
              </a:spcBef>
              <a:buClrTx/>
              <a:buSzTx/>
              <a:buFontTx/>
              <a:buNone/>
              <a:defRPr sz="9100"/>
            </a:lvl3pPr>
            <a:lvl4pPr marL="0" indent="5319497">
              <a:spcBef>
                <a:spcPts val="2100"/>
              </a:spcBef>
              <a:buClrTx/>
              <a:buSzTx/>
              <a:buFontTx/>
              <a:buNone/>
              <a:defRPr sz="9100"/>
            </a:lvl4pPr>
            <a:lvl5pPr marL="0" indent="6192226">
              <a:spcBef>
                <a:spcPts val="2100"/>
              </a:spcBef>
              <a:buClrTx/>
              <a:buSzTx/>
              <a:buFontTx/>
              <a:buNone/>
              <a:defRPr sz="9100"/>
            </a:lvl5pPr>
          </a:lstStyle>
          <a:p>
            <a:pPr lvl="0">
              <a:defRPr sz="1800">
                <a:solidFill>
                  <a:srgbClr val="000000"/>
                </a:solidFill>
              </a:defRPr>
            </a:pPr>
            <a:r>
              <a:rPr sz="9100">
                <a:solidFill>
                  <a:srgbClr val="FFFFFF"/>
                </a:solidFill>
              </a:rPr>
              <a:t>Body Level One</a:t>
            </a:r>
            <a:endParaRPr sz="9100">
              <a:solidFill>
                <a:srgbClr val="FFFFFF"/>
              </a:solidFill>
            </a:endParaRPr>
          </a:p>
          <a:p>
            <a:pPr lvl="1">
              <a:defRPr sz="1800">
                <a:solidFill>
                  <a:srgbClr val="000000"/>
                </a:solidFill>
              </a:defRPr>
            </a:pPr>
            <a:r>
              <a:rPr sz="9100">
                <a:solidFill>
                  <a:srgbClr val="FFFFFF"/>
                </a:solidFill>
              </a:rPr>
              <a:t>Body Level Two</a:t>
            </a:r>
            <a:endParaRPr sz="9100">
              <a:solidFill>
                <a:srgbClr val="FFFFFF"/>
              </a:solidFill>
            </a:endParaRPr>
          </a:p>
          <a:p>
            <a:pPr lvl="2">
              <a:defRPr sz="1800">
                <a:solidFill>
                  <a:srgbClr val="000000"/>
                </a:solidFill>
              </a:defRPr>
            </a:pPr>
            <a:r>
              <a:rPr sz="9100">
                <a:solidFill>
                  <a:srgbClr val="FFFFFF"/>
                </a:solidFill>
              </a:rPr>
              <a:t>Body Level Three</a:t>
            </a:r>
            <a:endParaRPr sz="9100">
              <a:solidFill>
                <a:srgbClr val="FFFFFF"/>
              </a:solidFill>
            </a:endParaRPr>
          </a:p>
          <a:p>
            <a:pPr lvl="3">
              <a:defRPr sz="1800">
                <a:solidFill>
                  <a:srgbClr val="000000"/>
                </a:solidFill>
              </a:defRPr>
            </a:pPr>
            <a:r>
              <a:rPr sz="9100">
                <a:solidFill>
                  <a:srgbClr val="FFFFFF"/>
                </a:solidFill>
              </a:rPr>
              <a:t>Body Level Four</a:t>
            </a:r>
            <a:endParaRPr sz="9100">
              <a:solidFill>
                <a:srgbClr val="FFFFFF"/>
              </a:solidFill>
            </a:endParaRPr>
          </a:p>
          <a:p>
            <a:pPr lvl="4">
              <a:defRPr sz="1800">
                <a:solidFill>
                  <a:srgbClr val="000000"/>
                </a:solidFill>
              </a:defRPr>
            </a:pPr>
            <a:r>
              <a:rPr sz="9100">
                <a:solidFill>
                  <a:srgbClr val="FFFFFF"/>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8" name="Shape 18"/>
          <p:cNvSpPr/>
          <p:nvPr>
            <p:ph type="title"/>
          </p:nvPr>
        </p:nvSpPr>
        <p:spPr>
          <a:xfrm>
            <a:off x="1512173" y="570398"/>
            <a:ext cx="27219117" cy="934269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9" name="Shape 19"/>
          <p:cNvSpPr/>
          <p:nvPr>
            <p:ph type="body" idx="1"/>
          </p:nvPr>
        </p:nvSpPr>
        <p:spPr>
          <a:xfrm>
            <a:off x="1512173" y="9913094"/>
            <a:ext cx="13357529" cy="32568406"/>
          </a:xfrm>
          <a:prstGeom prst="rect">
            <a:avLst/>
          </a:prstGeom>
        </p:spPr>
        <p:txBody>
          <a:bodyPr/>
          <a:lstStyle>
            <a:lvl1pPr>
              <a:spcBef>
                <a:spcPts val="2800"/>
              </a:spcBef>
              <a:defRPr sz="11800"/>
            </a:lvl1pPr>
            <a:lvl2pPr marL="4054438" indent="-1394690">
              <a:spcBef>
                <a:spcPts val="2800"/>
              </a:spcBef>
              <a:defRPr sz="11800"/>
            </a:lvl2pPr>
            <a:lvl3pPr marL="5461525" indent="-1347228">
              <a:spcBef>
                <a:spcPts val="2800"/>
              </a:spcBef>
              <a:defRPr sz="11800"/>
            </a:lvl3pPr>
            <a:lvl4pPr marL="6515572" indent="-1196075">
              <a:spcBef>
                <a:spcPts val="2800"/>
              </a:spcBef>
              <a:defRPr sz="11800"/>
            </a:lvl4pPr>
            <a:lvl5pPr marL="7388301" indent="-1196075">
              <a:spcBef>
                <a:spcPts val="2800"/>
              </a:spcBef>
              <a:defRPr sz="11800"/>
            </a:lvl5pPr>
          </a:lstStyle>
          <a:p>
            <a:pPr lvl="0">
              <a:defRPr sz="1800">
                <a:solidFill>
                  <a:srgbClr val="000000"/>
                </a:solidFill>
              </a:defRPr>
            </a:pPr>
            <a:r>
              <a:rPr sz="11800">
                <a:solidFill>
                  <a:srgbClr val="FFFFFF"/>
                </a:solidFill>
              </a:rPr>
              <a:t>Body Level One</a:t>
            </a:r>
            <a:endParaRPr sz="11800">
              <a:solidFill>
                <a:srgbClr val="FFFFFF"/>
              </a:solidFill>
            </a:endParaRPr>
          </a:p>
          <a:p>
            <a:pPr lvl="1">
              <a:defRPr sz="1800">
                <a:solidFill>
                  <a:srgbClr val="000000"/>
                </a:solidFill>
              </a:defRPr>
            </a:pPr>
            <a:r>
              <a:rPr sz="11800">
                <a:solidFill>
                  <a:srgbClr val="FFFFFF"/>
                </a:solidFill>
              </a:rPr>
              <a:t>Body Level Two</a:t>
            </a:r>
            <a:endParaRPr sz="11800">
              <a:solidFill>
                <a:srgbClr val="FFFFFF"/>
              </a:solidFill>
            </a:endParaRPr>
          </a:p>
          <a:p>
            <a:pPr lvl="2">
              <a:defRPr sz="1800">
                <a:solidFill>
                  <a:srgbClr val="000000"/>
                </a:solidFill>
              </a:defRPr>
            </a:pPr>
            <a:r>
              <a:rPr sz="11800">
                <a:solidFill>
                  <a:srgbClr val="FFFFFF"/>
                </a:solidFill>
              </a:rPr>
              <a:t>Body Level Three</a:t>
            </a:r>
            <a:endParaRPr sz="11800">
              <a:solidFill>
                <a:srgbClr val="FFFFFF"/>
              </a:solidFill>
            </a:endParaRPr>
          </a:p>
          <a:p>
            <a:pPr lvl="3">
              <a:defRPr sz="1800">
                <a:solidFill>
                  <a:srgbClr val="000000"/>
                </a:solidFill>
              </a:defRPr>
            </a:pPr>
            <a:r>
              <a:rPr sz="11800">
                <a:solidFill>
                  <a:srgbClr val="FFFFFF"/>
                </a:solidFill>
              </a:rPr>
              <a:t>Body Level Four</a:t>
            </a:r>
            <a:endParaRPr sz="11800">
              <a:solidFill>
                <a:srgbClr val="FFFFFF"/>
              </a:solidFill>
            </a:endParaRPr>
          </a:p>
          <a:p>
            <a:pPr lvl="4">
              <a:defRPr sz="1800">
                <a:solidFill>
                  <a:srgbClr val="000000"/>
                </a:solidFill>
              </a:defRPr>
            </a:pPr>
            <a:r>
              <a:rPr sz="11800">
                <a:solidFill>
                  <a:srgbClr val="FFFFFF"/>
                </a:solidFill>
              </a:rPr>
              <a:t>Body Level Five</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22" name="Shape 22"/>
          <p:cNvSpPr/>
          <p:nvPr>
            <p:ph type="title"/>
          </p:nvPr>
        </p:nvSpPr>
        <p:spPr>
          <a:xfrm>
            <a:off x="1512173" y="1513330"/>
            <a:ext cx="27219117" cy="743715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3" name="Shape 23"/>
          <p:cNvSpPr/>
          <p:nvPr>
            <p:ph type="body" idx="1"/>
          </p:nvPr>
        </p:nvSpPr>
        <p:spPr>
          <a:xfrm>
            <a:off x="1512173" y="8950488"/>
            <a:ext cx="13362782" cy="5770459"/>
          </a:xfrm>
          <a:prstGeom prst="rect">
            <a:avLst/>
          </a:prstGeom>
        </p:spPr>
        <p:txBody>
          <a:bodyPr anchor="ctr"/>
          <a:lstStyle>
            <a:lvl1pPr marL="0" indent="0">
              <a:spcBef>
                <a:spcPts val="2600"/>
              </a:spcBef>
              <a:buClrTx/>
              <a:buSzTx/>
              <a:buFontTx/>
              <a:buNone/>
              <a:defRPr cap="all" sz="10900"/>
            </a:lvl1pPr>
            <a:lvl2pPr marL="0" indent="2659748">
              <a:spcBef>
                <a:spcPts val="2600"/>
              </a:spcBef>
              <a:buClrTx/>
              <a:buSzTx/>
              <a:buFontTx/>
              <a:buNone/>
              <a:defRPr cap="all" sz="10900"/>
            </a:lvl2pPr>
            <a:lvl3pPr marL="0" indent="4114297">
              <a:spcBef>
                <a:spcPts val="2600"/>
              </a:spcBef>
              <a:buClrTx/>
              <a:buSzTx/>
              <a:buFontTx/>
              <a:buNone/>
              <a:defRPr cap="all" sz="10900"/>
            </a:lvl3pPr>
            <a:lvl4pPr marL="0" indent="5319497">
              <a:spcBef>
                <a:spcPts val="2600"/>
              </a:spcBef>
              <a:buClrTx/>
              <a:buSzTx/>
              <a:buFontTx/>
              <a:buNone/>
              <a:defRPr cap="all" sz="10900"/>
            </a:lvl4pPr>
            <a:lvl5pPr marL="0" indent="6192226">
              <a:spcBef>
                <a:spcPts val="2600"/>
              </a:spcBef>
              <a:buClrTx/>
              <a:buSzTx/>
              <a:buFontTx/>
              <a:buNone/>
              <a:defRPr cap="all" sz="10900"/>
            </a:lvl5pPr>
          </a:lstStyle>
          <a:p>
            <a:pPr lvl="0">
              <a:defRPr cap="none" sz="1800">
                <a:solidFill>
                  <a:srgbClr val="000000"/>
                </a:solidFill>
              </a:defRPr>
            </a:pPr>
            <a:r>
              <a:rPr cap="all" sz="10900">
                <a:solidFill>
                  <a:srgbClr val="FFFFFF"/>
                </a:solidFill>
              </a:rPr>
              <a:t>Body Level One</a:t>
            </a:r>
            <a:endParaRPr cap="all" sz="10900">
              <a:solidFill>
                <a:srgbClr val="FFFFFF"/>
              </a:solidFill>
            </a:endParaRPr>
          </a:p>
          <a:p>
            <a:pPr lvl="1">
              <a:defRPr cap="none" sz="1800">
                <a:solidFill>
                  <a:srgbClr val="000000"/>
                </a:solidFill>
              </a:defRPr>
            </a:pPr>
            <a:r>
              <a:rPr cap="all" sz="10900">
                <a:solidFill>
                  <a:srgbClr val="FFFFFF"/>
                </a:solidFill>
              </a:rPr>
              <a:t>Body Level Two</a:t>
            </a:r>
            <a:endParaRPr cap="all" sz="10900">
              <a:solidFill>
                <a:srgbClr val="FFFFFF"/>
              </a:solidFill>
            </a:endParaRPr>
          </a:p>
          <a:p>
            <a:pPr lvl="2">
              <a:defRPr cap="none" sz="1800">
                <a:solidFill>
                  <a:srgbClr val="000000"/>
                </a:solidFill>
              </a:defRPr>
            </a:pPr>
            <a:r>
              <a:rPr cap="all" sz="10900">
                <a:solidFill>
                  <a:srgbClr val="FFFFFF"/>
                </a:solidFill>
              </a:rPr>
              <a:t>Body Level Three</a:t>
            </a:r>
            <a:endParaRPr cap="all" sz="10900">
              <a:solidFill>
                <a:srgbClr val="FFFFFF"/>
              </a:solidFill>
            </a:endParaRPr>
          </a:p>
          <a:p>
            <a:pPr lvl="3">
              <a:defRPr cap="none" sz="1800">
                <a:solidFill>
                  <a:srgbClr val="000000"/>
                </a:solidFill>
              </a:defRPr>
            </a:pPr>
            <a:r>
              <a:rPr cap="all" sz="10900">
                <a:solidFill>
                  <a:srgbClr val="FFFFFF"/>
                </a:solidFill>
              </a:rPr>
              <a:t>Body Level Four</a:t>
            </a:r>
            <a:endParaRPr cap="all" sz="10900">
              <a:solidFill>
                <a:srgbClr val="FFFFFF"/>
              </a:solidFill>
            </a:endParaRPr>
          </a:p>
          <a:p>
            <a:pPr lvl="4">
              <a:defRPr cap="none" sz="1800">
                <a:solidFill>
                  <a:srgbClr val="000000"/>
                </a:solidFill>
              </a:defRPr>
            </a:pPr>
            <a:r>
              <a:rPr cap="all" sz="10900">
                <a:solidFill>
                  <a:srgbClr val="FFFFFF"/>
                </a:solidFill>
              </a:rPr>
              <a:t>Body Level Five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6" name="Shape 26"/>
          <p:cNvSpPr/>
          <p:nvPr>
            <p:ph type="title"/>
          </p:nvPr>
        </p:nvSpPr>
        <p:spPr>
          <a:xfrm>
            <a:off x="1512173" y="571142"/>
            <a:ext cx="27219117" cy="934120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31" name="Shape 31"/>
          <p:cNvSpPr/>
          <p:nvPr>
            <p:ph type="title"/>
          </p:nvPr>
        </p:nvSpPr>
        <p:spPr>
          <a:xfrm>
            <a:off x="1512175" y="0"/>
            <a:ext cx="9949892" cy="8890313"/>
          </a:xfrm>
          <a:prstGeom prst="rect">
            <a:avLst/>
          </a:prstGeom>
        </p:spPr>
        <p:txBody>
          <a:bodyPr anchor="b"/>
          <a:lstStyle>
            <a:lvl1pPr algn="l">
              <a:defRPr sz="10000">
                <a:solidFill>
                  <a:srgbClr val="8E9FDD"/>
                </a:solidFill>
              </a:defRPr>
            </a:lvl1pPr>
          </a:lstStyle>
          <a:p>
            <a:pPr lvl="0">
              <a:defRPr sz="1800">
                <a:solidFill>
                  <a:srgbClr val="000000"/>
                </a:solidFill>
                <a:effectLst/>
              </a:defRPr>
            </a:pPr>
            <a:r>
              <a:rPr sz="10000">
                <a:solidFill>
                  <a:srgbClr val="8E9FDD"/>
                </a:solidFill>
                <a:effectLst>
                  <a:outerShdw sx="100000" sy="100000" kx="0" ky="0" algn="b" rotWithShape="0" blurRad="114300" dist="101600" dir="2700000">
                    <a:srgbClr val="000000">
                      <a:alpha val="40000"/>
                    </a:srgbClr>
                  </a:outerShdw>
                </a:effectLst>
              </a:rPr>
              <a:t>Title Text</a:t>
            </a:r>
          </a:p>
        </p:txBody>
      </p:sp>
      <p:sp>
        <p:nvSpPr>
          <p:cNvPr id="32" name="Shape 32"/>
          <p:cNvSpPr/>
          <p:nvPr>
            <p:ph type="body" idx="1"/>
          </p:nvPr>
        </p:nvSpPr>
        <p:spPr>
          <a:xfrm>
            <a:off x="1512175" y="9441042"/>
            <a:ext cx="9949892" cy="33040458"/>
          </a:xfrm>
          <a:prstGeom prst="rect">
            <a:avLst/>
          </a:prstGeom>
        </p:spPr>
        <p:txBody>
          <a:bodyPr/>
          <a:lstStyle>
            <a:lvl1pPr marL="0" indent="0">
              <a:spcBef>
                <a:spcPts val="1500"/>
              </a:spcBef>
              <a:buClrTx/>
              <a:buSzTx/>
              <a:buFontTx/>
              <a:buNone/>
              <a:defRPr sz="6400"/>
            </a:lvl1pPr>
            <a:lvl2pPr marL="0" indent="2659748">
              <a:spcBef>
                <a:spcPts val="1500"/>
              </a:spcBef>
              <a:buClrTx/>
              <a:buSzTx/>
              <a:buFontTx/>
              <a:buNone/>
              <a:defRPr sz="6400"/>
            </a:lvl2pPr>
            <a:lvl3pPr marL="0" indent="4114297">
              <a:spcBef>
                <a:spcPts val="1500"/>
              </a:spcBef>
              <a:buClrTx/>
              <a:buSzTx/>
              <a:buFontTx/>
              <a:buNone/>
              <a:defRPr sz="6400"/>
            </a:lvl3pPr>
            <a:lvl4pPr marL="0" indent="5319497">
              <a:spcBef>
                <a:spcPts val="1500"/>
              </a:spcBef>
              <a:buClrTx/>
              <a:buSzTx/>
              <a:buFontTx/>
              <a:buNone/>
              <a:defRPr sz="6400"/>
            </a:lvl4pPr>
            <a:lvl5pPr marL="0" indent="6192226">
              <a:spcBef>
                <a:spcPts val="1500"/>
              </a:spcBef>
              <a:buClrTx/>
              <a:buSzTx/>
              <a:buFontTx/>
              <a:buNone/>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35" name="Shape 35"/>
          <p:cNvSpPr/>
          <p:nvPr>
            <p:ph type="title"/>
          </p:nvPr>
        </p:nvSpPr>
        <p:spPr>
          <a:xfrm>
            <a:off x="6048692" y="0"/>
            <a:ext cx="18146080" cy="7011941"/>
          </a:xfrm>
          <a:prstGeom prst="rect">
            <a:avLst/>
          </a:prstGeom>
        </p:spPr>
        <p:txBody>
          <a:bodyPr lIns="0" tIns="0" rIns="0" bIns="0" anchor="b"/>
          <a:lstStyle>
            <a:lvl1pPr>
              <a:defRPr sz="9100"/>
            </a:lvl1pPr>
          </a:lstStyle>
          <a:p>
            <a:pPr lvl="0">
              <a:defRPr sz="1800">
                <a:solidFill>
                  <a:srgbClr val="000000"/>
                </a:solidFill>
                <a:effectLst/>
              </a:defRPr>
            </a:pPr>
            <a:r>
              <a:rPr sz="9100">
                <a:solidFill>
                  <a:srgbClr val="8B9BD2"/>
                </a:solidFill>
                <a:effectLst>
                  <a:outerShdw sx="100000" sy="100000" kx="0" ky="0" algn="b" rotWithShape="0" blurRad="114300" dist="101600" dir="2700000">
                    <a:srgbClr val="000000">
                      <a:alpha val="40000"/>
                    </a:srgbClr>
                  </a:outerShdw>
                </a:effectLst>
              </a:rPr>
              <a:t>Title Text</a:t>
            </a:r>
          </a:p>
        </p:txBody>
      </p:sp>
      <p:sp>
        <p:nvSpPr>
          <p:cNvPr id="36" name="Shape 36"/>
          <p:cNvSpPr/>
          <p:nvPr>
            <p:ph type="body" idx="1"/>
          </p:nvPr>
        </p:nvSpPr>
        <p:spPr>
          <a:xfrm>
            <a:off x="6048692" y="7228137"/>
            <a:ext cx="18146080" cy="13905857"/>
          </a:xfrm>
          <a:prstGeom prst="rect">
            <a:avLst/>
          </a:prstGeom>
        </p:spPr>
        <p:txBody>
          <a:bodyPr/>
          <a:lstStyle>
            <a:lvl1pPr marL="0" indent="0" algn="ctr">
              <a:spcBef>
                <a:spcPts val="1500"/>
              </a:spcBef>
              <a:buClrTx/>
              <a:buSzTx/>
              <a:buFontTx/>
              <a:buNone/>
              <a:defRPr sz="6400"/>
            </a:lvl1pPr>
            <a:lvl2pPr marL="4158879" indent="-1499131" algn="ctr">
              <a:spcBef>
                <a:spcPts val="1500"/>
              </a:spcBef>
              <a:buClrTx/>
              <a:buFontTx/>
              <a:defRPr sz="6400"/>
            </a:lvl2pPr>
            <a:lvl3pPr marL="5591935" indent="-1477637" algn="ctr">
              <a:spcBef>
                <a:spcPts val="1500"/>
              </a:spcBef>
              <a:buClrTx/>
              <a:buFontTx/>
              <a:defRPr sz="6400"/>
            </a:lvl3pPr>
            <a:lvl4pPr marL="6616934" indent="-1297437" algn="ctr">
              <a:spcBef>
                <a:spcPts val="1500"/>
              </a:spcBef>
              <a:buClrTx/>
              <a:buFontTx/>
              <a:defRPr sz="6400"/>
            </a:lvl4pPr>
            <a:lvl5pPr marL="7489664" indent="-1297437" algn="ctr">
              <a:spcBef>
                <a:spcPts val="1500"/>
              </a:spcBef>
              <a:buClrTx/>
              <a:buFontTx/>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512173" y="570401"/>
            <a:ext cx="27219117" cy="9342691"/>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chor="ctr">
            <a:normAutofit fontScale="100000" lnSpcReduction="0"/>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3" name="Shape 3"/>
          <p:cNvSpPr/>
          <p:nvPr>
            <p:ph type="body" idx="1"/>
          </p:nvPr>
        </p:nvSpPr>
        <p:spPr>
          <a:xfrm>
            <a:off x="1512173" y="9913091"/>
            <a:ext cx="27219117" cy="32568409"/>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 name="Shape 4"/>
          <p:cNvSpPr/>
          <p:nvPr>
            <p:ph type="sldNum" sz="quarter" idx="2"/>
          </p:nvPr>
        </p:nvSpPr>
        <p:spPr>
          <a:xfrm>
            <a:off x="26211001" y="41161723"/>
            <a:ext cx="2520290" cy="850901"/>
          </a:xfrm>
          <a:prstGeom prst="rect">
            <a:avLst/>
          </a:prstGeom>
          <a:ln w="12700">
            <a:miter lim="400000"/>
          </a:ln>
        </p:spPr>
        <p:txBody>
          <a:bodyPr lIns="0" tIns="0" rIns="0" bIns="0" anchor="b">
            <a:spAutoFit/>
          </a:bodyPr>
          <a:lstStyle>
            <a:lvl1pPr algn="r">
              <a:defRPr sz="5500">
                <a:solidFill>
                  <a:srgbClr val="BABABA"/>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med" advClick="1"/>
  <p:txStyles>
    <p:titleStyle>
      <a:lvl1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1pPr>
      <a:lvl2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2pPr>
      <a:lvl3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3pPr>
      <a:lvl4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4pPr>
      <a:lvl5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5pPr>
      <a:lvl6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6pPr>
      <a:lvl7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7pPr>
      <a:lvl8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8pPr>
      <a:lvl9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9pPr>
    </p:titleStyle>
    <p:bodyStyle>
      <a:lvl1pPr marL="2493514" indent="-1870135">
        <a:spcBef>
          <a:spcPts val="3000"/>
        </a:spcBef>
        <a:buClr>
          <a:srgbClr val="F9F9F9"/>
        </a:buClr>
        <a:buSzPct val="65000"/>
        <a:buFont typeface="Wingdings 2"/>
        <a:buChar char=""/>
        <a:defRPr sz="12700">
          <a:solidFill>
            <a:srgbClr val="FFFFFF"/>
          </a:solidFill>
          <a:latin typeface="Book Antiqua"/>
          <a:ea typeface="Book Antiqua"/>
          <a:cs typeface="Book Antiqua"/>
          <a:sym typeface="Book Antiqua"/>
        </a:defRPr>
      </a:lvl1pPr>
      <a:lvl2pPr marL="4160813" indent="-1501065">
        <a:spcBef>
          <a:spcPts val="3000"/>
        </a:spcBef>
        <a:buClr>
          <a:srgbClr val="F9F9F9"/>
        </a:buClr>
        <a:buSzPct val="80000"/>
        <a:buFont typeface="Wingdings 2"/>
        <a:buChar char="◼"/>
        <a:defRPr sz="12700">
          <a:solidFill>
            <a:srgbClr val="FFFFFF"/>
          </a:solidFill>
          <a:latin typeface="Book Antiqua"/>
          <a:ea typeface="Book Antiqua"/>
          <a:cs typeface="Book Antiqua"/>
          <a:sym typeface="Book Antiqua"/>
        </a:defRPr>
      </a:lvl2pPr>
      <a:lvl3pPr marL="5433782" indent="-1319484">
        <a:spcBef>
          <a:spcPts val="3000"/>
        </a:spcBef>
        <a:buClr>
          <a:srgbClr val="F9F9F9"/>
        </a:buClr>
        <a:buSzPct val="95000"/>
        <a:buFont typeface="Wingdings 2"/>
        <a:buChar char="▫"/>
        <a:defRPr sz="12700">
          <a:solidFill>
            <a:srgbClr val="FFFFFF"/>
          </a:solidFill>
          <a:latin typeface="Book Antiqua"/>
          <a:ea typeface="Book Antiqua"/>
          <a:cs typeface="Book Antiqua"/>
          <a:sym typeface="Book Antiqua"/>
        </a:defRPr>
      </a:lvl3pPr>
      <a:lvl4pPr marL="647948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4pPr>
      <a:lvl5pPr marL="735221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5pPr>
      <a:lvl6pPr marL="8476932" indent="-1287301">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6pPr>
      <a:lvl7pPr marL="9549930" indent="-1446009">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7pPr>
      <a:lvl8pPr marL="10667564"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8pPr>
      <a:lvl9pPr marL="11581851"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9pPr>
    </p:bodyStyle>
    <p:otherStyle>
      <a:lvl1pPr algn="r" defTabSz="4155857">
        <a:defRPr sz="5500">
          <a:solidFill>
            <a:schemeClr val="tx1"/>
          </a:solidFill>
          <a:latin typeface="+mn-lt"/>
          <a:ea typeface="+mn-ea"/>
          <a:cs typeface="+mn-cs"/>
          <a:sym typeface="Book Antiqua"/>
        </a:defRPr>
      </a:lvl1pPr>
      <a:lvl2pPr indent="2077928" algn="r" defTabSz="4155857">
        <a:defRPr sz="5500">
          <a:solidFill>
            <a:schemeClr val="tx1"/>
          </a:solidFill>
          <a:latin typeface="+mn-lt"/>
          <a:ea typeface="+mn-ea"/>
          <a:cs typeface="+mn-cs"/>
          <a:sym typeface="Book Antiqua"/>
        </a:defRPr>
      </a:lvl2pPr>
      <a:lvl3pPr indent="4155857" algn="r" defTabSz="4155857">
        <a:defRPr sz="5500">
          <a:solidFill>
            <a:schemeClr val="tx1"/>
          </a:solidFill>
          <a:latin typeface="+mn-lt"/>
          <a:ea typeface="+mn-ea"/>
          <a:cs typeface="+mn-cs"/>
          <a:sym typeface="Book Antiqua"/>
        </a:defRPr>
      </a:lvl3pPr>
      <a:lvl4pPr indent="6233785" algn="r" defTabSz="4155857">
        <a:defRPr sz="5500">
          <a:solidFill>
            <a:schemeClr val="tx1"/>
          </a:solidFill>
          <a:latin typeface="+mn-lt"/>
          <a:ea typeface="+mn-ea"/>
          <a:cs typeface="+mn-cs"/>
          <a:sym typeface="Book Antiqua"/>
        </a:defRPr>
      </a:lvl4pPr>
      <a:lvl5pPr indent="8311712" algn="r" defTabSz="4155857">
        <a:defRPr sz="5500">
          <a:solidFill>
            <a:schemeClr val="tx1"/>
          </a:solidFill>
          <a:latin typeface="+mn-lt"/>
          <a:ea typeface="+mn-ea"/>
          <a:cs typeface="+mn-cs"/>
          <a:sym typeface="Book Antiqua"/>
        </a:defRPr>
      </a:lvl5pPr>
      <a:lvl6pPr indent="10389641" algn="r" defTabSz="4155857">
        <a:defRPr sz="5500">
          <a:solidFill>
            <a:schemeClr val="tx1"/>
          </a:solidFill>
          <a:latin typeface="+mn-lt"/>
          <a:ea typeface="+mn-ea"/>
          <a:cs typeface="+mn-cs"/>
          <a:sym typeface="Book Antiqua"/>
        </a:defRPr>
      </a:lvl6pPr>
      <a:lvl7pPr indent="12467570" algn="r" defTabSz="4155857">
        <a:defRPr sz="5500">
          <a:solidFill>
            <a:schemeClr val="tx1"/>
          </a:solidFill>
          <a:latin typeface="+mn-lt"/>
          <a:ea typeface="+mn-ea"/>
          <a:cs typeface="+mn-cs"/>
          <a:sym typeface="Book Antiqua"/>
        </a:defRPr>
      </a:lvl7pPr>
      <a:lvl8pPr indent="14545498" algn="r" defTabSz="4155857">
        <a:defRPr sz="5500">
          <a:solidFill>
            <a:schemeClr val="tx1"/>
          </a:solidFill>
          <a:latin typeface="+mn-lt"/>
          <a:ea typeface="+mn-ea"/>
          <a:cs typeface="+mn-cs"/>
          <a:sym typeface="Book Antiqua"/>
        </a:defRPr>
      </a:lvl8pPr>
      <a:lvl9pPr indent="16623425" algn="r" defTabSz="4155857">
        <a:defRPr sz="5500">
          <a:solidFill>
            <a:schemeClr val="tx1"/>
          </a:solidFill>
          <a:latin typeface="+mn-lt"/>
          <a:ea typeface="+mn-ea"/>
          <a:cs typeface="+mn-cs"/>
          <a:sym typeface="Book Antiqu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1.tif"/><Relationship Id="rId7" Type="http://schemas.openxmlformats.org/officeDocument/2006/relationships/image" Target="../media/image2.tif"/><Relationship Id="rId8" Type="http://schemas.openxmlformats.org/officeDocument/2006/relationships/chart" Target="../charts/chart1.xml"/><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4000">
              <a:srgbClr val="6599FF"/>
            </a:gs>
            <a:gs pos="100000">
              <a:srgbClr val="FFFFFF"/>
            </a:gs>
          </a:gsLst>
          <a:lin ang="16200000" scaled="0"/>
        </a:gradFill>
      </p:bgPr>
    </p:bg>
    <p:spTree>
      <p:nvGrpSpPr>
        <p:cNvPr id="1" name=""/>
        <p:cNvGrpSpPr/>
        <p:nvPr/>
      </p:nvGrpSpPr>
      <p:grpSpPr>
        <a:xfrm>
          <a:off x="0" y="0"/>
          <a:ext cx="0" cy="0"/>
          <a:chOff x="0" y="0"/>
          <a:chExt cx="0" cy="0"/>
        </a:xfrm>
      </p:grpSpPr>
      <p:sp>
        <p:nvSpPr>
          <p:cNvPr id="49" name="Shape 49"/>
          <p:cNvSpPr/>
          <p:nvPr>
            <p:ph type="title"/>
          </p:nvPr>
        </p:nvSpPr>
        <p:spPr>
          <a:xfrm>
            <a:off x="1512172" y="1701357"/>
            <a:ext cx="27219118" cy="6218426"/>
          </a:xfrm>
          <a:prstGeom prst="rect">
            <a:avLst/>
          </a:prstGeom>
          <a:ln w="9525">
            <a:solidFill>
              <a:srgbClr val="6076B4"/>
            </a:solidFill>
            <a:bevel/>
          </a:ln>
        </p:spPr>
        <p:txBody>
          <a:bodyPr lIns="0" tIns="0" rIns="0" bIns="0"/>
          <a:lstStyle/>
          <a:p>
            <a:pPr lvl="0">
              <a:defRPr sz="8200"/>
            </a:pPr>
          </a:p>
        </p:txBody>
      </p:sp>
      <p:sp>
        <p:nvSpPr>
          <p:cNvPr id="50" name="Shape 50"/>
          <p:cNvSpPr/>
          <p:nvPr>
            <p:ph type="body" idx="1"/>
          </p:nvPr>
        </p:nvSpPr>
        <p:spPr>
          <a:xfrm>
            <a:off x="1689973" y="8856960"/>
            <a:ext cx="13177512" cy="32259586"/>
          </a:xfrm>
          <a:prstGeom prst="rect">
            <a:avLst/>
          </a:prstGeom>
          <a:ln w="9525">
            <a:solidFill>
              <a:srgbClr val="6076B4"/>
            </a:solidFill>
            <a:bevel/>
          </a:ln>
        </p:spPr>
        <p:txBody>
          <a:bodyPr lIns="0" tIns="0" rIns="0" bIns="0"/>
          <a:lstStyle/>
          <a:p>
            <a:pPr lvl="0" marL="0" indent="0">
              <a:spcBef>
                <a:spcPts val="1400"/>
              </a:spcBef>
              <a:buSzTx/>
              <a:buNone/>
              <a:defRPr sz="1800">
                <a:solidFill>
                  <a:srgbClr val="000000"/>
                </a:solidFill>
              </a:defRPr>
            </a:pPr>
            <a:r>
              <a:rPr sz="4600" u="sng"/>
              <a:t>Introduction</a:t>
            </a:r>
            <a:endParaRPr sz="4600" u="sng"/>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r>
              <a:rPr sz="3600">
                <a:uFill>
                  <a:solidFill/>
                </a:uFill>
                <a:latin typeface="+mj-lt"/>
                <a:ea typeface="+mj-ea"/>
                <a:cs typeface="+mj-cs"/>
                <a:sym typeface="Helvetica"/>
              </a:rPr>
              <a:t>Narcotic drugs are widely prescribed by both GPs and hospital physicians, but little consideration is afforded to the potential longterm issues when starting patients off on these addictive therapies. Opioid prescribing has escalated throughout UK. Between June – November 2014, 32,956 prescriptions had been provided for strong opioid therapy in the Luton CCG catchment area. A European review in 2014 estimated the number of prescribed orders in UK to be 38.3 million, with 50.8 million being used in France and 81.9 million in Germany. Not only is this a costly unchecked market, but much of this is taken for abdominal pain. </a:t>
            </a: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r>
              <a:rPr sz="3600">
                <a:uFill>
                  <a:solidFill/>
                </a:uFill>
                <a:latin typeface="+mj-lt"/>
                <a:ea typeface="+mj-ea"/>
                <a:cs typeface="+mj-cs"/>
                <a:sym typeface="Helvetica"/>
              </a:rPr>
              <a:t>The number of people being admitted to hospital with drug related issues is increasing in Britain. NBS is a subset of the opioid bowel dysfunction that we see, characterised by chronic or frequently recurring abdominal pain that worsens with continued or escalating dosages of narcotics. Narcotic Bowel Syndrome (NBS) is under recognised and believed to be increasing in prevalence worldwide. </a:t>
            </a: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lgn="just">
              <a:spcBef>
                <a:spcPts val="1400"/>
              </a:spcBef>
              <a:buSzTx/>
              <a:buNone/>
              <a:defRPr sz="1800">
                <a:solidFill>
                  <a:srgbClr val="000000"/>
                </a:solidFill>
              </a:defRPr>
            </a:pPr>
            <a:r>
              <a:rPr sz="4600" u="sng"/>
              <a:t>Aims</a:t>
            </a:r>
            <a:endParaRPr sz="4600" u="sng"/>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r>
              <a:rPr sz="3600">
                <a:uFill>
                  <a:solidFill/>
                </a:uFill>
                <a:latin typeface="+mj-lt"/>
                <a:ea typeface="+mj-ea"/>
                <a:cs typeface="+mj-cs"/>
                <a:sym typeface="Helvetica"/>
              </a:rPr>
              <a:t>To assess some of the financial cost implications of this condition on our local district general hospital in 2014.</a:t>
            </a: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lgn="just">
              <a:spcBef>
                <a:spcPts val="1400"/>
              </a:spcBef>
              <a:buSzTx/>
              <a:buNone/>
              <a:defRPr sz="1800">
                <a:solidFill>
                  <a:srgbClr val="000000"/>
                </a:solidFill>
              </a:defRPr>
            </a:pPr>
            <a:r>
              <a:rPr sz="4600" u="sng"/>
              <a:t>Method</a:t>
            </a:r>
            <a:endParaRPr sz="4600" u="sng"/>
          </a:p>
          <a:p>
            <a:pPr lvl="0" marL="0" indent="0" defTabSz="457200">
              <a:spcBef>
                <a:spcPts val="0"/>
              </a:spcBef>
              <a:buClrTx/>
              <a:buSzTx/>
              <a:buFontTx/>
              <a:buNone/>
              <a:defRPr sz="1800">
                <a:solidFill>
                  <a:srgbClr val="000000"/>
                </a:solidFill>
              </a:defRPr>
            </a:pPr>
            <a:endParaRPr sz="3600" u="sng">
              <a:uFill>
                <a:solidFill/>
              </a:uFill>
              <a:latin typeface="Times New Roman"/>
              <a:ea typeface="Times New Roman"/>
              <a:cs typeface="Times New Roman"/>
              <a:sym typeface="Times New Roman"/>
            </a:endParaRPr>
          </a:p>
          <a:p>
            <a:pPr lvl="0" marL="0" indent="0" defTabSz="457200">
              <a:spcBef>
                <a:spcPts val="0"/>
              </a:spcBef>
              <a:buClrTx/>
              <a:buSzTx/>
              <a:buFontTx/>
              <a:buNone/>
              <a:defRPr sz="1800">
                <a:solidFill>
                  <a:srgbClr val="000000"/>
                </a:solidFill>
              </a:defRPr>
            </a:pPr>
            <a:r>
              <a:rPr sz="3600" u="sng">
                <a:uFill>
                  <a:solidFill/>
                </a:uFill>
                <a:latin typeface="+mj-lt"/>
                <a:ea typeface="+mj-ea"/>
                <a:cs typeface="+mj-cs"/>
                <a:sym typeface="Helvetica"/>
              </a:rPr>
              <a:t>I</a:t>
            </a:r>
            <a:r>
              <a:rPr sz="3600">
                <a:uFill>
                  <a:solidFill/>
                </a:uFill>
                <a:latin typeface="+mj-lt"/>
                <a:ea typeface="+mj-ea"/>
                <a:cs typeface="+mj-cs"/>
                <a:sym typeface="Helvetica"/>
              </a:rPr>
              <a:t>n 2014 we started to collect the names of patients seen in gastroenterology clinics or during hospital admission where the clinician felt the patient was suffering from NBS.  This was either thought to be the main cause or contributing factor to their symptomatology. During that year a retrospective analysis was performed reviewing the burden and cost of outpatient appointments and inpatient hospital admissions, using the hospital coding system and financial analysis.</a:t>
            </a:r>
          </a:p>
        </p:txBody>
      </p:sp>
      <p:sp>
        <p:nvSpPr>
          <p:cNvPr id="51" name="Shape 51"/>
          <p:cNvSpPr/>
          <p:nvPr/>
        </p:nvSpPr>
        <p:spPr>
          <a:xfrm>
            <a:off x="15409763" y="8856960"/>
            <a:ext cx="13321527" cy="32259586"/>
          </a:xfrm>
          <a:prstGeom prst="rect">
            <a:avLst/>
          </a:prstGeom>
          <a:ln>
            <a:solidFill>
              <a:srgbClr val="6076B4"/>
            </a:solidFill>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algn="just" defTabSz="905255">
              <a:spcBef>
                <a:spcPts val="1400"/>
              </a:spcBef>
              <a:defRPr sz="1800"/>
            </a:pPr>
            <a:r>
              <a:rPr sz="4554" u="sng"/>
              <a:t>Results</a:t>
            </a:r>
            <a:endParaRPr sz="4554">
              <a:solidFill>
                <a:srgbClr val="FFFFFF"/>
              </a:solidFill>
            </a:endParaRPr>
          </a:p>
          <a:p>
            <a:pPr lvl="0" algn="just" defTabSz="452627">
              <a:defRPr sz="1800"/>
            </a:pPr>
            <a:endParaRPr sz="3564">
              <a:uFill>
                <a:solidFill/>
              </a:uFill>
              <a:latin typeface="+mj-lt"/>
              <a:ea typeface="+mj-ea"/>
              <a:cs typeface="+mj-cs"/>
              <a:sym typeface="Helvetica"/>
            </a:endParaRPr>
          </a:p>
          <a:p>
            <a:pPr lvl="0" algn="just" defTabSz="452627">
              <a:defRPr sz="1800"/>
            </a:pPr>
            <a:r>
              <a:rPr sz="3564">
                <a:uFill>
                  <a:solidFill/>
                </a:uFill>
                <a:latin typeface="+mj-lt"/>
                <a:ea typeface="+mj-ea"/>
                <a:cs typeface="+mj-cs"/>
                <a:sym typeface="Helvetica"/>
              </a:rPr>
              <a:t>A database collated the names of 41 patients with NBS. From the 1st of January to the 31st of December 2014, this cohort of patients made 78 hospital admissions annually (1.9 per patient) with an average length of stay (LOS) of 4.1 days. This was costed at £91,310, or an average of £2,227 per patient per year. In addition to that the same 41 patients made 159 outpatient appointments annually (3.9 per patient), costing £15,639, or an average of £381 per patient per year. This small group of 41 patients cost a total of £106,949 in 2014 or an average of £2,608 per patient per year, in hospital inpatients admissions and outpatient appointments alone, before adding in their prescription costs, GP attendances and visits to other hospitals.</a:t>
            </a: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endParaRPr sz="3564" u="sng">
              <a:uFill>
                <a:solidFill/>
              </a:uFill>
              <a:latin typeface="+mj-lt"/>
              <a:ea typeface="+mj-ea"/>
              <a:cs typeface="+mj-cs"/>
              <a:sym typeface="Helvetica"/>
            </a:endParaRPr>
          </a:p>
          <a:p>
            <a:pPr lvl="0" algn="just" defTabSz="905255">
              <a:spcBef>
                <a:spcPts val="1400"/>
              </a:spcBef>
              <a:defRPr sz="1800"/>
            </a:pPr>
            <a:r>
              <a:rPr sz="4554" u="sng"/>
              <a:t>Conclusion</a:t>
            </a:r>
            <a:endParaRPr sz="4554">
              <a:solidFill>
                <a:srgbClr val="FFFFFF"/>
              </a:solidFill>
            </a:endParaRPr>
          </a:p>
          <a:p>
            <a:pPr lvl="0" algn="just" defTabSz="452627">
              <a:defRPr sz="1800"/>
            </a:pPr>
            <a:endParaRPr sz="3564">
              <a:uFill>
                <a:solidFill/>
              </a:uFill>
              <a:latin typeface="+mj-lt"/>
              <a:ea typeface="+mj-ea"/>
              <a:cs typeface="+mj-cs"/>
              <a:sym typeface="Helvetica"/>
            </a:endParaRPr>
          </a:p>
          <a:p>
            <a:pPr lvl="0" algn="just" defTabSz="452627">
              <a:defRPr sz="1800"/>
            </a:pPr>
            <a:r>
              <a:rPr sz="3564">
                <a:uFill>
                  <a:solidFill/>
                </a:uFill>
                <a:latin typeface="+mj-lt"/>
                <a:ea typeface="+mj-ea"/>
                <a:cs typeface="+mj-cs"/>
                <a:sym typeface="Helvetica"/>
              </a:rPr>
              <a:t>NBS is a poorly recognised condition that places a huge demand on the NHS system with regards to time, resources and finances. The prevalence of this condition is thought to be increasing. Early recognition could prevent a costly and potentially fatal pathway of deterioration. On average the annual financial cost of hospital base care for each NBS patients is £2,608.  </a:t>
            </a: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r>
              <a:rPr sz="3564">
                <a:uFill>
                  <a:solidFill/>
                </a:uFill>
                <a:latin typeface="+mj-lt"/>
                <a:ea typeface="+mj-ea"/>
                <a:cs typeface="+mj-cs"/>
                <a:sym typeface="Helvetica"/>
              </a:rPr>
              <a:t>NB - Whilst we have been able to present some of our own local data, we were also well aware that this may be just the tip of the iceberg as many of these patients were also visiting neighbouring hospitals </a:t>
            </a: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r>
              <a:rPr sz="4554" u="sng">
                <a:uFill>
                  <a:solidFill/>
                </a:uFill>
                <a:latin typeface="+mj-lt"/>
                <a:ea typeface="+mj-ea"/>
                <a:cs typeface="+mj-cs"/>
                <a:sym typeface="Helvetica"/>
              </a:rPr>
              <a:t>Discussion</a:t>
            </a:r>
            <a:endParaRPr sz="4554" u="sng">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r>
              <a:rPr sz="3564">
                <a:uFill>
                  <a:solidFill/>
                </a:uFill>
                <a:latin typeface="+mj-lt"/>
                <a:ea typeface="+mj-ea"/>
                <a:cs typeface="+mj-cs"/>
                <a:sym typeface="Helvetica"/>
              </a:rPr>
              <a:t>On a more worrying note the prescribing of these addictive drugs does not appear to be monitored well within the community, with many patients receiving ongoing opioid prescriptions for years. There appears to be no alert system to question why such medications are being recurrently prescribed</a:t>
            </a:r>
            <a:endParaRPr sz="3564">
              <a:uFill>
                <a:solidFill/>
              </a:uFill>
              <a:latin typeface="+mj-lt"/>
              <a:ea typeface="+mj-ea"/>
              <a:cs typeface="+mj-cs"/>
              <a:sym typeface="Helvetica"/>
            </a:endParaRPr>
          </a:p>
          <a:p>
            <a:pPr lvl="0" algn="just" defTabSz="452627">
              <a:defRPr sz="1800"/>
            </a:pPr>
            <a:endParaRPr sz="3564">
              <a:uFill>
                <a:solidFill/>
              </a:uFill>
              <a:latin typeface="+mj-lt"/>
              <a:ea typeface="+mj-ea"/>
              <a:cs typeface="+mj-cs"/>
              <a:sym typeface="Helvetica"/>
            </a:endParaRPr>
          </a:p>
          <a:p>
            <a:pPr lvl="0" algn="just" defTabSz="452627">
              <a:defRPr sz="1800"/>
            </a:pPr>
            <a:r>
              <a:rPr sz="3564">
                <a:uFill>
                  <a:solidFill/>
                </a:uFill>
                <a:latin typeface="+mj-lt"/>
                <a:ea typeface="+mj-ea"/>
                <a:cs typeface="+mj-cs"/>
                <a:sym typeface="Helvetica"/>
              </a:rPr>
              <a:t>Further work is clearly needed in this field as it is a growing and costly problem. A nationally agreed definition and set of diagnostic criteria is needed to help guide future research in this area.</a:t>
            </a:r>
          </a:p>
        </p:txBody>
      </p:sp>
      <p:pic>
        <p:nvPicPr>
          <p:cNvPr id="52" name="image2.jpeg"/>
          <p:cNvPicPr/>
          <p:nvPr/>
        </p:nvPicPr>
        <p:blipFill>
          <a:blip r:embed="rId2">
            <a:extLst/>
          </a:blip>
          <a:srcRect l="0" t="5290" r="0" b="12045"/>
          <a:stretch>
            <a:fillRect/>
          </a:stretch>
        </p:blipFill>
        <p:spPr>
          <a:xfrm>
            <a:off x="1520294" y="5002894"/>
            <a:ext cx="5608550" cy="2923290"/>
          </a:xfrm>
          <a:prstGeom prst="rect">
            <a:avLst/>
          </a:prstGeom>
          <a:ln w="12700">
            <a:solidFill>
              <a:srgbClr val="6076B4"/>
            </a:solidFill>
            <a:miter lim="400000"/>
          </a:ln>
        </p:spPr>
      </p:pic>
      <p:pic>
        <p:nvPicPr>
          <p:cNvPr id="53" name="image3.jpeg"/>
          <p:cNvPicPr/>
          <p:nvPr/>
        </p:nvPicPr>
        <p:blipFill>
          <a:blip r:embed="rId3">
            <a:extLst/>
          </a:blip>
          <a:stretch>
            <a:fillRect/>
          </a:stretch>
        </p:blipFill>
        <p:spPr>
          <a:xfrm>
            <a:off x="23228892" y="5042272"/>
            <a:ext cx="5500513" cy="2866978"/>
          </a:xfrm>
          <a:prstGeom prst="rect">
            <a:avLst/>
          </a:prstGeom>
          <a:ln w="12700">
            <a:solidFill>
              <a:srgbClr val="6076B4"/>
            </a:solidFill>
            <a:miter lim="400000"/>
          </a:ln>
        </p:spPr>
      </p:pic>
      <p:sp>
        <p:nvSpPr>
          <p:cNvPr id="54" name="Shape 54"/>
          <p:cNvSpPr/>
          <p:nvPr/>
        </p:nvSpPr>
        <p:spPr>
          <a:xfrm>
            <a:off x="2520331" y="2331311"/>
            <a:ext cx="25202800" cy="2159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defRPr sz="1800"/>
            </a:pPr>
            <a:r>
              <a:rPr sz="7000"/>
              <a:t>The financial burden of Narcotic Bowel Syndrome: </a:t>
            </a:r>
            <a:endParaRPr sz="7000"/>
          </a:p>
          <a:p>
            <a:pPr lvl="0" algn="ctr">
              <a:defRPr sz="1800"/>
            </a:pPr>
            <a:r>
              <a:rPr sz="7000"/>
              <a:t>A local experience</a:t>
            </a:r>
          </a:p>
        </p:txBody>
      </p:sp>
      <p:sp>
        <p:nvSpPr>
          <p:cNvPr id="55" name="Shape 55"/>
          <p:cNvSpPr/>
          <p:nvPr/>
        </p:nvSpPr>
        <p:spPr>
          <a:xfrm>
            <a:off x="3898900" y="5231662"/>
            <a:ext cx="22440900" cy="825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38100" algn="ctr">
              <a:defRPr sz="1800"/>
            </a:pPr>
            <a:r>
              <a:rPr sz="5400">
                <a:uFill>
                  <a:solidFill/>
                </a:uFill>
                <a:latin typeface="Arial"/>
                <a:ea typeface="Arial"/>
                <a:cs typeface="Arial"/>
                <a:sym typeface="Arial"/>
              </a:rPr>
              <a:t>M.W. Johnson,</a:t>
            </a:r>
            <a:r>
              <a:rPr sz="5400"/>
              <a:t> T. Prouse, M.Gibbons</a:t>
            </a:r>
          </a:p>
        </p:txBody>
      </p:sp>
      <p:sp>
        <p:nvSpPr>
          <p:cNvPr id="56" name="Shape 56"/>
          <p:cNvSpPr/>
          <p:nvPr/>
        </p:nvSpPr>
        <p:spPr>
          <a:xfrm>
            <a:off x="3429751" y="6798513"/>
            <a:ext cx="22898101" cy="60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38100" algn="ctr">
              <a:defRPr sz="4000"/>
            </a:lvl1pPr>
          </a:lstStyle>
          <a:p>
            <a:pPr lvl="0">
              <a:defRPr sz="1800"/>
            </a:pPr>
            <a:r>
              <a:rPr sz="4000"/>
              <a:t>Gastroenterology, Luton &amp; Dunstable FT University Hospital., UK</a:t>
            </a:r>
          </a:p>
        </p:txBody>
      </p:sp>
      <p:sp>
        <p:nvSpPr>
          <p:cNvPr id="57" name="Shape 57"/>
          <p:cNvSpPr/>
          <p:nvPr/>
        </p:nvSpPr>
        <p:spPr>
          <a:xfrm>
            <a:off x="22555617" y="41129204"/>
            <a:ext cx="6173788" cy="736601"/>
          </a:xfrm>
          <a:prstGeom prst="rect">
            <a:avLst/>
          </a:prstGeom>
          <a:ln w="38100">
            <a:solidFill>
              <a:srgbClr val="0000FF"/>
            </a:solidFill>
            <a:round/>
          </a:ln>
          <a:extLst>
            <a:ext uri="{C572A759-6A51-4108-AA02-DFA0A04FC94B}">
              <ma14:wrappingTextBoxFlag xmlns:ma14="http://schemas.microsoft.com/office/mac/drawingml/2011/main" val="1"/>
            </a:ext>
          </a:extLst>
        </p:spPr>
        <p:txBody>
          <a:bodyPr lIns="0" tIns="0" rIns="0" bIns="0">
            <a:spAutoFit/>
          </a:bodyPr>
          <a:lstStyle>
            <a:lvl1pPr algn="ctr" defTabSz="457200">
              <a:defRPr sz="4600">
                <a:latin typeface="+mj-lt"/>
                <a:ea typeface="+mj-ea"/>
                <a:cs typeface="+mj-cs"/>
                <a:sym typeface="Helvetica"/>
              </a:defRPr>
            </a:lvl1pPr>
          </a:lstStyle>
          <a:p>
            <a:pPr lvl="0">
              <a:defRPr sz="1800"/>
            </a:pPr>
            <a:r>
              <a:rPr sz="4600"/>
              <a:t>Abstract No. PWE-244</a:t>
            </a:r>
          </a:p>
        </p:txBody>
      </p:sp>
      <p:sp>
        <p:nvSpPr>
          <p:cNvPr id="58" name="Shape 58"/>
          <p:cNvSpPr/>
          <p:nvPr/>
        </p:nvSpPr>
        <p:spPr>
          <a:xfrm>
            <a:off x="15996615" y="23679348"/>
            <a:ext cx="12147822" cy="118364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3600"/>
              <a:t>Graph 1 - 2014 The cost burden of the 41 NBS patients</a:t>
            </a:r>
            <a:endParaRPr sz="3600"/>
          </a:p>
          <a:p>
            <a:pPr lvl="0">
              <a:defRPr sz="1800"/>
            </a:pPr>
            <a:r>
              <a:rPr sz="3600"/>
              <a:t>Graph 2 - 2014 The cost burden per NBS patient </a:t>
            </a:r>
          </a:p>
        </p:txBody>
      </p:sp>
      <p:pic>
        <p:nvPicPr>
          <p:cNvPr id="59" name="Unknown.jpg"/>
          <p:cNvPicPr/>
          <p:nvPr/>
        </p:nvPicPr>
        <p:blipFill>
          <a:blip r:embed="rId4">
            <a:extLst/>
          </a:blip>
          <a:stretch>
            <a:fillRect/>
          </a:stretch>
        </p:blipFill>
        <p:spPr>
          <a:xfrm>
            <a:off x="10096437" y="21687066"/>
            <a:ext cx="3786272" cy="3670027"/>
          </a:xfrm>
          <a:prstGeom prst="rect">
            <a:avLst/>
          </a:prstGeom>
          <a:ln w="12700">
            <a:miter lim="400000"/>
          </a:ln>
        </p:spPr>
      </p:pic>
      <p:pic>
        <p:nvPicPr>
          <p:cNvPr id="60" name="CDCODs.jpg"/>
          <p:cNvPicPr/>
          <p:nvPr/>
        </p:nvPicPr>
        <p:blipFill>
          <a:blip r:embed="rId5">
            <a:extLst/>
          </a:blip>
          <a:stretch>
            <a:fillRect/>
          </a:stretch>
        </p:blipFill>
        <p:spPr>
          <a:xfrm>
            <a:off x="9895264" y="16790637"/>
            <a:ext cx="4717506" cy="3538130"/>
          </a:xfrm>
          <a:prstGeom prst="rect">
            <a:avLst/>
          </a:prstGeom>
          <a:ln w="12700">
            <a:miter lim="400000"/>
          </a:ln>
        </p:spPr>
      </p:pic>
      <p:pic>
        <p:nvPicPr>
          <p:cNvPr id="61" name="Prescribed opioids in UK.tiff"/>
          <p:cNvPicPr/>
          <p:nvPr/>
        </p:nvPicPr>
        <p:blipFill>
          <a:blip r:embed="rId6">
            <a:extLst/>
          </a:blip>
          <a:stretch>
            <a:fillRect/>
          </a:stretch>
        </p:blipFill>
        <p:spPr>
          <a:xfrm>
            <a:off x="1940784" y="16790637"/>
            <a:ext cx="7776347" cy="3538130"/>
          </a:xfrm>
          <a:prstGeom prst="rect">
            <a:avLst/>
          </a:prstGeom>
          <a:ln w="12700">
            <a:miter lim="400000"/>
          </a:ln>
        </p:spPr>
      </p:pic>
      <p:sp>
        <p:nvSpPr>
          <p:cNvPr id="62" name="Shape 62"/>
          <p:cNvSpPr/>
          <p:nvPr/>
        </p:nvSpPr>
        <p:spPr>
          <a:xfrm>
            <a:off x="1909652" y="20416096"/>
            <a:ext cx="7327142" cy="637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3600"/>
            </a:lvl1pPr>
          </a:lstStyle>
          <a:p>
            <a:pPr lvl="0">
              <a:defRPr sz="1800"/>
            </a:pPr>
            <a:r>
              <a:rPr sz="3600"/>
              <a:t>Trends in prescribing opioids in UK</a:t>
            </a:r>
          </a:p>
        </p:txBody>
      </p:sp>
      <p:sp>
        <p:nvSpPr>
          <p:cNvPr id="63" name="Shape 63"/>
          <p:cNvSpPr/>
          <p:nvPr/>
        </p:nvSpPr>
        <p:spPr>
          <a:xfrm>
            <a:off x="9984803" y="20416096"/>
            <a:ext cx="4009540" cy="11836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3600"/>
              <a:t>Rate of ODs using </a:t>
            </a:r>
            <a:endParaRPr sz="3600"/>
          </a:p>
          <a:p>
            <a:pPr lvl="0">
              <a:defRPr sz="1800"/>
            </a:pPr>
            <a:r>
              <a:rPr sz="3600"/>
              <a:t>prescribed opioids</a:t>
            </a:r>
          </a:p>
        </p:txBody>
      </p:sp>
      <p:pic>
        <p:nvPicPr>
          <p:cNvPr id="64" name="Drug deaths in UK.tiff"/>
          <p:cNvPicPr/>
          <p:nvPr/>
        </p:nvPicPr>
        <p:blipFill>
          <a:blip r:embed="rId7">
            <a:extLst/>
          </a:blip>
          <a:stretch>
            <a:fillRect/>
          </a:stretch>
        </p:blipFill>
        <p:spPr>
          <a:xfrm>
            <a:off x="1940784" y="21140966"/>
            <a:ext cx="7776347" cy="4157742"/>
          </a:xfrm>
          <a:prstGeom prst="rect">
            <a:avLst/>
          </a:prstGeom>
          <a:ln w="12700">
            <a:miter lim="400000"/>
          </a:ln>
        </p:spPr>
      </p:pic>
      <p:sp>
        <p:nvSpPr>
          <p:cNvPr id="65" name="Shape 65"/>
          <p:cNvSpPr/>
          <p:nvPr/>
        </p:nvSpPr>
        <p:spPr>
          <a:xfrm>
            <a:off x="1909652" y="25386038"/>
            <a:ext cx="7099211" cy="6375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a:lvl1pPr>
          </a:lstStyle>
          <a:p>
            <a:pPr lvl="0">
              <a:defRPr sz="1800"/>
            </a:pPr>
            <a:r>
              <a:rPr sz="3600"/>
              <a:t>UK prescribed drug related deaths</a:t>
            </a:r>
          </a:p>
        </p:txBody>
      </p:sp>
      <p:sp>
        <p:nvSpPr>
          <p:cNvPr id="66" name="Shape 66"/>
          <p:cNvSpPr/>
          <p:nvPr/>
        </p:nvSpPr>
        <p:spPr>
          <a:xfrm>
            <a:off x="9984803" y="25444422"/>
            <a:ext cx="4796469" cy="11836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3600"/>
              <a:t>New suggested origin </a:t>
            </a:r>
            <a:endParaRPr sz="3600"/>
          </a:p>
          <a:p>
            <a:pPr lvl="0">
              <a:defRPr sz="1800"/>
            </a:pPr>
            <a:r>
              <a:rPr sz="3600"/>
              <a:t>for drug addictions</a:t>
            </a:r>
          </a:p>
        </p:txBody>
      </p:sp>
      <p:graphicFrame>
        <p:nvGraphicFramePr>
          <p:cNvPr id="67" name="Chart 67"/>
          <p:cNvGraphicFramePr/>
          <p:nvPr/>
        </p:nvGraphicFramePr>
        <p:xfrm>
          <a:off x="15530636" y="17706809"/>
          <a:ext cx="6343783" cy="5301977"/>
        </p:xfrm>
        <a:graphic xmlns:a="http://schemas.openxmlformats.org/drawingml/2006/main">
          <a:graphicData uri="http://schemas.openxmlformats.org/drawingml/2006/chart">
            <c:chart xmlns:c="http://schemas.openxmlformats.org/drawingml/2006/chart" r:id="rId8"/>
          </a:graphicData>
        </a:graphic>
      </p:graphicFrame>
      <p:graphicFrame>
        <p:nvGraphicFramePr>
          <p:cNvPr id="68" name="Chart 68"/>
          <p:cNvGraphicFramePr/>
          <p:nvPr/>
        </p:nvGraphicFramePr>
        <p:xfrm>
          <a:off x="22532808" y="17681195"/>
          <a:ext cx="5677950" cy="5373739"/>
        </p:xfrm>
        <a:graphic xmlns:a="http://schemas.openxmlformats.org/drawingml/2006/main">
          <a:graphicData uri="http://schemas.openxmlformats.org/drawingml/2006/chart">
            <c:chart xmlns:c="http://schemas.openxmlformats.org/drawingml/2006/chart" r:id="rId9"/>
          </a:graphicData>
        </a:graphic>
      </p:graphicFrame>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