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charts/chart1.xml" ContentType="application/vnd.openxmlformats-officedocument.drawingml.chart+xml"/>
  <Override PartName="/ppt/charts/chart2.xml" ContentType="application/vnd.openxmlformats-officedocument.drawingml.chart+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30238700" cy="42481500"/>
  <p:notesSz cx="6858000" cy="9144000"/>
  <p:defaultTextStyle>
    <a:lvl1pPr defTabSz="4155857">
      <a:defRPr sz="8200">
        <a:latin typeface="Book Antiqua"/>
        <a:ea typeface="Book Antiqua"/>
        <a:cs typeface="Book Antiqua"/>
        <a:sym typeface="Book Antiqua"/>
      </a:defRPr>
    </a:lvl1pPr>
    <a:lvl2pPr indent="2077928" defTabSz="4155857">
      <a:defRPr sz="8200">
        <a:latin typeface="Book Antiqua"/>
        <a:ea typeface="Book Antiqua"/>
        <a:cs typeface="Book Antiqua"/>
        <a:sym typeface="Book Antiqua"/>
      </a:defRPr>
    </a:lvl2pPr>
    <a:lvl3pPr indent="4155857" defTabSz="4155857">
      <a:defRPr sz="8200">
        <a:latin typeface="Book Antiqua"/>
        <a:ea typeface="Book Antiqua"/>
        <a:cs typeface="Book Antiqua"/>
        <a:sym typeface="Book Antiqua"/>
      </a:defRPr>
    </a:lvl3pPr>
    <a:lvl4pPr indent="6233785" defTabSz="4155857">
      <a:defRPr sz="8200">
        <a:latin typeface="Book Antiqua"/>
        <a:ea typeface="Book Antiqua"/>
        <a:cs typeface="Book Antiqua"/>
        <a:sym typeface="Book Antiqua"/>
      </a:defRPr>
    </a:lvl4pPr>
    <a:lvl5pPr indent="8311712" defTabSz="4155857">
      <a:defRPr sz="8200">
        <a:latin typeface="Book Antiqua"/>
        <a:ea typeface="Book Antiqua"/>
        <a:cs typeface="Book Antiqua"/>
        <a:sym typeface="Book Antiqua"/>
      </a:defRPr>
    </a:lvl5pPr>
    <a:lvl6pPr indent="10389641" defTabSz="4155857">
      <a:defRPr sz="8200">
        <a:latin typeface="Book Antiqua"/>
        <a:ea typeface="Book Antiqua"/>
        <a:cs typeface="Book Antiqua"/>
        <a:sym typeface="Book Antiqua"/>
      </a:defRPr>
    </a:lvl6pPr>
    <a:lvl7pPr indent="12467570" defTabSz="4155857">
      <a:defRPr sz="8200">
        <a:latin typeface="Book Antiqua"/>
        <a:ea typeface="Book Antiqua"/>
        <a:cs typeface="Book Antiqua"/>
        <a:sym typeface="Book Antiqua"/>
      </a:defRPr>
    </a:lvl7pPr>
    <a:lvl8pPr indent="14545498" defTabSz="4155857">
      <a:defRPr sz="8200">
        <a:latin typeface="Book Antiqua"/>
        <a:ea typeface="Book Antiqua"/>
        <a:cs typeface="Book Antiqua"/>
        <a:sym typeface="Book Antiqua"/>
      </a:defRPr>
    </a:lvl8pPr>
    <a:lvl9pPr indent="16623425" defTabSz="4155857">
      <a:defRPr sz="8200">
        <a:latin typeface="Book Antiqua"/>
        <a:ea typeface="Book Antiqua"/>
        <a:cs typeface="Book Antiqua"/>
        <a:sym typeface="Book Antiqu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D5E5"/>
          </a:solidFill>
        </a:fill>
      </a:tcStyle>
    </a:wholeTbl>
    <a:band2H>
      <a:tcTxStyle b="def" i="def"/>
      <a:tcStyle>
        <a:tcBdr/>
        <a:fill>
          <a:solidFill>
            <a:srgbClr val="E9EBF2"/>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Row>
  </a:tblStyle>
  <a:tblStyle styleId="{C7B018BB-80A7-4F77-B60F-C8B233D01FF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5D8CB"/>
          </a:solidFill>
        </a:fill>
      </a:tcStyle>
    </a:wholeTbl>
    <a:band2H>
      <a:tcTxStyle b="def" i="def"/>
      <a:tcStyle>
        <a:tcBdr/>
        <a:fill>
          <a:solidFill>
            <a:srgbClr val="FAECE7"/>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Row>
  </a:tblStyle>
  <a:tblStyle styleId="{EEE7283C-3CF3-47DC-8721-378D4A62B22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5D7D8"/>
          </a:solidFill>
        </a:fill>
      </a:tcStyle>
    </a:wholeTbl>
    <a:band2H>
      <a:tcTxStyle b="def" i="def"/>
      <a:tcStyle>
        <a:tcBdr/>
        <a:fill>
          <a:solidFill>
            <a:srgbClr val="EBECED"/>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Row>
  </a:tblStyle>
  <a:tblStyle styleId="{CF821DB8-F4EB-4A41-A1BA-3FCAFE7338EE}" styleName="">
    <a:tblBg/>
    <a:wholeTbl>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076B4"/>
          </a:solidFill>
        </a:fill>
      </a:tcStyle>
    </a:firstCol>
    <a:lastRow>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076B4"/>
          </a:solidFill>
        </a:fill>
      </a:tcStyle>
    </a:firstRow>
  </a:tblStyle>
  <a:tblStyle styleId="{33BA23B1-9221-436E-865A-0063620EA4FD}"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charts/_rels/chart1.xml.rels><?xml version="1.0" encoding="UTF-8" standalone="yes"?><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s>

</file>

<file path=ppt/charts/_rels/chart2.xml.rels><?xml version="1.0" encoding="UTF-8" standalone="yes"?><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p>
        </c:rich>
      </c:tx>
      <c:layout/>
      <c:overlay val="1"/>
    </c:title>
    <c:autoTitleDeleted val="1"/>
    <c:view3D>
      <c:rotX val="80"/>
      <c:hPercent val="55"/>
      <c:rotY val="0"/>
      <c:depthPercent val="100"/>
      <c:rAngAx val="0"/>
      <c:perspective val="30"/>
    </c:view3D>
    <c:floor/>
    <c:sideWall/>
    <c:backWall/>
    <c:plotArea>
      <c:layout>
        <c:manualLayout>
          <c:layoutTarget val="inner"/>
          <c:xMode val="edge"/>
          <c:yMode val="edge"/>
          <c:x val="0.0123689"/>
          <c:y val="0.0166691"/>
          <c:w val="0.592093"/>
          <c:h val="0.798117"/>
        </c:manualLayout>
      </c:layout>
      <c:pie3DChart>
        <c:varyColors val="0"/>
        <c:ser>
          <c:idx val="0"/>
          <c:order val="0"/>
          <c:tx>
            <c:strRef>
              <c:f>Sheet1!$A$2</c:f>
              <c:strCache>
                <c:pt idx="0">
                  <c:v>Number (49 in total)</c:v>
                </c:pt>
              </c:strCache>
            </c:strRef>
          </c:tx>
          <c:spPr>
            <a:blipFill rotWithShape="1">
              <a:blip r:embed="rId2"/>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explosion val="0"/>
          <c:dPt>
            <c:idx val="0"/>
            <c:explosion val="0"/>
            <c:spPr>
              <a:blipFill rotWithShape="1">
                <a:blip r:embed="rId2"/>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1"/>
            <c:explosion val="0"/>
            <c:spPr>
              <a:blipFill rotWithShape="1">
                <a:blip r:embed="rId3"/>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2"/>
            <c:explosion val="0"/>
            <c:spPr>
              <a:blipFill rotWithShape="1">
                <a:blip r:embed="rId4"/>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3"/>
            <c:explosion val="0"/>
            <c:spPr>
              <a:blipFill rotWithShape="1">
                <a:blip r:embed="rId5"/>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4"/>
            <c:explosion val="0"/>
            <c:spPr>
              <a:blipFill rotWithShape="1">
                <a:blip r:embed="rId6"/>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5"/>
            <c:explosion val="0"/>
            <c:spPr>
              <a:blipFill rotWithShape="1">
                <a:blip r:embed="rId7"/>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Lbls>
            <c:dLbl>
              <c:idx val="0"/>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1"/>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2"/>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3"/>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4"/>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5"/>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showLeaderLines val="0"/>
          </c:dLbls>
          <c:cat>
            <c:strRef>
              <c:f>Sheet1!$B$1:$G$1</c:f>
              <c:strCache>
                <c:ptCount val="6"/>
                <c:pt idx="0">
                  <c:v>Remission</c:v>
                </c:pt>
                <c:pt idx="1">
                  <c:v>Treatment Failure</c:v>
                </c:pt>
                <c:pt idx="2">
                  <c:v>Colo-Rectal Cancer</c:v>
                </c:pt>
                <c:pt idx="3">
                  <c:v>Pregnant</c:v>
                </c:pt>
                <c:pt idx="4">
                  <c:v>Too Painful</c:v>
                </c:pt>
                <c:pt idx="5">
                  <c:v>Non-compliance</c:v>
                </c:pt>
              </c:strCache>
            </c:strRef>
          </c:cat>
          <c:val>
            <c:numRef>
              <c:f>Sheet1!$B$2:$G$2</c:f>
              <c:numCache>
                <c:ptCount val="6"/>
                <c:pt idx="0">
                  <c:v>36.000000</c:v>
                </c:pt>
                <c:pt idx="1">
                  <c:v>6.000000</c:v>
                </c:pt>
                <c:pt idx="2">
                  <c:v>2.000000</c:v>
                </c:pt>
                <c:pt idx="3">
                  <c:v>1.000000</c:v>
                </c:pt>
                <c:pt idx="4">
                  <c:v>2.000000</c:v>
                </c:pt>
                <c:pt idx="5">
                  <c:v>1.000000</c:v>
                </c:pt>
              </c:numCache>
            </c:numRef>
          </c:val>
        </c:ser>
      </c:pie3DChart>
      <c:spPr>
        <a:noFill/>
        <a:ln w="12700" cap="flat">
          <a:noFill/>
          <a:miter lim="400000"/>
        </a:ln>
        <a:effectLst/>
      </c:spPr>
    </c:plotArea>
    <c:legend>
      <c:legendPos val="r"/>
      <c:layout>
        <c:manualLayout>
          <c:xMode val="edge"/>
          <c:yMode val="edge"/>
          <c:x val="0.214515"/>
          <c:y val="0.818816"/>
          <c:w val="0.785485"/>
          <c:h val="0.193684"/>
        </c:manualLayout>
      </c:layout>
      <c:overlay val="1"/>
      <c:spPr>
        <a:noFill/>
        <a:ln w="12700" cap="flat">
          <a:noFill/>
          <a:miter lim="400000"/>
        </a:ln>
        <a:effectLst/>
      </c:spPr>
      <c:txPr>
        <a:bodyPr/>
        <a:lstStyle/>
        <a:p>
          <a:pPr lvl="0">
            <a:defRPr b="0" i="0" strike="noStrike" sz="3600" u="none">
              <a:solidFill>
                <a:srgbClr val="000000"/>
              </a:solidFill>
              <a:effectLst/>
              <a:latin typeface="Helvetica"/>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p>
        </c:rich>
      </c:tx>
      <c:layout/>
      <c:overlay val="1"/>
    </c:title>
    <c:autoTitleDeleted val="1"/>
    <c:view3D>
      <c:rotX val="80"/>
      <c:hPercent val="55"/>
      <c:rotY val="0"/>
      <c:depthPercent val="100"/>
      <c:rAngAx val="0"/>
      <c:perspective val="30"/>
    </c:view3D>
    <c:floor/>
    <c:sideWall/>
    <c:backWall/>
    <c:plotArea>
      <c:layout>
        <c:manualLayout>
          <c:layoutTarget val="inner"/>
          <c:xMode val="edge"/>
          <c:yMode val="edge"/>
          <c:x val="0.106743"/>
          <c:y val="0.005"/>
          <c:w val="0.718479"/>
          <c:h val="0.709268"/>
        </c:manualLayout>
      </c:layout>
      <c:pie3DChart>
        <c:varyColors val="0"/>
        <c:ser>
          <c:idx val="0"/>
          <c:order val="0"/>
          <c:tx>
            <c:strRef>
              <c:f>Sheet1!$A$2</c:f>
              <c:strCache>
                <c:pt idx="0">
                  <c:v>Number of patients in remission when biology were stopped</c:v>
                </c:pt>
              </c:strCache>
            </c:strRef>
          </c:tx>
          <c:spPr>
            <a:blipFill rotWithShape="1">
              <a:blip r:embed="rId2"/>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explosion val="0"/>
          <c:dPt>
            <c:idx val="0"/>
            <c:explosion val="0"/>
            <c:spPr>
              <a:blipFill rotWithShape="1">
                <a:blip r:embed="rId2"/>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1"/>
            <c:explosion val="0"/>
            <c:spPr>
              <a:blipFill rotWithShape="1">
                <a:blip r:embed="rId3"/>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2"/>
            <c:explosion val="0"/>
            <c:spPr>
              <a:blipFill rotWithShape="1">
                <a:blip r:embed="rId4"/>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Pt>
            <c:idx val="3"/>
            <c:explosion val="0"/>
            <c:spPr>
              <a:blipFill rotWithShape="1">
                <a:blip r:embed="rId5"/>
                <a:srcRect l="0" t="0" r="0" b="0"/>
                <a:stretch>
                  <a:fillRect/>
                </a:stretch>
              </a:blipFill>
              <a:ln w="12700" cap="flat">
                <a:noFill/>
                <a:miter lim="400000"/>
              </a:ln>
              <a:effectLst>
                <a:outerShdw sx="100000" sy="100000" kx="0" ky="0" algn="tl" rotWithShape="1" blurRad="76200" dist="12700" dir="2700000">
                  <a:srgbClr val="000000">
                    <a:alpha val="80000"/>
                  </a:srgbClr>
                </a:outerShdw>
              </a:effectLst>
            </c:spPr>
          </c:dPt>
          <c:dLbls>
            <c:dLbl>
              <c:idx val="0"/>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1"/>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2"/>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dLbl>
              <c:idx val="3"/>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dLbl>
            <c:numFmt formatCode="#,##0" sourceLinked="0"/>
            <c:txPr>
              <a:bodyPr/>
              <a:lstStyle/>
              <a:p>
                <a:pPr lvl="0">
                  <a:defRPr b="0" i="0" strike="noStrike" sz="2400" u="none">
                    <a:solidFill>
                      <a:srgbClr val="FFFFFF"/>
                    </a:solidFill>
                    <a:effectLst>
                      <a:outerShdw sx="100000" sy="100000" kx="0" ky="0" algn="b" rotWithShape="0" blurRad="0" dist="38100" dir="2700000">
                        <a:srgbClr val="000000"/>
                      </a:outerShdw>
                    </a:effectLst>
                    <a:latin typeface="Helvetica"/>
                  </a:defRPr>
                </a:pPr>
                <a:r>
                  <a:rPr b="0" i="0" strike="noStrike" sz="2400" u="none">
                    <a:solidFill>
                      <a:srgbClr val="FFFFFF"/>
                    </a:solidFill>
                    <a:effectLst>
                      <a:outerShdw sx="100000" sy="100000" kx="0" ky="0" algn="b" rotWithShape="0" blurRad="0" dist="38100" dir="2700000">
                        <a:srgbClr val="000000"/>
                      </a:outerShdw>
                    </a:effectLst>
                    <a:latin typeface="Helvetica"/>
                  </a:rPr>
                  <a:t/>
                </a:r>
              </a:p>
            </c:txPr>
            <c:dLblPos val="ctr"/>
            <c:showLegendKey val="0"/>
            <c:showVal val="1"/>
            <c:showCatName val="0"/>
            <c:showSerName val="0"/>
            <c:showPercent val="0"/>
            <c:showBubbleSize val="0"/>
            <c:showLeaderLines val="0"/>
          </c:dLbls>
          <c:cat>
            <c:strRef>
              <c:f>Sheet1!$B$1:$E$1</c:f>
              <c:strCache>
                <c:ptCount val="4"/>
                <c:pt idx="0">
                  <c:v>Remained in remission</c:v>
                </c:pt>
                <c:pt idx="1">
                  <c:v>Flared post-delivery requiring restart</c:v>
                </c:pt>
                <c:pt idx="2">
                  <c:v>UC tried on alternatives</c:v>
                </c:pt>
                <c:pt idx="3">
                  <c:v>CrD complications needing Surgery</c:v>
                </c:pt>
              </c:strCache>
            </c:strRef>
          </c:cat>
          <c:val>
            <c:numRef>
              <c:f>Sheet1!$B$2:$E$2</c:f>
              <c:numCache>
                <c:ptCount val="4"/>
                <c:pt idx="0">
                  <c:v>31.000000</c:v>
                </c:pt>
                <c:pt idx="1">
                  <c:v>2.000000</c:v>
                </c:pt>
                <c:pt idx="2">
                  <c:v>1.000000</c:v>
                </c:pt>
                <c:pt idx="3">
                  <c:v>2.000000</c:v>
                </c:pt>
              </c:numCache>
            </c:numRef>
          </c:val>
        </c:ser>
      </c:pie3DChart>
      <c:spPr>
        <a:noFill/>
        <a:ln w="12700" cap="flat">
          <a:noFill/>
          <a:miter lim="400000"/>
        </a:ln>
        <a:effectLst/>
      </c:spPr>
    </c:plotArea>
    <c:legend>
      <c:legendPos val="b"/>
      <c:layout>
        <c:manualLayout>
          <c:xMode val="edge"/>
          <c:yMode val="edge"/>
          <c:x val="0.005"/>
          <c:y val="0.741723"/>
          <c:w val="1"/>
          <c:h val="0.270777"/>
        </c:manualLayout>
      </c:layout>
      <c:overlay val="1"/>
      <c:spPr>
        <a:noFill/>
        <a:ln w="12700" cap="flat">
          <a:noFill/>
          <a:miter lim="400000"/>
        </a:ln>
        <a:effectLst/>
      </c:spPr>
      <c:txPr>
        <a:bodyPr/>
        <a:lstStyle/>
        <a:p>
          <a:pPr lvl="0">
            <a:defRPr b="0" i="0" strike="noStrike" sz="3600" u="none">
              <a:solidFill>
                <a:srgbClr val="000000"/>
              </a:solidFill>
              <a:effectLst/>
              <a:latin typeface="Helvetica"/>
            </a:defRPr>
          </a:pPr>
        </a:p>
      </c:txPr>
    </c:legend>
    <c:plotVisOnly val="1"/>
    <c:dispBlanksAs val="gap"/>
  </c:chart>
  <c:spPr>
    <a:noFill/>
    <a:ln>
      <a:noFill/>
    </a:ln>
    <a:effectLst/>
  </c:spPr>
  <c:externalData r:id="rId1">
    <c:autoUpdate val="0"/>
  </c:externalData>
</c:chartSpace>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1395849" y="0"/>
            <a:ext cx="27219117" cy="19826183"/>
          </a:xfrm>
          <a:prstGeom prst="rect">
            <a:avLst/>
          </a:prstGeom>
        </p:spPr>
        <p:txBody>
          <a:bodyPr lIns="0" tIns="0" rIns="0" bIns="0" anchor="b"/>
          <a:lstStyle>
            <a:lvl1pPr>
              <a:defRPr cap="all" sz="21800">
                <a:effectLst>
                  <a:outerShdw sx="100000" sy="100000" kx="0" ky="0" algn="b" rotWithShape="0" blurRad="127000" dist="200000" dir="2700000">
                    <a:srgbClr val="000000">
                      <a:alpha val="30000"/>
                    </a:srgbClr>
                  </a:outerShdw>
                </a:effectLst>
              </a:defRPr>
            </a:lvl1pPr>
          </a:lstStyle>
          <a:p>
            <a:pPr lvl="0">
              <a:defRPr cap="none" sz="1800">
                <a:solidFill>
                  <a:srgbClr val="000000"/>
                </a:solidFill>
                <a:effectLst/>
              </a:defRPr>
            </a:pPr>
            <a:r>
              <a:rPr cap="all" sz="21800">
                <a:solidFill>
                  <a:srgbClr val="8B9BD2"/>
                </a:solidFill>
                <a:effectLst>
                  <a:outerShdw sx="100000" sy="100000" kx="0" ky="0" algn="b" rotWithShape="0" blurRad="127000" dist="200000" dir="2700000">
                    <a:srgbClr val="000000">
                      <a:alpha val="30000"/>
                    </a:srgbClr>
                  </a:outerShdw>
                </a:effectLst>
              </a:rPr>
              <a:t>Title Text</a:t>
            </a:r>
          </a:p>
        </p:txBody>
      </p:sp>
      <p:sp>
        <p:nvSpPr>
          <p:cNvPr id="7" name="Shape 7"/>
          <p:cNvSpPr/>
          <p:nvPr>
            <p:ph type="sldNum" sz="quarter" idx="2"/>
          </p:nvPr>
        </p:nvSpPr>
        <p:spPr>
          <a:prstGeom prst="rect">
            <a:avLst/>
          </a:prstGeom>
        </p:spPr>
        <p:txBody>
          <a:bodyPr/>
          <a:lstStyle/>
          <a:p>
            <a:pPr lvl="0"/>
            <a:fld id="{86CB4B4D-7CA3-9044-876B-883B54F8677D}" type="slidenum"/>
          </a:p>
        </p:txBody>
      </p:sp>
      <p:sp>
        <p:nvSpPr>
          <p:cNvPr id="8" name="Shape 8"/>
          <p:cNvSpPr/>
          <p:nvPr>
            <p:ph type="body" idx="1"/>
          </p:nvPr>
        </p:nvSpPr>
        <p:spPr>
          <a:xfrm>
            <a:off x="4536519" y="20639560"/>
            <a:ext cx="21170426" cy="21477570"/>
          </a:xfrm>
          <a:prstGeom prst="rect">
            <a:avLst/>
          </a:prstGeom>
        </p:spPr>
        <p:txBody>
          <a:bodyPr/>
          <a:lstStyle>
            <a:lvl1pPr marL="0" indent="0" algn="ctr">
              <a:buClrTx/>
              <a:buSzTx/>
              <a:buFontTx/>
              <a:buNone/>
            </a:lvl1pPr>
            <a:lvl2pPr marL="0" indent="2077928" algn="ctr">
              <a:buClrTx/>
              <a:buSzTx/>
              <a:buFontTx/>
              <a:buNone/>
            </a:lvl2pPr>
            <a:lvl3pPr marL="0" indent="4155857" algn="ctr">
              <a:buClrTx/>
              <a:buSzTx/>
              <a:buFontTx/>
              <a:buNone/>
            </a:lvl3pPr>
            <a:lvl4pPr marL="0" indent="6233785" algn="ctr">
              <a:buClrTx/>
              <a:buSzTx/>
              <a:buFontTx/>
              <a:buNone/>
            </a:lvl4pPr>
            <a:lvl5pPr marL="0" indent="8311712" algn="ctr">
              <a:buClrTx/>
              <a:buSzTx/>
              <a:buFontTx/>
              <a:buNone/>
            </a:lvl5p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0" name="Shape 40"/>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21926511" y="0"/>
            <a:ext cx="6804780" cy="3965237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4" name="Shape 44"/>
          <p:cNvSpPr/>
          <p:nvPr>
            <p:ph type="body" idx="1"/>
          </p:nvPr>
        </p:nvSpPr>
        <p:spPr>
          <a:xfrm>
            <a:off x="1512173" y="1701359"/>
            <a:ext cx="19910280" cy="40780142"/>
          </a:xfrm>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1" name="Shape 11"/>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5292606" y="0"/>
            <a:ext cx="23438685" cy="15105663"/>
          </a:xfrm>
          <a:prstGeom prst="rect">
            <a:avLst/>
          </a:prstGeom>
        </p:spPr>
        <p:txBody>
          <a:bodyPr lIns="0" tIns="0" rIns="0" bIns="0" anchor="b">
            <a:noAutofit/>
          </a:bodyPr>
          <a:lstStyle>
            <a:lvl1pPr algn="l">
              <a:defRPr sz="21800">
                <a:solidFill>
                  <a:srgbClr val="7688C4"/>
                </a:solidFill>
              </a:defRPr>
            </a:lvl1pPr>
          </a:lstStyle>
          <a:p>
            <a:pPr lvl="0">
              <a:defRPr sz="1800">
                <a:solidFill>
                  <a:srgbClr val="000000"/>
                </a:solidFill>
                <a:effectLst/>
              </a:defRPr>
            </a:pPr>
            <a:r>
              <a:rPr sz="21800">
                <a:solidFill>
                  <a:srgbClr val="7688C4"/>
                </a:solidFill>
                <a:effectLst>
                  <a:outerShdw sx="100000" sy="100000" kx="0" ky="0" algn="b" rotWithShape="0" blurRad="114300" dist="101600" dir="2700000">
                    <a:srgbClr val="000000">
                      <a:alpha val="40000"/>
                    </a:srgbClr>
                  </a:outerShdw>
                </a:effectLst>
              </a:rPr>
              <a:t>Title Text</a:t>
            </a:r>
          </a:p>
        </p:txBody>
      </p:sp>
      <p:sp>
        <p:nvSpPr>
          <p:cNvPr id="15" name="Shape 15"/>
          <p:cNvSpPr/>
          <p:nvPr>
            <p:ph type="body" idx="1"/>
          </p:nvPr>
        </p:nvSpPr>
        <p:spPr>
          <a:xfrm>
            <a:off x="5292606" y="15535501"/>
            <a:ext cx="23438685" cy="19972903"/>
          </a:xfrm>
          <a:prstGeom prst="rect">
            <a:avLst/>
          </a:prstGeom>
        </p:spPr>
        <p:txBody>
          <a:bodyPr/>
          <a:lstStyle>
            <a:lvl1pPr marL="0" indent="332468">
              <a:spcBef>
                <a:spcPts val="2100"/>
              </a:spcBef>
              <a:buClrTx/>
              <a:buSzTx/>
              <a:buFontTx/>
              <a:buNone/>
              <a:defRPr sz="9100"/>
            </a:lvl1pPr>
            <a:lvl2pPr marL="0" indent="2659748">
              <a:spcBef>
                <a:spcPts val="2100"/>
              </a:spcBef>
              <a:buClrTx/>
              <a:buSzTx/>
              <a:buFontTx/>
              <a:buNone/>
              <a:defRPr sz="9100"/>
            </a:lvl2pPr>
            <a:lvl3pPr marL="0" indent="4114297">
              <a:spcBef>
                <a:spcPts val="2100"/>
              </a:spcBef>
              <a:buClrTx/>
              <a:buSzTx/>
              <a:buFontTx/>
              <a:buNone/>
              <a:defRPr sz="9100"/>
            </a:lvl3pPr>
            <a:lvl4pPr marL="0" indent="5319497">
              <a:spcBef>
                <a:spcPts val="2100"/>
              </a:spcBef>
              <a:buClrTx/>
              <a:buSzTx/>
              <a:buFontTx/>
              <a:buNone/>
              <a:defRPr sz="9100"/>
            </a:lvl4pPr>
            <a:lvl5pPr marL="0" indent="6192226">
              <a:spcBef>
                <a:spcPts val="2100"/>
              </a:spcBef>
              <a:buClrTx/>
              <a:buSzTx/>
              <a:buFontTx/>
              <a:buNone/>
              <a:defRPr sz="9100"/>
            </a:lvl5pPr>
          </a:lstStyle>
          <a:p>
            <a:pPr lvl="0">
              <a:defRPr sz="1800">
                <a:solidFill>
                  <a:srgbClr val="000000"/>
                </a:solidFill>
              </a:defRPr>
            </a:pPr>
            <a:r>
              <a:rPr sz="9100">
                <a:solidFill>
                  <a:srgbClr val="FFFFFF"/>
                </a:solidFill>
              </a:rPr>
              <a:t>Body Level One</a:t>
            </a:r>
            <a:endParaRPr sz="9100">
              <a:solidFill>
                <a:srgbClr val="FFFFFF"/>
              </a:solidFill>
            </a:endParaRPr>
          </a:p>
          <a:p>
            <a:pPr lvl="1">
              <a:defRPr sz="1800">
                <a:solidFill>
                  <a:srgbClr val="000000"/>
                </a:solidFill>
              </a:defRPr>
            </a:pPr>
            <a:r>
              <a:rPr sz="9100">
                <a:solidFill>
                  <a:srgbClr val="FFFFFF"/>
                </a:solidFill>
              </a:rPr>
              <a:t>Body Level Two</a:t>
            </a:r>
            <a:endParaRPr sz="9100">
              <a:solidFill>
                <a:srgbClr val="FFFFFF"/>
              </a:solidFill>
            </a:endParaRPr>
          </a:p>
          <a:p>
            <a:pPr lvl="2">
              <a:defRPr sz="1800">
                <a:solidFill>
                  <a:srgbClr val="000000"/>
                </a:solidFill>
              </a:defRPr>
            </a:pPr>
            <a:r>
              <a:rPr sz="9100">
                <a:solidFill>
                  <a:srgbClr val="FFFFFF"/>
                </a:solidFill>
              </a:rPr>
              <a:t>Body Level Three</a:t>
            </a:r>
            <a:endParaRPr sz="9100">
              <a:solidFill>
                <a:srgbClr val="FFFFFF"/>
              </a:solidFill>
            </a:endParaRPr>
          </a:p>
          <a:p>
            <a:pPr lvl="3">
              <a:defRPr sz="1800">
                <a:solidFill>
                  <a:srgbClr val="000000"/>
                </a:solidFill>
              </a:defRPr>
            </a:pPr>
            <a:r>
              <a:rPr sz="9100">
                <a:solidFill>
                  <a:srgbClr val="FFFFFF"/>
                </a:solidFill>
              </a:rPr>
              <a:t>Body Level Four</a:t>
            </a:r>
            <a:endParaRPr sz="9100">
              <a:solidFill>
                <a:srgbClr val="FFFFFF"/>
              </a:solidFill>
            </a:endParaRPr>
          </a:p>
          <a:p>
            <a:pPr lvl="4">
              <a:defRPr sz="1800">
                <a:solidFill>
                  <a:srgbClr val="000000"/>
                </a:solidFill>
              </a:defRPr>
            </a:pPr>
            <a:r>
              <a:rPr sz="9100">
                <a:solidFill>
                  <a:srgbClr val="FFFFFF"/>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xfrm>
            <a:off x="1512173" y="570398"/>
            <a:ext cx="27219117" cy="934269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9" name="Shape 19"/>
          <p:cNvSpPr/>
          <p:nvPr>
            <p:ph type="body" idx="1"/>
          </p:nvPr>
        </p:nvSpPr>
        <p:spPr>
          <a:xfrm>
            <a:off x="1512173" y="9913094"/>
            <a:ext cx="13357529" cy="32568406"/>
          </a:xfrm>
          <a:prstGeom prst="rect">
            <a:avLst/>
          </a:prstGeom>
        </p:spPr>
        <p:txBody>
          <a:bodyPr/>
          <a:lstStyle>
            <a:lvl1pPr>
              <a:spcBef>
                <a:spcPts val="2800"/>
              </a:spcBef>
              <a:defRPr sz="11800"/>
            </a:lvl1pPr>
            <a:lvl2pPr marL="4054438" indent="-1394690">
              <a:spcBef>
                <a:spcPts val="2800"/>
              </a:spcBef>
              <a:defRPr sz="11800"/>
            </a:lvl2pPr>
            <a:lvl3pPr marL="5461525" indent="-1347228">
              <a:spcBef>
                <a:spcPts val="2800"/>
              </a:spcBef>
              <a:defRPr sz="11800"/>
            </a:lvl3pPr>
            <a:lvl4pPr marL="6515572" indent="-1196075">
              <a:spcBef>
                <a:spcPts val="2800"/>
              </a:spcBef>
              <a:defRPr sz="11800"/>
            </a:lvl4pPr>
            <a:lvl5pPr marL="7388301" indent="-1196075">
              <a:spcBef>
                <a:spcPts val="2800"/>
              </a:spcBef>
              <a:defRPr sz="11800"/>
            </a:lvl5pPr>
          </a:lstStyle>
          <a:p>
            <a:pPr lvl="0">
              <a:defRPr sz="1800">
                <a:solidFill>
                  <a:srgbClr val="000000"/>
                </a:solidFill>
              </a:defRPr>
            </a:pPr>
            <a:r>
              <a:rPr sz="11800">
                <a:solidFill>
                  <a:srgbClr val="FFFFFF"/>
                </a:solidFill>
              </a:rPr>
              <a:t>Body Level One</a:t>
            </a:r>
            <a:endParaRPr sz="11800">
              <a:solidFill>
                <a:srgbClr val="FFFFFF"/>
              </a:solidFill>
            </a:endParaRPr>
          </a:p>
          <a:p>
            <a:pPr lvl="1">
              <a:defRPr sz="1800">
                <a:solidFill>
                  <a:srgbClr val="000000"/>
                </a:solidFill>
              </a:defRPr>
            </a:pPr>
            <a:r>
              <a:rPr sz="11800">
                <a:solidFill>
                  <a:srgbClr val="FFFFFF"/>
                </a:solidFill>
              </a:rPr>
              <a:t>Body Level Two</a:t>
            </a:r>
            <a:endParaRPr sz="11800">
              <a:solidFill>
                <a:srgbClr val="FFFFFF"/>
              </a:solidFill>
            </a:endParaRPr>
          </a:p>
          <a:p>
            <a:pPr lvl="2">
              <a:defRPr sz="1800">
                <a:solidFill>
                  <a:srgbClr val="000000"/>
                </a:solidFill>
              </a:defRPr>
            </a:pPr>
            <a:r>
              <a:rPr sz="11800">
                <a:solidFill>
                  <a:srgbClr val="FFFFFF"/>
                </a:solidFill>
              </a:rPr>
              <a:t>Body Level Three</a:t>
            </a:r>
            <a:endParaRPr sz="11800">
              <a:solidFill>
                <a:srgbClr val="FFFFFF"/>
              </a:solidFill>
            </a:endParaRPr>
          </a:p>
          <a:p>
            <a:pPr lvl="3">
              <a:defRPr sz="1800">
                <a:solidFill>
                  <a:srgbClr val="000000"/>
                </a:solidFill>
              </a:defRPr>
            </a:pPr>
            <a:r>
              <a:rPr sz="11800">
                <a:solidFill>
                  <a:srgbClr val="FFFFFF"/>
                </a:solidFill>
              </a:rPr>
              <a:t>Body Level Four</a:t>
            </a:r>
            <a:endParaRPr sz="11800">
              <a:solidFill>
                <a:srgbClr val="FFFFFF"/>
              </a:solidFill>
            </a:endParaRPr>
          </a:p>
          <a:p>
            <a:pPr lvl="4">
              <a:defRPr sz="1800">
                <a:solidFill>
                  <a:srgbClr val="000000"/>
                </a:solidFill>
              </a:defRPr>
            </a:pPr>
            <a:r>
              <a:rPr sz="11800">
                <a:solidFill>
                  <a:srgbClr val="FFFFFF"/>
                </a:solidFill>
              </a:rPr>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1512173" y="1513330"/>
            <a:ext cx="27219117" cy="743715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3" name="Shape 23"/>
          <p:cNvSpPr/>
          <p:nvPr>
            <p:ph type="body" idx="1"/>
          </p:nvPr>
        </p:nvSpPr>
        <p:spPr>
          <a:xfrm>
            <a:off x="1512173" y="8950488"/>
            <a:ext cx="13362782" cy="5770459"/>
          </a:xfrm>
          <a:prstGeom prst="rect">
            <a:avLst/>
          </a:prstGeom>
        </p:spPr>
        <p:txBody>
          <a:bodyPr anchor="ctr"/>
          <a:lstStyle>
            <a:lvl1pPr marL="0" indent="0">
              <a:spcBef>
                <a:spcPts val="2600"/>
              </a:spcBef>
              <a:buClrTx/>
              <a:buSzTx/>
              <a:buFontTx/>
              <a:buNone/>
              <a:defRPr cap="all" sz="10900"/>
            </a:lvl1pPr>
            <a:lvl2pPr marL="0" indent="2659748">
              <a:spcBef>
                <a:spcPts val="2600"/>
              </a:spcBef>
              <a:buClrTx/>
              <a:buSzTx/>
              <a:buFontTx/>
              <a:buNone/>
              <a:defRPr cap="all" sz="10900"/>
            </a:lvl2pPr>
            <a:lvl3pPr marL="0" indent="4114297">
              <a:spcBef>
                <a:spcPts val="2600"/>
              </a:spcBef>
              <a:buClrTx/>
              <a:buSzTx/>
              <a:buFontTx/>
              <a:buNone/>
              <a:defRPr cap="all" sz="10900"/>
            </a:lvl3pPr>
            <a:lvl4pPr marL="0" indent="5319497">
              <a:spcBef>
                <a:spcPts val="2600"/>
              </a:spcBef>
              <a:buClrTx/>
              <a:buSzTx/>
              <a:buFontTx/>
              <a:buNone/>
              <a:defRPr cap="all" sz="10900"/>
            </a:lvl4pPr>
            <a:lvl5pPr marL="0" indent="6192226">
              <a:spcBef>
                <a:spcPts val="2600"/>
              </a:spcBef>
              <a:buClrTx/>
              <a:buSzTx/>
              <a:buFontTx/>
              <a:buNone/>
              <a:defRPr cap="all" sz="10900"/>
            </a:lvl5pPr>
          </a:lstStyle>
          <a:p>
            <a:pPr lvl="0">
              <a:defRPr cap="none" sz="1800">
                <a:solidFill>
                  <a:srgbClr val="000000"/>
                </a:solidFill>
              </a:defRPr>
            </a:pPr>
            <a:r>
              <a:rPr cap="all" sz="10900">
                <a:solidFill>
                  <a:srgbClr val="FFFFFF"/>
                </a:solidFill>
              </a:rPr>
              <a:t>Body Level One</a:t>
            </a:r>
            <a:endParaRPr cap="all" sz="10900">
              <a:solidFill>
                <a:srgbClr val="FFFFFF"/>
              </a:solidFill>
            </a:endParaRPr>
          </a:p>
          <a:p>
            <a:pPr lvl="1">
              <a:defRPr cap="none" sz="1800">
                <a:solidFill>
                  <a:srgbClr val="000000"/>
                </a:solidFill>
              </a:defRPr>
            </a:pPr>
            <a:r>
              <a:rPr cap="all" sz="10900">
                <a:solidFill>
                  <a:srgbClr val="FFFFFF"/>
                </a:solidFill>
              </a:rPr>
              <a:t>Body Level Two</a:t>
            </a:r>
            <a:endParaRPr cap="all" sz="10900">
              <a:solidFill>
                <a:srgbClr val="FFFFFF"/>
              </a:solidFill>
            </a:endParaRPr>
          </a:p>
          <a:p>
            <a:pPr lvl="2">
              <a:defRPr cap="none" sz="1800">
                <a:solidFill>
                  <a:srgbClr val="000000"/>
                </a:solidFill>
              </a:defRPr>
            </a:pPr>
            <a:r>
              <a:rPr cap="all" sz="10900">
                <a:solidFill>
                  <a:srgbClr val="FFFFFF"/>
                </a:solidFill>
              </a:rPr>
              <a:t>Body Level Three</a:t>
            </a:r>
            <a:endParaRPr cap="all" sz="10900">
              <a:solidFill>
                <a:srgbClr val="FFFFFF"/>
              </a:solidFill>
            </a:endParaRPr>
          </a:p>
          <a:p>
            <a:pPr lvl="3">
              <a:defRPr cap="none" sz="1800">
                <a:solidFill>
                  <a:srgbClr val="000000"/>
                </a:solidFill>
              </a:defRPr>
            </a:pPr>
            <a:r>
              <a:rPr cap="all" sz="10900">
                <a:solidFill>
                  <a:srgbClr val="FFFFFF"/>
                </a:solidFill>
              </a:rPr>
              <a:t>Body Level Four</a:t>
            </a:r>
            <a:endParaRPr cap="all" sz="10900">
              <a:solidFill>
                <a:srgbClr val="FFFFFF"/>
              </a:solidFill>
            </a:endParaRPr>
          </a:p>
          <a:p>
            <a:pPr lvl="4">
              <a:defRPr cap="none" sz="1800">
                <a:solidFill>
                  <a:srgbClr val="000000"/>
                </a:solidFill>
              </a:defRPr>
            </a:pPr>
            <a:r>
              <a:rPr cap="all" sz="10900">
                <a:solidFill>
                  <a:srgbClr val="FFFFFF"/>
                </a:solidFill>
              </a:rPr>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xfrm>
            <a:off x="1512173" y="571142"/>
            <a:ext cx="27219117" cy="934120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1512175" y="0"/>
            <a:ext cx="9949892" cy="8890313"/>
          </a:xfrm>
          <a:prstGeom prst="rect">
            <a:avLst/>
          </a:prstGeom>
        </p:spPr>
        <p:txBody>
          <a:bodyPr anchor="b"/>
          <a:lstStyle>
            <a:lvl1pPr algn="l">
              <a:defRPr sz="10000">
                <a:solidFill>
                  <a:srgbClr val="8E9FDD"/>
                </a:solidFill>
              </a:defRPr>
            </a:lvl1pPr>
          </a:lstStyle>
          <a:p>
            <a:pPr lvl="0">
              <a:defRPr sz="1800">
                <a:solidFill>
                  <a:srgbClr val="000000"/>
                </a:solidFill>
                <a:effectLst/>
              </a:defRPr>
            </a:pPr>
            <a:r>
              <a:rPr sz="10000">
                <a:solidFill>
                  <a:srgbClr val="8E9FDD"/>
                </a:solidFill>
                <a:effectLst>
                  <a:outerShdw sx="100000" sy="100000" kx="0" ky="0" algn="b" rotWithShape="0" blurRad="114300" dist="101600" dir="2700000">
                    <a:srgbClr val="000000">
                      <a:alpha val="40000"/>
                    </a:srgbClr>
                  </a:outerShdw>
                </a:effectLst>
              </a:rPr>
              <a:t>Title Text</a:t>
            </a:r>
          </a:p>
        </p:txBody>
      </p:sp>
      <p:sp>
        <p:nvSpPr>
          <p:cNvPr id="32" name="Shape 32"/>
          <p:cNvSpPr/>
          <p:nvPr>
            <p:ph type="body" idx="1"/>
          </p:nvPr>
        </p:nvSpPr>
        <p:spPr>
          <a:xfrm>
            <a:off x="1512175" y="9441042"/>
            <a:ext cx="9949892" cy="33040458"/>
          </a:xfrm>
          <a:prstGeom prst="rect">
            <a:avLst/>
          </a:prstGeom>
        </p:spPr>
        <p:txBody>
          <a:bodyPr/>
          <a:lstStyle>
            <a:lvl1pPr marL="0" indent="0">
              <a:spcBef>
                <a:spcPts val="1500"/>
              </a:spcBef>
              <a:buClrTx/>
              <a:buSzTx/>
              <a:buFontTx/>
              <a:buNone/>
              <a:defRPr sz="6400"/>
            </a:lvl1pPr>
            <a:lvl2pPr marL="0" indent="2659748">
              <a:spcBef>
                <a:spcPts val="1500"/>
              </a:spcBef>
              <a:buClrTx/>
              <a:buSzTx/>
              <a:buFontTx/>
              <a:buNone/>
              <a:defRPr sz="6400"/>
            </a:lvl2pPr>
            <a:lvl3pPr marL="0" indent="4114297">
              <a:spcBef>
                <a:spcPts val="1500"/>
              </a:spcBef>
              <a:buClrTx/>
              <a:buSzTx/>
              <a:buFontTx/>
              <a:buNone/>
              <a:defRPr sz="6400"/>
            </a:lvl3pPr>
            <a:lvl4pPr marL="0" indent="5319497">
              <a:spcBef>
                <a:spcPts val="1500"/>
              </a:spcBef>
              <a:buClrTx/>
              <a:buSzTx/>
              <a:buFontTx/>
              <a:buNone/>
              <a:defRPr sz="6400"/>
            </a:lvl4pPr>
            <a:lvl5pPr marL="0" indent="6192226">
              <a:spcBef>
                <a:spcPts val="1500"/>
              </a:spcBef>
              <a:buClrTx/>
              <a:buSzTx/>
              <a:buFontTx/>
              <a:buNone/>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6048692" y="0"/>
            <a:ext cx="18146080" cy="7011941"/>
          </a:xfrm>
          <a:prstGeom prst="rect">
            <a:avLst/>
          </a:prstGeom>
        </p:spPr>
        <p:txBody>
          <a:bodyPr lIns="0" tIns="0" rIns="0" bIns="0" anchor="b"/>
          <a:lstStyle>
            <a:lvl1pPr>
              <a:defRPr sz="9100"/>
            </a:lvl1pPr>
          </a:lstStyle>
          <a:p>
            <a:pPr lvl="0">
              <a:defRPr sz="1800">
                <a:solidFill>
                  <a:srgbClr val="000000"/>
                </a:solidFill>
                <a:effectLst/>
              </a:defRPr>
            </a:pPr>
            <a:r>
              <a:rPr sz="9100">
                <a:solidFill>
                  <a:srgbClr val="8B9BD2"/>
                </a:solidFill>
                <a:effectLst>
                  <a:outerShdw sx="100000" sy="100000" kx="0" ky="0" algn="b" rotWithShape="0" blurRad="114300" dist="101600" dir="2700000">
                    <a:srgbClr val="000000">
                      <a:alpha val="40000"/>
                    </a:srgbClr>
                  </a:outerShdw>
                </a:effectLst>
              </a:rPr>
              <a:t>Title Text</a:t>
            </a:r>
          </a:p>
        </p:txBody>
      </p:sp>
      <p:sp>
        <p:nvSpPr>
          <p:cNvPr id="36" name="Shape 36"/>
          <p:cNvSpPr/>
          <p:nvPr>
            <p:ph type="body" idx="1"/>
          </p:nvPr>
        </p:nvSpPr>
        <p:spPr>
          <a:xfrm>
            <a:off x="6048692" y="7228137"/>
            <a:ext cx="18146080" cy="13905857"/>
          </a:xfrm>
          <a:prstGeom prst="rect">
            <a:avLst/>
          </a:prstGeom>
        </p:spPr>
        <p:txBody>
          <a:bodyPr/>
          <a:lstStyle>
            <a:lvl1pPr marL="0" indent="0" algn="ctr">
              <a:spcBef>
                <a:spcPts val="1500"/>
              </a:spcBef>
              <a:buClrTx/>
              <a:buSzTx/>
              <a:buFontTx/>
              <a:buNone/>
              <a:defRPr sz="6400"/>
            </a:lvl1pPr>
            <a:lvl2pPr marL="4158879" indent="-1499131" algn="ctr">
              <a:spcBef>
                <a:spcPts val="1500"/>
              </a:spcBef>
              <a:buClrTx/>
              <a:buFontTx/>
              <a:defRPr sz="6400"/>
            </a:lvl2pPr>
            <a:lvl3pPr marL="5591935" indent="-1477637" algn="ctr">
              <a:spcBef>
                <a:spcPts val="1500"/>
              </a:spcBef>
              <a:buClrTx/>
              <a:buFontTx/>
              <a:defRPr sz="6400"/>
            </a:lvl3pPr>
            <a:lvl4pPr marL="6616934" indent="-1297437" algn="ctr">
              <a:spcBef>
                <a:spcPts val="1500"/>
              </a:spcBef>
              <a:buClrTx/>
              <a:buFontTx/>
              <a:defRPr sz="6400"/>
            </a:lvl4pPr>
            <a:lvl5pPr marL="7489664" indent="-1297437" algn="ctr">
              <a:spcBef>
                <a:spcPts val="1500"/>
              </a:spcBef>
              <a:buClrTx/>
              <a:buFontTx/>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512173" y="570401"/>
            <a:ext cx="27219117" cy="9342691"/>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chor="ctr">
            <a:normAutofit fontScale="100000" lnSpcReduction="0"/>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3" name="Shape 3"/>
          <p:cNvSpPr/>
          <p:nvPr>
            <p:ph type="body" idx="1"/>
          </p:nvPr>
        </p:nvSpPr>
        <p:spPr>
          <a:xfrm>
            <a:off x="1512173" y="9913091"/>
            <a:ext cx="27219117" cy="32568409"/>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 name="Shape 4"/>
          <p:cNvSpPr/>
          <p:nvPr>
            <p:ph type="sldNum" sz="quarter" idx="2"/>
          </p:nvPr>
        </p:nvSpPr>
        <p:spPr>
          <a:xfrm>
            <a:off x="26211001" y="41161723"/>
            <a:ext cx="2520290" cy="850901"/>
          </a:xfrm>
          <a:prstGeom prst="rect">
            <a:avLst/>
          </a:prstGeom>
          <a:ln w="12700">
            <a:miter lim="400000"/>
          </a:ln>
        </p:spPr>
        <p:txBody>
          <a:bodyPr lIns="0" tIns="0" rIns="0" bIns="0" anchor="b">
            <a:spAutoFit/>
          </a:bodyPr>
          <a:lstStyle>
            <a:lvl1pPr algn="r">
              <a:defRPr sz="5500">
                <a:solidFill>
                  <a:srgbClr val="BABABA"/>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med" advClick="1"/>
  <p:txStyles>
    <p:titleStyle>
      <a:lvl1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1pPr>
      <a:lvl2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2pPr>
      <a:lvl3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3pPr>
      <a:lvl4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4pPr>
      <a:lvl5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5pPr>
      <a:lvl6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6pPr>
      <a:lvl7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7pPr>
      <a:lvl8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8pPr>
      <a:lvl9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9pPr>
    </p:titleStyle>
    <p:bodyStyle>
      <a:lvl1pPr marL="2493514" indent="-1870135">
        <a:spcBef>
          <a:spcPts val="3000"/>
        </a:spcBef>
        <a:buClr>
          <a:srgbClr val="F9F9F9"/>
        </a:buClr>
        <a:buSzPct val="65000"/>
        <a:buFont typeface="Wingdings 2"/>
        <a:buChar char=""/>
        <a:defRPr sz="12700">
          <a:solidFill>
            <a:srgbClr val="FFFFFF"/>
          </a:solidFill>
          <a:latin typeface="Book Antiqua"/>
          <a:ea typeface="Book Antiqua"/>
          <a:cs typeface="Book Antiqua"/>
          <a:sym typeface="Book Antiqua"/>
        </a:defRPr>
      </a:lvl1pPr>
      <a:lvl2pPr marL="4160813" indent="-1501065">
        <a:spcBef>
          <a:spcPts val="3000"/>
        </a:spcBef>
        <a:buClr>
          <a:srgbClr val="F9F9F9"/>
        </a:buClr>
        <a:buSzPct val="80000"/>
        <a:buFont typeface="Wingdings 2"/>
        <a:buChar char="◼"/>
        <a:defRPr sz="12700">
          <a:solidFill>
            <a:srgbClr val="FFFFFF"/>
          </a:solidFill>
          <a:latin typeface="Book Antiqua"/>
          <a:ea typeface="Book Antiqua"/>
          <a:cs typeface="Book Antiqua"/>
          <a:sym typeface="Book Antiqua"/>
        </a:defRPr>
      </a:lvl2pPr>
      <a:lvl3pPr marL="5433782" indent="-1319484">
        <a:spcBef>
          <a:spcPts val="3000"/>
        </a:spcBef>
        <a:buClr>
          <a:srgbClr val="F9F9F9"/>
        </a:buClr>
        <a:buSzPct val="95000"/>
        <a:buFont typeface="Wingdings 2"/>
        <a:buChar char="▫"/>
        <a:defRPr sz="12700">
          <a:solidFill>
            <a:srgbClr val="FFFFFF"/>
          </a:solidFill>
          <a:latin typeface="Book Antiqua"/>
          <a:ea typeface="Book Antiqua"/>
          <a:cs typeface="Book Antiqua"/>
          <a:sym typeface="Book Antiqua"/>
        </a:defRPr>
      </a:lvl3pPr>
      <a:lvl4pPr marL="647948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4pPr>
      <a:lvl5pPr marL="735221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5pPr>
      <a:lvl6pPr marL="8476932" indent="-1287301">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6pPr>
      <a:lvl7pPr marL="9549930" indent="-1446009">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7pPr>
      <a:lvl8pPr marL="10667564"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8pPr>
      <a:lvl9pPr marL="11581851"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9pPr>
    </p:bodyStyle>
    <p:otherStyle>
      <a:lvl1pPr algn="r" defTabSz="4155857">
        <a:defRPr sz="5500">
          <a:solidFill>
            <a:schemeClr val="tx1"/>
          </a:solidFill>
          <a:latin typeface="+mn-lt"/>
          <a:ea typeface="+mn-ea"/>
          <a:cs typeface="+mn-cs"/>
          <a:sym typeface="Book Antiqua"/>
        </a:defRPr>
      </a:lvl1pPr>
      <a:lvl2pPr indent="2077928" algn="r" defTabSz="4155857">
        <a:defRPr sz="5500">
          <a:solidFill>
            <a:schemeClr val="tx1"/>
          </a:solidFill>
          <a:latin typeface="+mn-lt"/>
          <a:ea typeface="+mn-ea"/>
          <a:cs typeface="+mn-cs"/>
          <a:sym typeface="Book Antiqua"/>
        </a:defRPr>
      </a:lvl2pPr>
      <a:lvl3pPr indent="4155857" algn="r" defTabSz="4155857">
        <a:defRPr sz="5500">
          <a:solidFill>
            <a:schemeClr val="tx1"/>
          </a:solidFill>
          <a:latin typeface="+mn-lt"/>
          <a:ea typeface="+mn-ea"/>
          <a:cs typeface="+mn-cs"/>
          <a:sym typeface="Book Antiqua"/>
        </a:defRPr>
      </a:lvl3pPr>
      <a:lvl4pPr indent="6233785" algn="r" defTabSz="4155857">
        <a:defRPr sz="5500">
          <a:solidFill>
            <a:schemeClr val="tx1"/>
          </a:solidFill>
          <a:latin typeface="+mn-lt"/>
          <a:ea typeface="+mn-ea"/>
          <a:cs typeface="+mn-cs"/>
          <a:sym typeface="Book Antiqua"/>
        </a:defRPr>
      </a:lvl4pPr>
      <a:lvl5pPr indent="8311712" algn="r" defTabSz="4155857">
        <a:defRPr sz="5500">
          <a:solidFill>
            <a:schemeClr val="tx1"/>
          </a:solidFill>
          <a:latin typeface="+mn-lt"/>
          <a:ea typeface="+mn-ea"/>
          <a:cs typeface="+mn-cs"/>
          <a:sym typeface="Book Antiqua"/>
        </a:defRPr>
      </a:lvl5pPr>
      <a:lvl6pPr indent="10389641" algn="r" defTabSz="4155857">
        <a:defRPr sz="5500">
          <a:solidFill>
            <a:schemeClr val="tx1"/>
          </a:solidFill>
          <a:latin typeface="+mn-lt"/>
          <a:ea typeface="+mn-ea"/>
          <a:cs typeface="+mn-cs"/>
          <a:sym typeface="Book Antiqua"/>
        </a:defRPr>
      </a:lvl6pPr>
      <a:lvl7pPr indent="12467570" algn="r" defTabSz="4155857">
        <a:defRPr sz="5500">
          <a:solidFill>
            <a:schemeClr val="tx1"/>
          </a:solidFill>
          <a:latin typeface="+mn-lt"/>
          <a:ea typeface="+mn-ea"/>
          <a:cs typeface="+mn-cs"/>
          <a:sym typeface="Book Antiqua"/>
        </a:defRPr>
      </a:lvl7pPr>
      <a:lvl8pPr indent="14545498" algn="r" defTabSz="4155857">
        <a:defRPr sz="5500">
          <a:solidFill>
            <a:schemeClr val="tx1"/>
          </a:solidFill>
          <a:latin typeface="+mn-lt"/>
          <a:ea typeface="+mn-ea"/>
          <a:cs typeface="+mn-cs"/>
          <a:sym typeface="Book Antiqua"/>
        </a:defRPr>
      </a:lvl8pPr>
      <a:lvl9pPr indent="16623425" algn="r" defTabSz="4155857">
        <a:defRPr sz="5500">
          <a:solidFill>
            <a:schemeClr val="tx1"/>
          </a:solidFill>
          <a:latin typeface="+mn-lt"/>
          <a:ea typeface="+mn-ea"/>
          <a:cs typeface="+mn-cs"/>
          <a:sym typeface="Book Antiqu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chart" Target="../charts/chart1.xml"/><Relationship Id="rId5"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4000">
              <a:srgbClr val="6599FF"/>
            </a:gs>
            <a:gs pos="100000">
              <a:srgbClr val="FFFFFF"/>
            </a:gs>
          </a:gsLst>
          <a:lin ang="16200000" scaled="0"/>
        </a:gradFill>
      </p:bgPr>
    </p:bg>
    <p:spTree>
      <p:nvGrpSpPr>
        <p:cNvPr id="1" name=""/>
        <p:cNvGrpSpPr/>
        <p:nvPr/>
      </p:nvGrpSpPr>
      <p:grpSpPr>
        <a:xfrm>
          <a:off x="0" y="0"/>
          <a:ext cx="0" cy="0"/>
          <a:chOff x="0" y="0"/>
          <a:chExt cx="0" cy="0"/>
        </a:xfrm>
      </p:grpSpPr>
      <p:sp>
        <p:nvSpPr>
          <p:cNvPr id="49" name="Shape 49"/>
          <p:cNvSpPr/>
          <p:nvPr>
            <p:ph type="title"/>
          </p:nvPr>
        </p:nvSpPr>
        <p:spPr>
          <a:xfrm>
            <a:off x="1512172" y="1701357"/>
            <a:ext cx="27219118" cy="6218426"/>
          </a:xfrm>
          <a:prstGeom prst="rect">
            <a:avLst/>
          </a:prstGeom>
          <a:ln w="9525">
            <a:solidFill>
              <a:srgbClr val="6076B4"/>
            </a:solidFill>
            <a:bevel/>
          </a:ln>
        </p:spPr>
        <p:txBody>
          <a:bodyPr lIns="0" tIns="0" rIns="0" bIns="0"/>
          <a:lstStyle/>
          <a:p>
            <a:pPr lvl="0">
              <a:defRPr sz="8200"/>
            </a:pPr>
          </a:p>
        </p:txBody>
      </p:sp>
      <p:sp>
        <p:nvSpPr>
          <p:cNvPr id="50" name="Shape 50"/>
          <p:cNvSpPr/>
          <p:nvPr>
            <p:ph type="body" idx="1"/>
          </p:nvPr>
        </p:nvSpPr>
        <p:spPr>
          <a:xfrm>
            <a:off x="1689973" y="8856960"/>
            <a:ext cx="13177512" cy="32259586"/>
          </a:xfrm>
          <a:prstGeom prst="rect">
            <a:avLst/>
          </a:prstGeom>
          <a:ln w="9525">
            <a:solidFill>
              <a:srgbClr val="6076B4"/>
            </a:solidFill>
            <a:bevel/>
          </a:ln>
        </p:spPr>
        <p:txBody>
          <a:bodyPr lIns="0" tIns="0" rIns="0" bIns="0"/>
          <a:lstStyle/>
          <a:p>
            <a:pPr lvl="0" marL="0" indent="0">
              <a:spcBef>
                <a:spcPts val="1400"/>
              </a:spcBef>
              <a:buSzTx/>
              <a:buNone/>
              <a:defRPr sz="1800">
                <a:solidFill>
                  <a:srgbClr val="000000"/>
                </a:solidFill>
              </a:defRPr>
            </a:pPr>
            <a:r>
              <a:rPr sz="4600" u="sng"/>
              <a:t>Introduction</a:t>
            </a:r>
            <a:endParaRPr sz="4600" u="sng"/>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mj-lt"/>
                <a:ea typeface="+mj-ea"/>
                <a:cs typeface="+mj-cs"/>
                <a:sym typeface="Helvetica"/>
              </a:rPr>
              <a:t>With the recent NICE guidelines giving clearance for infliximab, golimumab and adalimumab for use in moderate to severe ulcerative colitis, there is a general fear held by the Clinical Commissioning Groups (CCGs) that the biological therapy budget is about to rapidly escalate. Cheaper biosimilars will soon be joining the market place, with Remsima (from NAPP) and Inflectra (from Hospira). Prior to this occurring many CCGs have restricted funding to just 1 year and advocate stopping provided the patients are in clinical remission. Some CCGs have push this harder than others making it very difficult to fund treatment after 1 year, unless patients have further invasive procedures and are proven to have ongoing inflammation, albeit improved on their biological therapy. Financial restraints are part of our everyday working lives, particularly when working within the NHS. It is therefore up to us as clinicians to find effective strategies that optimise the therapies we have and allow us to work within the financial constraints on the system.</a:t>
            </a: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spcBef>
                <a:spcPts val="1400"/>
              </a:spcBef>
              <a:buSzTx/>
              <a:buNone/>
              <a:defRPr sz="1800">
                <a:solidFill>
                  <a:srgbClr val="000000"/>
                </a:solidFill>
              </a:defRPr>
            </a:pPr>
            <a:r>
              <a:rPr sz="4600" u="sng"/>
              <a:t>Aims</a:t>
            </a:r>
            <a:endParaRPr sz="4600" u="sng"/>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mj-lt"/>
                <a:ea typeface="+mj-ea"/>
                <a:cs typeface="+mj-cs"/>
                <a:sym typeface="Helvetica"/>
              </a:rPr>
              <a:t>Given these funding restraints we assessed the outcomes seen in IBD patients when there is an active drive to stop ongoing biological therapy provided patients were in full remission (clinical and endoscopic).</a:t>
            </a:r>
            <a:endParaRPr sz="3600">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spcBef>
                <a:spcPts val="1400"/>
              </a:spcBef>
              <a:buSzTx/>
              <a:buNone/>
              <a:defRPr sz="1800">
                <a:solidFill>
                  <a:srgbClr val="000000"/>
                </a:solidFill>
              </a:defRPr>
            </a:pPr>
            <a:r>
              <a:rPr sz="4600" u="sng"/>
              <a:t>Method</a:t>
            </a:r>
            <a:endParaRPr sz="4600" u="sng"/>
          </a:p>
          <a:p>
            <a:pPr lvl="0" marL="0" indent="0"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defTabSz="457200">
              <a:spcBef>
                <a:spcPts val="0"/>
              </a:spcBef>
              <a:buClrTx/>
              <a:buSzTx/>
              <a:buFontTx/>
              <a:buNone/>
              <a:defRPr sz="1800">
                <a:solidFill>
                  <a:srgbClr val="000000"/>
                </a:solidFill>
              </a:defRPr>
            </a:pPr>
            <a:r>
              <a:rPr sz="3600">
                <a:uFill>
                  <a:solidFill/>
                </a:uFill>
                <a:latin typeface="+mj-lt"/>
                <a:ea typeface="+mj-ea"/>
                <a:cs typeface="+mj-cs"/>
                <a:sym typeface="Helvetica"/>
              </a:rPr>
              <a:t>A 5 year retrospective review was made of the 94 inflammatory bowel disease (IBD) patients that we have been treating with biological therapy at the Luton &amp; Dunstable University Hospital. Data was obtained from the National IBD Registry, Evolve (the hospital’s electronic note system), and ICE (the hospitals results system). Full remission was defined as asymptomatic patients with near normal inflammatory markers and complete mucosal healing or minimal endoscopic inflammation only. </a:t>
            </a:r>
          </a:p>
        </p:txBody>
      </p:sp>
      <p:sp>
        <p:nvSpPr>
          <p:cNvPr id="51" name="Shape 51"/>
          <p:cNvSpPr/>
          <p:nvPr/>
        </p:nvSpPr>
        <p:spPr>
          <a:xfrm>
            <a:off x="15409763" y="8856960"/>
            <a:ext cx="13321527" cy="32259586"/>
          </a:xfrm>
          <a:prstGeom prst="rect">
            <a:avLst/>
          </a:prstGeom>
          <a:ln>
            <a:solidFill>
              <a:srgbClr val="6076B4"/>
            </a:solidFill>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defTabSz="877823">
              <a:spcBef>
                <a:spcPts val="1300"/>
              </a:spcBef>
              <a:defRPr sz="1800"/>
            </a:pPr>
            <a:endParaRPr sz="4416" u="sng"/>
          </a:p>
          <a:p>
            <a:pPr lvl="0" defTabSz="877823">
              <a:spcBef>
                <a:spcPts val="1300"/>
              </a:spcBef>
              <a:defRPr sz="1800"/>
            </a:pPr>
            <a:endParaRPr sz="3455" u="sng"/>
          </a:p>
          <a:p>
            <a:pPr lvl="0" defTabSz="877823">
              <a:spcBef>
                <a:spcPts val="1300"/>
              </a:spcBef>
              <a:defRPr sz="1800"/>
            </a:pPr>
            <a:endParaRPr sz="3455" u="sng"/>
          </a:p>
          <a:p>
            <a:pPr lvl="0" defTabSz="877823">
              <a:spcBef>
                <a:spcPts val="1300"/>
              </a:spcBef>
              <a:defRPr sz="1800"/>
            </a:pPr>
            <a:endParaRPr sz="3455" u="sng"/>
          </a:p>
          <a:p>
            <a:pPr lvl="0" defTabSz="877823">
              <a:spcBef>
                <a:spcPts val="1300"/>
              </a:spcBef>
              <a:defRPr sz="1800"/>
            </a:pPr>
            <a:endParaRPr sz="3455" u="sng"/>
          </a:p>
          <a:p>
            <a:pPr lvl="0" defTabSz="877823">
              <a:spcBef>
                <a:spcPts val="1300"/>
              </a:spcBef>
              <a:defRPr sz="1800"/>
            </a:pPr>
            <a:endParaRPr sz="3455" u="sng"/>
          </a:p>
          <a:p>
            <a:pPr lvl="0" defTabSz="877823">
              <a:spcBef>
                <a:spcPts val="1300"/>
              </a:spcBef>
              <a:defRPr sz="1800"/>
            </a:pPr>
            <a:endParaRPr sz="3455" u="sng"/>
          </a:p>
          <a:p>
            <a:pPr lvl="0" defTabSz="877823">
              <a:spcBef>
                <a:spcPts val="1300"/>
              </a:spcBef>
              <a:defRPr sz="1800"/>
            </a:pPr>
            <a:endParaRPr sz="3455" u="sng"/>
          </a:p>
          <a:p>
            <a:pPr lvl="0" defTabSz="877823">
              <a:spcBef>
                <a:spcPts val="1300"/>
              </a:spcBef>
              <a:defRPr sz="1800"/>
            </a:pPr>
            <a:endParaRPr sz="4416" u="sng"/>
          </a:p>
          <a:p>
            <a:pPr lvl="0" defTabSz="877823">
              <a:spcBef>
                <a:spcPts val="1300"/>
              </a:spcBef>
              <a:defRPr sz="1800"/>
            </a:pPr>
            <a:endParaRPr sz="4416" u="sng"/>
          </a:p>
          <a:p>
            <a:pPr lvl="0" defTabSz="877823">
              <a:spcBef>
                <a:spcPts val="1300"/>
              </a:spcBef>
              <a:defRPr sz="1800"/>
            </a:pPr>
            <a:endParaRPr sz="4416" u="sng"/>
          </a:p>
          <a:p>
            <a:pPr lvl="0" defTabSz="877823">
              <a:spcBef>
                <a:spcPts val="1300"/>
              </a:spcBef>
              <a:defRPr sz="1800"/>
            </a:pPr>
            <a:r>
              <a:rPr sz="4416" u="sng"/>
              <a:t>Results</a:t>
            </a:r>
            <a:endParaRPr sz="4416">
              <a:solidFill>
                <a:srgbClr val="FFFFFF"/>
              </a:solidFill>
            </a:endParaRPr>
          </a:p>
          <a:p>
            <a:pPr lvl="0" defTabSz="438911">
              <a:defRPr sz="1800"/>
            </a:pPr>
            <a:endParaRPr sz="3455">
              <a:uFill>
                <a:solidFill/>
              </a:uFill>
              <a:latin typeface="+mj-lt"/>
              <a:ea typeface="+mj-ea"/>
              <a:cs typeface="+mj-cs"/>
              <a:sym typeface="Helvetica"/>
            </a:endParaRPr>
          </a:p>
          <a:p>
            <a:pPr lvl="0" defTabSz="438911">
              <a:defRPr sz="1800"/>
            </a:pPr>
            <a:r>
              <a:rPr sz="3455">
                <a:uFill>
                  <a:solidFill/>
                </a:uFill>
                <a:latin typeface="+mj-lt"/>
                <a:ea typeface="+mj-ea"/>
                <a:cs typeface="+mj-cs"/>
                <a:sym typeface="Helvetica"/>
              </a:rPr>
              <a:t>There were 94 IBD patients treated with biological therapy between January 2010 and December 2014. Biologics were stopped in 49 patients, of which 36 were deemed to be in full remission at that time (Graph 1). </a:t>
            </a:r>
            <a:endParaRPr sz="3455">
              <a:uFill>
                <a:solidFill/>
              </a:uFill>
              <a:latin typeface="+mj-lt"/>
              <a:ea typeface="+mj-ea"/>
              <a:cs typeface="+mj-cs"/>
              <a:sym typeface="Helvetica"/>
            </a:endParaRPr>
          </a:p>
          <a:p>
            <a:pPr lvl="0" defTabSz="438911">
              <a:defRPr sz="1800"/>
            </a:pPr>
            <a:endParaRPr sz="3455">
              <a:uFill>
                <a:solidFill/>
              </a:uFill>
              <a:latin typeface="+mj-lt"/>
              <a:ea typeface="+mj-ea"/>
              <a:cs typeface="+mj-cs"/>
              <a:sym typeface="Helvetica"/>
            </a:endParaRPr>
          </a:p>
          <a:p>
            <a:pPr lvl="0" defTabSz="438911">
              <a:defRPr sz="1800"/>
            </a:pPr>
            <a:r>
              <a:rPr sz="3455">
                <a:uFill>
                  <a:solidFill/>
                </a:uFill>
                <a:latin typeface="+mj-lt"/>
                <a:ea typeface="+mj-ea"/>
                <a:cs typeface="+mj-cs"/>
                <a:sym typeface="Helvetica"/>
              </a:rPr>
              <a:t>Biologics had also been stopped for a range of other different reasons including; treatment failure requiring surgery (eg.colectomy) in 6, 2 were in remission but needed surgery for subsequent colorectal cancer, 3 patients fell pregnant (all initially in clinical remission, although 2 subsequently flared and were restarted shortly after delivery), the injection was too painful for 2, 1 was non-compliant and 1 had an infusion reaction. </a:t>
            </a:r>
            <a:endParaRPr sz="3455">
              <a:uFill>
                <a:solidFill/>
              </a:uFill>
              <a:latin typeface="+mj-lt"/>
              <a:ea typeface="+mj-ea"/>
              <a:cs typeface="+mj-cs"/>
              <a:sym typeface="Helvetica"/>
            </a:endParaRPr>
          </a:p>
          <a:p>
            <a:pPr lvl="0" defTabSz="438911">
              <a:defRPr sz="1800"/>
            </a:pPr>
            <a:endParaRPr sz="3455">
              <a:uFill>
                <a:solidFill/>
              </a:uFill>
              <a:latin typeface="+mj-lt"/>
              <a:ea typeface="+mj-ea"/>
              <a:cs typeface="+mj-cs"/>
              <a:sym typeface="Helvetica"/>
            </a:endParaRPr>
          </a:p>
          <a:p>
            <a:pPr lvl="0" defTabSz="438911">
              <a:defRPr sz="1800"/>
            </a:pPr>
            <a:r>
              <a:rPr sz="3455">
                <a:uFill>
                  <a:solidFill/>
                </a:uFill>
                <a:latin typeface="+mj-lt"/>
                <a:ea typeface="+mj-ea"/>
                <a:cs typeface="+mj-cs"/>
                <a:sym typeface="Helvetica"/>
              </a:rPr>
              <a:t>In the group of 36 that achieved full remission (25CrD, 2CrD Fistulae, 9UC), 31 (86%) of them stayed in remission after stopping their biologics (23CrD, 2CrD Fistulae, 8UC) with an average follow up time of 13 months (4-42 months) i.e. at the point of writing this abstract (Graph 2). </a:t>
            </a:r>
            <a:endParaRPr sz="3455">
              <a:uFill>
                <a:solidFill/>
              </a:uFill>
              <a:latin typeface="+mj-lt"/>
              <a:ea typeface="+mj-ea"/>
              <a:cs typeface="+mj-cs"/>
              <a:sym typeface="Helvetica"/>
            </a:endParaRPr>
          </a:p>
          <a:p>
            <a:pPr lvl="0" defTabSz="438911">
              <a:defRPr sz="1800"/>
            </a:pPr>
            <a:endParaRPr sz="3455">
              <a:uFill>
                <a:solidFill/>
              </a:uFill>
              <a:latin typeface="+mj-lt"/>
              <a:ea typeface="+mj-ea"/>
              <a:cs typeface="+mj-cs"/>
              <a:sym typeface="Helvetica"/>
            </a:endParaRPr>
          </a:p>
          <a:p>
            <a:pPr lvl="0" defTabSz="438911">
              <a:defRPr sz="1800"/>
            </a:pPr>
            <a:r>
              <a:rPr sz="3455">
                <a:uFill>
                  <a:solidFill/>
                </a:uFill>
                <a:latin typeface="+mj-lt"/>
                <a:ea typeface="+mj-ea"/>
                <a:cs typeface="+mj-cs"/>
                <a:sym typeface="Helvetica"/>
              </a:rPr>
              <a:t>Of the 5 patients in remission that flared, 2 CrD patients had been stable but flared post-delivery after a break in their therapy, 1 UC patient flared, and 2 CrD patients flared with the complications of fistulae and/or strictures requiring surgery. Of the 13 patients who weren’t in remission on stopping the biologics, only 2 of them have found symptomatic resolution using other methods.</a:t>
            </a:r>
            <a:endParaRPr sz="3455">
              <a:uFill>
                <a:solidFill/>
              </a:uFill>
              <a:latin typeface="+mj-lt"/>
              <a:ea typeface="+mj-ea"/>
              <a:cs typeface="+mj-cs"/>
              <a:sym typeface="Helvetica"/>
            </a:endParaRPr>
          </a:p>
          <a:p>
            <a:pPr lvl="0" defTabSz="438911">
              <a:defRPr sz="1800"/>
            </a:pPr>
            <a:endParaRPr sz="3455" u="sng">
              <a:uFill>
                <a:solidFill/>
              </a:uFill>
              <a:latin typeface="+mj-lt"/>
              <a:ea typeface="+mj-ea"/>
              <a:cs typeface="+mj-cs"/>
              <a:sym typeface="Helvetica"/>
            </a:endParaRPr>
          </a:p>
          <a:p>
            <a:pPr lvl="0" defTabSz="877823">
              <a:spcBef>
                <a:spcPts val="1300"/>
              </a:spcBef>
              <a:defRPr sz="1800"/>
            </a:pPr>
            <a:r>
              <a:rPr sz="4416" u="sng"/>
              <a:t>Conclusion</a:t>
            </a:r>
            <a:endParaRPr sz="4416">
              <a:solidFill>
                <a:srgbClr val="FFFFFF"/>
              </a:solidFill>
            </a:endParaRPr>
          </a:p>
          <a:p>
            <a:pPr lvl="0" defTabSz="438911">
              <a:defRPr sz="1800"/>
            </a:pPr>
            <a:endParaRPr sz="3455">
              <a:uFill>
                <a:solidFill/>
              </a:uFill>
              <a:latin typeface="+mj-lt"/>
              <a:ea typeface="+mj-ea"/>
              <a:cs typeface="+mj-cs"/>
              <a:sym typeface="Helvetica"/>
            </a:endParaRPr>
          </a:p>
          <a:p>
            <a:pPr lvl="0" defTabSz="438911">
              <a:defRPr sz="1800"/>
            </a:pPr>
            <a:r>
              <a:rPr sz="3455">
                <a:uFill>
                  <a:solidFill/>
                </a:uFill>
                <a:latin typeface="+mj-lt"/>
                <a:ea typeface="+mj-ea"/>
                <a:cs typeface="+mj-cs"/>
                <a:sym typeface="Helvetica"/>
              </a:rPr>
              <a:t>Provided patients are in a full remission our data supports an efficacy of 86%, after more than 1 years follow up, in stopping biological therapy and then managing patients on traditional immunosuppressant therapies. Caution must however be observed, as 2 of the unpredictable relapses that did occur on stopping biological therapy resulted in young patients having to undergo fairly major surgery. </a:t>
            </a:r>
            <a:endParaRPr sz="3455">
              <a:uFill>
                <a:solidFill/>
              </a:uFill>
              <a:latin typeface="+mj-lt"/>
              <a:ea typeface="+mj-ea"/>
              <a:cs typeface="+mj-cs"/>
              <a:sym typeface="Helvetica"/>
            </a:endParaRPr>
          </a:p>
          <a:p>
            <a:pPr lvl="0" defTabSz="438911">
              <a:defRPr sz="1800"/>
            </a:pPr>
            <a:endParaRPr sz="3455">
              <a:uFill>
                <a:solidFill/>
              </a:uFill>
              <a:latin typeface="+mj-lt"/>
              <a:ea typeface="+mj-ea"/>
              <a:cs typeface="+mj-cs"/>
              <a:sym typeface="Helvetica"/>
            </a:endParaRPr>
          </a:p>
          <a:p>
            <a:pPr lvl="0" defTabSz="438911">
              <a:defRPr sz="1800"/>
            </a:pPr>
            <a:r>
              <a:rPr sz="3455">
                <a:uFill>
                  <a:solidFill/>
                </a:uFill>
                <a:latin typeface="+mj-lt"/>
                <a:ea typeface="+mj-ea"/>
                <a:cs typeface="+mj-cs"/>
                <a:sym typeface="Helvetica"/>
              </a:rPr>
              <a:t>A greater overall success rate may have been achieved with tighter initial case selection by gastroenterologists, with a specialist experience in IBD, or through open discussions at a Biologics MDT.</a:t>
            </a:r>
          </a:p>
        </p:txBody>
      </p:sp>
      <p:pic>
        <p:nvPicPr>
          <p:cNvPr id="52" name="image2.jpeg"/>
          <p:cNvPicPr/>
          <p:nvPr/>
        </p:nvPicPr>
        <p:blipFill>
          <a:blip r:embed="rId2">
            <a:extLst/>
          </a:blip>
          <a:srcRect l="0" t="5290" r="0" b="12044"/>
          <a:stretch>
            <a:fillRect/>
          </a:stretch>
        </p:blipFill>
        <p:spPr>
          <a:xfrm>
            <a:off x="1520294" y="5048006"/>
            <a:ext cx="5500726" cy="2867090"/>
          </a:xfrm>
          <a:prstGeom prst="rect">
            <a:avLst/>
          </a:prstGeom>
          <a:ln w="12700">
            <a:solidFill>
              <a:srgbClr val="6076B4"/>
            </a:solidFill>
            <a:miter lim="400000"/>
          </a:ln>
        </p:spPr>
      </p:pic>
      <p:pic>
        <p:nvPicPr>
          <p:cNvPr id="53" name="image3.jpeg"/>
          <p:cNvPicPr/>
          <p:nvPr/>
        </p:nvPicPr>
        <p:blipFill>
          <a:blip r:embed="rId3">
            <a:extLst/>
          </a:blip>
          <a:stretch>
            <a:fillRect/>
          </a:stretch>
        </p:blipFill>
        <p:spPr>
          <a:xfrm>
            <a:off x="23228892" y="5048030"/>
            <a:ext cx="5500513" cy="2866978"/>
          </a:xfrm>
          <a:prstGeom prst="rect">
            <a:avLst/>
          </a:prstGeom>
          <a:ln w="12700">
            <a:solidFill>
              <a:srgbClr val="6076B4"/>
            </a:solidFill>
            <a:miter lim="400000"/>
          </a:ln>
        </p:spPr>
      </p:pic>
      <p:sp>
        <p:nvSpPr>
          <p:cNvPr id="54" name="Shape 54"/>
          <p:cNvSpPr/>
          <p:nvPr/>
        </p:nvSpPr>
        <p:spPr>
          <a:xfrm>
            <a:off x="2520331" y="2331311"/>
            <a:ext cx="25202800" cy="2159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sz="7000"/>
            </a:lvl1pPr>
          </a:lstStyle>
          <a:p>
            <a:pPr lvl="0">
              <a:defRPr sz="1800"/>
            </a:pPr>
            <a:r>
              <a:rPr sz="7000"/>
              <a:t>Stopping biological therapy in patients with inflammatory bowel disease: A 5 year review of a single centre's experience</a:t>
            </a:r>
          </a:p>
        </p:txBody>
      </p:sp>
      <p:sp>
        <p:nvSpPr>
          <p:cNvPr id="55" name="Shape 55"/>
          <p:cNvSpPr/>
          <p:nvPr/>
        </p:nvSpPr>
        <p:spPr>
          <a:xfrm>
            <a:off x="3898900" y="5231662"/>
            <a:ext cx="22440900" cy="825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38100" algn="ctr">
              <a:defRPr sz="1800"/>
            </a:pPr>
            <a:r>
              <a:rPr sz="5400"/>
              <a:t>V. Dattani, K. Lithgo, T. Price</a:t>
            </a:r>
            <a:r>
              <a:rPr sz="5400">
                <a:uFill>
                  <a:solidFill/>
                </a:uFill>
                <a:latin typeface="Arial"/>
                <a:ea typeface="Arial"/>
                <a:cs typeface="Arial"/>
                <a:sym typeface="Arial"/>
              </a:rPr>
              <a:t>, M.W. Johnson</a:t>
            </a:r>
            <a:r>
              <a:rPr sz="5400"/>
              <a:t>.</a:t>
            </a:r>
          </a:p>
        </p:txBody>
      </p:sp>
      <p:sp>
        <p:nvSpPr>
          <p:cNvPr id="56" name="Shape 56"/>
          <p:cNvSpPr/>
          <p:nvPr/>
        </p:nvSpPr>
        <p:spPr>
          <a:xfrm>
            <a:off x="3429751" y="6798513"/>
            <a:ext cx="22898101"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38100" algn="ctr">
              <a:defRPr sz="4000"/>
            </a:lvl1pPr>
          </a:lstStyle>
          <a:p>
            <a:pPr lvl="0">
              <a:defRPr sz="1800"/>
            </a:pPr>
            <a:r>
              <a:rPr sz="4000"/>
              <a:t>Gastroenterology, Luton &amp; Dunstable FT University Hospital., UK</a:t>
            </a:r>
          </a:p>
        </p:txBody>
      </p:sp>
      <p:sp>
        <p:nvSpPr>
          <p:cNvPr id="57" name="Shape 57"/>
          <p:cNvSpPr/>
          <p:nvPr/>
        </p:nvSpPr>
        <p:spPr>
          <a:xfrm>
            <a:off x="22538683" y="41146136"/>
            <a:ext cx="6173788" cy="736601"/>
          </a:xfrm>
          <a:prstGeom prst="rect">
            <a:avLst/>
          </a:prstGeom>
          <a:ln w="38100">
            <a:solidFill>
              <a:srgbClr val="0000FF"/>
            </a:solidFill>
            <a:round/>
          </a:ln>
          <a:extLst>
            <a:ext uri="{C572A759-6A51-4108-AA02-DFA0A04FC94B}">
              <ma14:wrappingTextBoxFlag xmlns:ma14="http://schemas.microsoft.com/office/mac/drawingml/2011/main" val="1"/>
            </a:ext>
          </a:extLst>
        </p:spPr>
        <p:txBody>
          <a:bodyPr lIns="0" tIns="0" rIns="0" bIns="0">
            <a:spAutoFit/>
          </a:bodyPr>
          <a:lstStyle>
            <a:lvl1pPr algn="ctr" defTabSz="457200">
              <a:defRPr sz="4600">
                <a:latin typeface="+mj-lt"/>
                <a:ea typeface="+mj-ea"/>
                <a:cs typeface="+mj-cs"/>
                <a:sym typeface="Helvetica"/>
              </a:defRPr>
            </a:lvl1pPr>
          </a:lstStyle>
          <a:p>
            <a:pPr lvl="0">
              <a:defRPr sz="1800"/>
            </a:pPr>
            <a:r>
              <a:rPr sz="4600"/>
              <a:t>Abstract No. PWE-065</a:t>
            </a:r>
          </a:p>
        </p:txBody>
      </p:sp>
      <p:graphicFrame>
        <p:nvGraphicFramePr>
          <p:cNvPr id="58" name="Chart 58"/>
          <p:cNvGraphicFramePr/>
          <p:nvPr/>
        </p:nvGraphicFramePr>
        <p:xfrm>
          <a:off x="2640620" y="31677614"/>
          <a:ext cx="12379406" cy="9042202"/>
        </p:xfrm>
        <a:graphic xmlns:a="http://schemas.openxmlformats.org/drawingml/2006/main">
          <a:graphicData uri="http://schemas.openxmlformats.org/drawingml/2006/chart">
            <c:chart xmlns:c="http://schemas.openxmlformats.org/drawingml/2006/chart" r:id="rId4"/>
          </a:graphicData>
        </a:graphic>
      </p:graphicFrame>
      <p:sp>
        <p:nvSpPr>
          <p:cNvPr id="59" name="Shape 59"/>
          <p:cNvSpPr/>
          <p:nvPr/>
        </p:nvSpPr>
        <p:spPr>
          <a:xfrm>
            <a:off x="10220932" y="34472395"/>
            <a:ext cx="4595551" cy="1729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3600"/>
              <a:t>Graph 1</a:t>
            </a:r>
            <a:endParaRPr sz="3600"/>
          </a:p>
          <a:p>
            <a:pPr lvl="0">
              <a:defRPr sz="1800"/>
            </a:pPr>
            <a:r>
              <a:rPr sz="3600"/>
              <a:t>Reasons for stopping </a:t>
            </a:r>
            <a:endParaRPr sz="3600"/>
          </a:p>
          <a:p>
            <a:pPr lvl="0">
              <a:defRPr sz="1800"/>
            </a:pPr>
            <a:r>
              <a:rPr sz="3600"/>
              <a:t>biological therapy</a:t>
            </a:r>
          </a:p>
        </p:txBody>
      </p:sp>
      <p:graphicFrame>
        <p:nvGraphicFramePr>
          <p:cNvPr id="60" name="Chart 60"/>
          <p:cNvGraphicFramePr/>
          <p:nvPr/>
        </p:nvGraphicFramePr>
        <p:xfrm>
          <a:off x="19624288" y="9459400"/>
          <a:ext cx="8496301" cy="8457592"/>
        </p:xfrm>
        <a:graphic xmlns:a="http://schemas.openxmlformats.org/drawingml/2006/main">
          <a:graphicData uri="http://schemas.openxmlformats.org/drawingml/2006/chart">
            <c:chart xmlns:c="http://schemas.openxmlformats.org/drawingml/2006/chart" r:id="rId5"/>
          </a:graphicData>
        </a:graphic>
      </p:graphicFrame>
      <p:sp>
        <p:nvSpPr>
          <p:cNvPr id="61" name="Shape 61"/>
          <p:cNvSpPr/>
          <p:nvPr/>
        </p:nvSpPr>
        <p:spPr>
          <a:xfrm>
            <a:off x="15675195" y="11433117"/>
            <a:ext cx="4212690" cy="33680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3600"/>
              <a:t>Graph 2</a:t>
            </a:r>
            <a:endParaRPr sz="3600"/>
          </a:p>
          <a:p>
            <a:pPr lvl="0">
              <a:defRPr sz="1800"/>
            </a:pPr>
            <a:r>
              <a:rPr sz="3600"/>
              <a:t>Outcomes after </a:t>
            </a:r>
            <a:endParaRPr sz="3600"/>
          </a:p>
          <a:p>
            <a:pPr lvl="0">
              <a:defRPr sz="1800"/>
            </a:pPr>
            <a:r>
              <a:rPr sz="3600"/>
              <a:t>stopping biological </a:t>
            </a:r>
            <a:endParaRPr sz="3600"/>
          </a:p>
          <a:p>
            <a:pPr lvl="0">
              <a:defRPr sz="1800"/>
            </a:pPr>
            <a:r>
              <a:rPr sz="3600"/>
              <a:t>therapy </a:t>
            </a:r>
            <a:endParaRPr sz="3600"/>
          </a:p>
          <a:p>
            <a:pPr lvl="0">
              <a:defRPr sz="1800"/>
            </a:pPr>
            <a:r>
              <a:rPr sz="3600"/>
              <a:t>with patients in </a:t>
            </a:r>
            <a:endParaRPr sz="3600"/>
          </a:p>
          <a:p>
            <a:pPr lvl="0">
              <a:defRPr sz="1800"/>
            </a:pPr>
            <a:r>
              <a:rPr sz="3600"/>
              <a:t>remission</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